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25" r:id="rId2"/>
    <p:sldMasterId id="2147483829" r:id="rId3"/>
  </p:sldMasterIdLst>
  <p:notesMasterIdLst>
    <p:notesMasterId r:id="rId59"/>
  </p:notesMasterIdLst>
  <p:handoutMasterIdLst>
    <p:handoutMasterId r:id="rId60"/>
  </p:handoutMasterIdLst>
  <p:sldIdLst>
    <p:sldId id="2145707758" r:id="rId4"/>
    <p:sldId id="638" r:id="rId5"/>
    <p:sldId id="639" r:id="rId6"/>
    <p:sldId id="2145707784" r:id="rId7"/>
    <p:sldId id="716" r:id="rId8"/>
    <p:sldId id="2145707788" r:id="rId9"/>
    <p:sldId id="2145707783" r:id="rId10"/>
    <p:sldId id="2145707785" r:id="rId11"/>
    <p:sldId id="631" r:id="rId12"/>
    <p:sldId id="634" r:id="rId13"/>
    <p:sldId id="2145707762" r:id="rId14"/>
    <p:sldId id="636" r:id="rId15"/>
    <p:sldId id="2145707772" r:id="rId16"/>
    <p:sldId id="599" r:id="rId17"/>
    <p:sldId id="702" r:id="rId18"/>
    <p:sldId id="2145707768" r:id="rId19"/>
    <p:sldId id="648" r:id="rId20"/>
    <p:sldId id="2145707776" r:id="rId21"/>
    <p:sldId id="652" r:id="rId22"/>
    <p:sldId id="2145707786" r:id="rId23"/>
    <p:sldId id="655" r:id="rId24"/>
    <p:sldId id="654" r:id="rId25"/>
    <p:sldId id="733" r:id="rId26"/>
    <p:sldId id="665" r:id="rId27"/>
    <p:sldId id="700" r:id="rId28"/>
    <p:sldId id="678" r:id="rId29"/>
    <p:sldId id="2145707765" r:id="rId30"/>
    <p:sldId id="729" r:id="rId31"/>
    <p:sldId id="728" r:id="rId32"/>
    <p:sldId id="692" r:id="rId33"/>
    <p:sldId id="2145707761" r:id="rId34"/>
    <p:sldId id="2145707764" r:id="rId35"/>
    <p:sldId id="694" r:id="rId36"/>
    <p:sldId id="661" r:id="rId37"/>
    <p:sldId id="635" r:id="rId38"/>
    <p:sldId id="725" r:id="rId39"/>
    <p:sldId id="672" r:id="rId40"/>
    <p:sldId id="2145707787" r:id="rId41"/>
    <p:sldId id="675" r:id="rId42"/>
    <p:sldId id="714" r:id="rId43"/>
    <p:sldId id="674" r:id="rId44"/>
    <p:sldId id="676" r:id="rId45"/>
    <p:sldId id="658" r:id="rId46"/>
    <p:sldId id="659" r:id="rId47"/>
    <p:sldId id="660" r:id="rId48"/>
    <p:sldId id="711" r:id="rId49"/>
    <p:sldId id="695" r:id="rId50"/>
    <p:sldId id="2145707774" r:id="rId51"/>
    <p:sldId id="712" r:id="rId52"/>
    <p:sldId id="699" r:id="rId53"/>
    <p:sldId id="698" r:id="rId54"/>
    <p:sldId id="710" r:id="rId55"/>
    <p:sldId id="705" r:id="rId56"/>
    <p:sldId id="731" r:id="rId57"/>
    <p:sldId id="2145707775" r:id="rId58"/>
  </p:sldIdLst>
  <p:sldSz cx="12192000" cy="6858000"/>
  <p:notesSz cx="6858000" cy="9144000"/>
  <p:embeddedFontLst>
    <p:embeddedFont>
      <p:font typeface="Merriweather" panose="00000500000000000000" pitchFamily="2"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Vestula" panose="020B0503050302020204" pitchFamily="34" charset="0"/>
      <p:regular r:id="rId69"/>
      <p:bold r:id="rId70"/>
      <p:italic r:id="rId71"/>
      <p:boldItalic r:id="rId72"/>
    </p:embeddedFont>
    <p:embeddedFont>
      <p:font typeface="Vestula Pro" panose="020B0A03060302020204" pitchFamily="34" charset="0"/>
      <p:regular r:id="rId73"/>
    </p:embeddedFont>
    <p:embeddedFont>
      <p:font typeface="Vestula Pro DemiBold" panose="020B0A03060302020204" pitchFamily="34" charset="0"/>
      <p:bold r:id="rId7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62EF215-9C72-4951-AD8E-6944D73B2A39}">
          <p14:sldIdLst>
            <p14:sldId id="2145707758"/>
            <p14:sldId id="638"/>
            <p14:sldId id="639"/>
            <p14:sldId id="2145707784"/>
            <p14:sldId id="716"/>
            <p14:sldId id="2145707788"/>
            <p14:sldId id="2145707783"/>
            <p14:sldId id="2145707785"/>
            <p14:sldId id="631"/>
            <p14:sldId id="634"/>
            <p14:sldId id="2145707762"/>
            <p14:sldId id="636"/>
            <p14:sldId id="2145707772"/>
            <p14:sldId id="599"/>
            <p14:sldId id="702"/>
            <p14:sldId id="2145707768"/>
          </p14:sldIdLst>
        </p14:section>
        <p14:section name="Research" id="{07C7AF74-D0D1-4206-B681-1FFDE6513F8C}">
          <p14:sldIdLst>
            <p14:sldId id="648"/>
            <p14:sldId id="2145707776"/>
          </p14:sldIdLst>
        </p14:section>
        <p14:section name="Teaching" id="{3D0E3F3F-A01C-4B2F-B141-A927ED06C41C}">
          <p14:sldIdLst>
            <p14:sldId id="652"/>
            <p14:sldId id="2145707786"/>
            <p14:sldId id="655"/>
            <p14:sldId id="654"/>
            <p14:sldId id="733"/>
          </p14:sldIdLst>
        </p14:section>
        <p14:section name="Collaboration" id="{4B05E979-01A1-4DF7-9391-004E3F91A25E}">
          <p14:sldIdLst>
            <p14:sldId id="665"/>
            <p14:sldId id="700"/>
            <p14:sldId id="678"/>
            <p14:sldId id="2145707765"/>
            <p14:sldId id="729"/>
            <p14:sldId id="728"/>
          </p14:sldIdLst>
        </p14:section>
        <p14:section name="Internationalisaton" id="{F2AAA2B3-A506-4627-99F6-4F264CE315C8}">
          <p14:sldIdLst>
            <p14:sldId id="692"/>
            <p14:sldId id="2145707761"/>
            <p14:sldId id="2145707764"/>
            <p14:sldId id="694"/>
          </p14:sldIdLst>
        </p14:section>
        <p14:section name="Impact and valorisation" id="{9CE6E2D8-E978-4C6B-8910-4784787B4A8A}">
          <p14:sldIdLst>
            <p14:sldId id="661"/>
            <p14:sldId id="635"/>
            <p14:sldId id="725"/>
          </p14:sldIdLst>
        </p14:section>
        <p14:section name="The university in The Hague" id="{25E60462-C634-4684-BACF-7F97771FAF91}">
          <p14:sldIdLst>
            <p14:sldId id="672"/>
            <p14:sldId id="2145707787"/>
            <p14:sldId id="675"/>
            <p14:sldId id="714"/>
            <p14:sldId id="674"/>
            <p14:sldId id="676"/>
          </p14:sldIdLst>
        </p14:section>
        <p14:section name="Study and student life" id="{2C81B802-02DA-4AB8-A0F6-ED0FF7B8206A}">
          <p14:sldIdLst>
            <p14:sldId id="658"/>
            <p14:sldId id="659"/>
            <p14:sldId id="660"/>
            <p14:sldId id="711"/>
          </p14:sldIdLst>
        </p14:section>
        <p14:section name="Alumni" id="{37BF4EC1-4C10-441C-B036-B3C978E031E2}">
          <p14:sldIdLst>
            <p14:sldId id="695"/>
            <p14:sldId id="2145707774"/>
            <p14:sldId id="712"/>
          </p14:sldIdLst>
        </p14:section>
        <p14:section name="HR &amp; faciliteiten" id="{F32A9EBC-22A6-4550-804C-149C025EC27F}">
          <p14:sldIdLst>
            <p14:sldId id="699"/>
            <p14:sldId id="698"/>
            <p14:sldId id="710"/>
            <p14:sldId id="705"/>
            <p14:sldId id="731"/>
            <p14:sldId id="2145707775"/>
          </p14:sldIdLst>
        </p14:section>
      </p14:sectionLst>
    </p:ext>
    <p:ext uri="{EFAFB233-063F-42B5-8137-9DF3F51BA10A}">
      <p15:sldGuideLst xmlns:p15="http://schemas.microsoft.com/office/powerpoint/2012/main">
        <p15:guide id="1" orient="horz" pos="1956" userDrawn="1">
          <p15:clr>
            <a:srgbClr val="A4A3A4"/>
          </p15:clr>
        </p15:guide>
        <p15:guide id="2" pos="1164" userDrawn="1">
          <p15:clr>
            <a:srgbClr val="A4A3A4"/>
          </p15:clr>
        </p15:guide>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 id="{332993B2-34CE-8BA7-9BF3-94320C808B0D}" name="Orchard, M. (Marianne)" initials="MO" userId="S::orchardm@vuw.leidenuniv.nl::74ff3735-0ec4-45a2-ba51-5ca4abe211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EC0"/>
    <a:srgbClr val="001158"/>
    <a:srgbClr val="BCD2FF"/>
    <a:srgbClr val="B27F2A"/>
    <a:srgbClr val="4D781F"/>
    <a:srgbClr val="A41467"/>
    <a:srgbClr val="FFF0D7"/>
    <a:srgbClr val="FFFFFF"/>
    <a:srgbClr val="524F47"/>
    <a:srgbClr val="0E67B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4BFB0-45F1-47A7-BE60-D34DC4B45BFE}" v="35" dt="2026-07-21T14:34:07.91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05" autoAdjust="0"/>
    <p:restoredTop sz="48426" autoAdjust="0"/>
  </p:normalViewPr>
  <p:slideViewPr>
    <p:cSldViewPr snapToGrid="0">
      <p:cViewPr>
        <p:scale>
          <a:sx n="150" d="100"/>
          <a:sy n="150" d="100"/>
        </p:scale>
        <p:origin x="-6312" y="-3332"/>
      </p:cViewPr>
      <p:guideLst>
        <p:guide orient="horz" pos="1956"/>
        <p:guide pos="1164"/>
        <p:guide orient="horz" pos="1525"/>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chard, M. (Marianne)" userId="74ff3735-0ec4-45a2-ba51-5ca4abe2116f" providerId="ADAL" clId="{EAFEF860-7181-4B73-BFB7-D9E731783DBC}"/>
    <pc:docChg chg="undo redo custSel addSld delSld modSld modSection">
      <pc:chgData name="Orchard, M. (Marianne)" userId="74ff3735-0ec4-45a2-ba51-5ca4abe2116f" providerId="ADAL" clId="{EAFEF860-7181-4B73-BFB7-D9E731783DBC}" dt="2026-07-21T14:34:17.212" v="46591" actId="313"/>
      <pc:docMkLst>
        <pc:docMk/>
      </pc:docMkLst>
      <pc:sldChg chg="modSp mod modNotesTx">
        <pc:chgData name="Orchard, M. (Marianne)" userId="74ff3735-0ec4-45a2-ba51-5ca4abe2116f" providerId="ADAL" clId="{EAFEF860-7181-4B73-BFB7-D9E731783DBC}" dt="2026-07-21T13:11:24.270" v="43645" actId="6549"/>
        <pc:sldMkLst>
          <pc:docMk/>
          <pc:sldMk cId="804464369" sldId="599"/>
        </pc:sldMkLst>
        <pc:spChg chg="mod">
          <ac:chgData name="Orchard, M. (Marianne)" userId="74ff3735-0ec4-45a2-ba51-5ca4abe2116f" providerId="ADAL" clId="{EAFEF860-7181-4B73-BFB7-D9E731783DBC}" dt="2026-07-01T07:25:13.361" v="179" actId="790"/>
          <ac:spMkLst>
            <pc:docMk/>
            <pc:sldMk cId="804464369" sldId="599"/>
            <ac:spMk id="5" creationId="{7E2DF9B7-A3B4-E2A9-0FC6-8B4AC376E0C3}"/>
          </ac:spMkLst>
        </pc:spChg>
        <pc:spChg chg="mod">
          <ac:chgData name="Orchard, M. (Marianne)" userId="74ff3735-0ec4-45a2-ba51-5ca4abe2116f" providerId="ADAL" clId="{EAFEF860-7181-4B73-BFB7-D9E731783DBC}" dt="2026-07-01T07:25:13.361" v="179" actId="790"/>
          <ac:spMkLst>
            <pc:docMk/>
            <pc:sldMk cId="804464369" sldId="599"/>
            <ac:spMk id="6" creationId="{493EDBEF-2F75-B5FD-EE9A-72F035FB9CA7}"/>
          </ac:spMkLst>
        </pc:spChg>
        <pc:spChg chg="mod">
          <ac:chgData name="Orchard, M. (Marianne)" userId="74ff3735-0ec4-45a2-ba51-5ca4abe2116f" providerId="ADAL" clId="{EAFEF860-7181-4B73-BFB7-D9E731783DBC}" dt="2026-07-01T07:25:13.361" v="179" actId="790"/>
          <ac:spMkLst>
            <pc:docMk/>
            <pc:sldMk cId="804464369" sldId="599"/>
            <ac:spMk id="8" creationId="{3ED62D45-A27C-F318-7885-5E9FCEE06E14}"/>
          </ac:spMkLst>
        </pc:spChg>
      </pc:sldChg>
      <pc:sldChg chg="modSp mod modNotesTx">
        <pc:chgData name="Orchard, M. (Marianne)" userId="74ff3735-0ec4-45a2-ba51-5ca4abe2116f" providerId="ADAL" clId="{EAFEF860-7181-4B73-BFB7-D9E731783DBC}" dt="2026-07-21T13:08:54.169" v="43639" actId="20577"/>
        <pc:sldMkLst>
          <pc:docMk/>
          <pc:sldMk cId="4148730126" sldId="631"/>
        </pc:sldMkLst>
        <pc:spChg chg="mod">
          <ac:chgData name="Orchard, M. (Marianne)" userId="74ff3735-0ec4-45a2-ba51-5ca4abe2116f" providerId="ADAL" clId="{EAFEF860-7181-4B73-BFB7-D9E731783DBC}" dt="2026-07-01T07:25:13.361" v="179" actId="790"/>
          <ac:spMkLst>
            <pc:docMk/>
            <pc:sldMk cId="4148730126" sldId="631"/>
            <ac:spMk id="2" creationId="{8162EEC2-1AAB-D2D1-9DC6-2F33A0EB59C4}"/>
          </ac:spMkLst>
        </pc:spChg>
        <pc:spChg chg="mod">
          <ac:chgData name="Orchard, M. (Marianne)" userId="74ff3735-0ec4-45a2-ba51-5ca4abe2116f" providerId="ADAL" clId="{EAFEF860-7181-4B73-BFB7-D9E731783DBC}" dt="2026-07-01T08:52:56.873" v="2254" actId="20577"/>
          <ac:spMkLst>
            <pc:docMk/>
            <pc:sldMk cId="4148730126" sldId="631"/>
            <ac:spMk id="3" creationId="{F045DF78-70BF-33B4-2161-211EE0FE8D0D}"/>
          </ac:spMkLst>
        </pc:spChg>
        <pc:spChg chg="mod">
          <ac:chgData name="Orchard, M. (Marianne)" userId="74ff3735-0ec4-45a2-ba51-5ca4abe2116f" providerId="ADAL" clId="{EAFEF860-7181-4B73-BFB7-D9E731783DBC}" dt="2026-07-13T08:51:47.031" v="20955" actId="20577"/>
          <ac:spMkLst>
            <pc:docMk/>
            <pc:sldMk cId="4148730126" sldId="631"/>
            <ac:spMk id="4" creationId="{8E106859-3228-5471-5A0F-DD8EB8712D36}"/>
          </ac:spMkLst>
        </pc:spChg>
        <pc:spChg chg="mod">
          <ac:chgData name="Orchard, M. (Marianne)" userId="74ff3735-0ec4-45a2-ba51-5ca4abe2116f" providerId="ADAL" clId="{EAFEF860-7181-4B73-BFB7-D9E731783DBC}" dt="2026-07-13T08:52:09.527" v="20984" actId="20577"/>
          <ac:spMkLst>
            <pc:docMk/>
            <pc:sldMk cId="4148730126" sldId="631"/>
            <ac:spMk id="6" creationId="{FCBEF28A-19D4-C4C5-F8FB-6A092DABB635}"/>
          </ac:spMkLst>
        </pc:spChg>
      </pc:sldChg>
      <pc:sldChg chg="modSp mod modNotesTx">
        <pc:chgData name="Orchard, M. (Marianne)" userId="74ff3735-0ec4-45a2-ba51-5ca4abe2116f" providerId="ADAL" clId="{EAFEF860-7181-4B73-BFB7-D9E731783DBC}" dt="2026-07-13T10:42:25.517" v="23441" actId="20577"/>
        <pc:sldMkLst>
          <pc:docMk/>
          <pc:sldMk cId="2421240180" sldId="634"/>
        </pc:sldMkLst>
        <pc:spChg chg="mod">
          <ac:chgData name="Orchard, M. (Marianne)" userId="74ff3735-0ec4-45a2-ba51-5ca4abe2116f" providerId="ADAL" clId="{EAFEF860-7181-4B73-BFB7-D9E731783DBC}" dt="2026-07-01T07:25:13.361" v="179" actId="790"/>
          <ac:spMkLst>
            <pc:docMk/>
            <pc:sldMk cId="2421240180" sldId="634"/>
            <ac:spMk id="3" creationId="{BFAB761C-08B7-B88E-4492-19F554BDF4E2}"/>
          </ac:spMkLst>
        </pc:spChg>
        <pc:spChg chg="mod">
          <ac:chgData name="Orchard, M. (Marianne)" userId="74ff3735-0ec4-45a2-ba51-5ca4abe2116f" providerId="ADAL" clId="{EAFEF860-7181-4B73-BFB7-D9E731783DBC}" dt="2026-07-01T09:17:57.787" v="5137" actId="20577"/>
          <ac:spMkLst>
            <pc:docMk/>
            <pc:sldMk cId="2421240180" sldId="634"/>
            <ac:spMk id="4" creationId="{1FA659E9-CDFA-5C3B-9B31-2C468F7C9D72}"/>
          </ac:spMkLst>
        </pc:spChg>
        <pc:spChg chg="mod">
          <ac:chgData name="Orchard, M. (Marianne)" userId="74ff3735-0ec4-45a2-ba51-5ca4abe2116f" providerId="ADAL" clId="{EAFEF860-7181-4B73-BFB7-D9E731783DBC}" dt="2026-07-01T07:25:13.361" v="179" actId="790"/>
          <ac:spMkLst>
            <pc:docMk/>
            <pc:sldMk cId="2421240180" sldId="634"/>
            <ac:spMk id="13" creationId="{C28CB44A-FFEF-7E1A-ACF2-E80299481D51}"/>
          </ac:spMkLst>
        </pc:spChg>
      </pc:sldChg>
      <pc:sldChg chg="modSp mod modNotesTx">
        <pc:chgData name="Orchard, M. (Marianne)" userId="74ff3735-0ec4-45a2-ba51-5ca4abe2116f" providerId="ADAL" clId="{EAFEF860-7181-4B73-BFB7-D9E731783DBC}" dt="2026-07-21T14:33:20.871" v="46573" actId="790"/>
        <pc:sldMkLst>
          <pc:docMk/>
          <pc:sldMk cId="1038681363" sldId="635"/>
        </pc:sldMkLst>
        <pc:spChg chg="mod">
          <ac:chgData name="Orchard, M. (Marianne)" userId="74ff3735-0ec4-45a2-ba51-5ca4abe2116f" providerId="ADAL" clId="{EAFEF860-7181-4B73-BFB7-D9E731783DBC}" dt="2026-07-13T14:56:14.898" v="26389" actId="20577"/>
          <ac:spMkLst>
            <pc:docMk/>
            <pc:sldMk cId="1038681363" sldId="635"/>
            <ac:spMk id="3" creationId="{88888408-F7B1-DB14-4DF2-0B538ADE77C7}"/>
          </ac:spMkLst>
        </pc:spChg>
        <pc:spChg chg="mod">
          <ac:chgData name="Orchard, M. (Marianne)" userId="74ff3735-0ec4-45a2-ba51-5ca4abe2116f" providerId="ADAL" clId="{EAFEF860-7181-4B73-BFB7-D9E731783DBC}" dt="2026-07-13T14:56:29.068" v="26415" actId="20577"/>
          <ac:spMkLst>
            <pc:docMk/>
            <pc:sldMk cId="1038681363" sldId="635"/>
            <ac:spMk id="4" creationId="{8DFECC24-610E-D320-7C92-A47A8094AE34}"/>
          </ac:spMkLst>
        </pc:spChg>
        <pc:spChg chg="mod">
          <ac:chgData name="Orchard, M. (Marianne)" userId="74ff3735-0ec4-45a2-ba51-5ca4abe2116f" providerId="ADAL" clId="{EAFEF860-7181-4B73-BFB7-D9E731783DBC}" dt="2026-07-01T07:25:13.361" v="179" actId="790"/>
          <ac:spMkLst>
            <pc:docMk/>
            <pc:sldMk cId="1038681363" sldId="635"/>
            <ac:spMk id="5" creationId="{019E7C38-F0F1-E14A-3B79-C3D2AD29C738}"/>
          </ac:spMkLst>
        </pc:spChg>
        <pc:spChg chg="mod">
          <ac:chgData name="Orchard, M. (Marianne)" userId="74ff3735-0ec4-45a2-ba51-5ca4abe2116f" providerId="ADAL" clId="{EAFEF860-7181-4B73-BFB7-D9E731783DBC}" dt="2026-07-01T07:25:13.361" v="179" actId="790"/>
          <ac:spMkLst>
            <pc:docMk/>
            <pc:sldMk cId="1038681363" sldId="635"/>
            <ac:spMk id="8" creationId="{FD4D9D97-44EC-293A-10ED-33785EE84080}"/>
          </ac:spMkLst>
        </pc:spChg>
      </pc:sldChg>
      <pc:sldChg chg="modSp mod">
        <pc:chgData name="Orchard, M. (Marianne)" userId="74ff3735-0ec4-45a2-ba51-5ca4abe2116f" providerId="ADAL" clId="{EAFEF860-7181-4B73-BFB7-D9E731783DBC}" dt="2026-07-01T07:25:13.361" v="179" actId="790"/>
        <pc:sldMkLst>
          <pc:docMk/>
          <pc:sldMk cId="807289539" sldId="636"/>
        </pc:sldMkLst>
        <pc:spChg chg="mod">
          <ac:chgData name="Orchard, M. (Marianne)" userId="74ff3735-0ec4-45a2-ba51-5ca4abe2116f" providerId="ADAL" clId="{EAFEF860-7181-4B73-BFB7-D9E731783DBC}" dt="2026-07-01T07:25:13.361" v="179" actId="790"/>
          <ac:spMkLst>
            <pc:docMk/>
            <pc:sldMk cId="807289539" sldId="636"/>
            <ac:spMk id="4" creationId="{2F0DDE9A-E86D-4854-B5D7-E1D72ED2F471}"/>
          </ac:spMkLst>
        </pc:spChg>
        <pc:spChg chg="mod">
          <ac:chgData name="Orchard, M. (Marianne)" userId="74ff3735-0ec4-45a2-ba51-5ca4abe2116f" providerId="ADAL" clId="{EAFEF860-7181-4B73-BFB7-D9E731783DBC}" dt="2026-07-01T07:25:13.361" v="179" actId="790"/>
          <ac:spMkLst>
            <pc:docMk/>
            <pc:sldMk cId="807289539" sldId="636"/>
            <ac:spMk id="9" creationId="{1799B5AA-A3F3-BB1A-9FCE-8F72A3BB29EF}"/>
          </ac:spMkLst>
        </pc:spChg>
      </pc:sldChg>
      <pc:sldChg chg="modSp mod modNotesTx">
        <pc:chgData name="Orchard, M. (Marianne)" userId="74ff3735-0ec4-45a2-ba51-5ca4abe2116f" providerId="ADAL" clId="{EAFEF860-7181-4B73-BFB7-D9E731783DBC}" dt="2026-07-21T14:31:02.703" v="46558" actId="20577"/>
        <pc:sldMkLst>
          <pc:docMk/>
          <pc:sldMk cId="3187952771" sldId="638"/>
        </pc:sldMkLst>
        <pc:spChg chg="mod">
          <ac:chgData name="Orchard, M. (Marianne)" userId="74ff3735-0ec4-45a2-ba51-5ca4abe2116f" providerId="ADAL" clId="{EAFEF860-7181-4B73-BFB7-D9E731783DBC}" dt="2026-07-01T07:25:13.361" v="179" actId="790"/>
          <ac:spMkLst>
            <pc:docMk/>
            <pc:sldMk cId="3187952771" sldId="638"/>
            <ac:spMk id="3" creationId="{E34E7549-2CB1-AAC4-8D6E-8E44D325E548}"/>
          </ac:spMkLst>
        </pc:spChg>
        <pc:spChg chg="mod">
          <ac:chgData name="Orchard, M. (Marianne)" userId="74ff3735-0ec4-45a2-ba51-5ca4abe2116f" providerId="ADAL" clId="{EAFEF860-7181-4B73-BFB7-D9E731783DBC}" dt="2026-07-01T07:25:13.361" v="179" actId="790"/>
          <ac:spMkLst>
            <pc:docMk/>
            <pc:sldMk cId="3187952771" sldId="638"/>
            <ac:spMk id="8" creationId="{BFEB8DF6-229B-A242-E4E8-2866D342517A}"/>
          </ac:spMkLst>
        </pc:spChg>
      </pc:sldChg>
      <pc:sldChg chg="modSp mod modNotesTx">
        <pc:chgData name="Orchard, M. (Marianne)" userId="74ff3735-0ec4-45a2-ba51-5ca4abe2116f" providerId="ADAL" clId="{EAFEF860-7181-4B73-BFB7-D9E731783DBC}" dt="2026-07-21T14:31:12.782" v="46559" actId="20577"/>
        <pc:sldMkLst>
          <pc:docMk/>
          <pc:sldMk cId="1380717305" sldId="639"/>
        </pc:sldMkLst>
        <pc:spChg chg="mod">
          <ac:chgData name="Orchard, M. (Marianne)" userId="74ff3735-0ec4-45a2-ba51-5ca4abe2116f" providerId="ADAL" clId="{EAFEF860-7181-4B73-BFB7-D9E731783DBC}" dt="2026-07-01T07:25:13.361" v="179" actId="790"/>
          <ac:spMkLst>
            <pc:docMk/>
            <pc:sldMk cId="1380717305" sldId="639"/>
            <ac:spMk id="3" creationId="{ED3BDA1F-2D0A-346C-065F-BC58C0675A97}"/>
          </ac:spMkLst>
        </pc:spChg>
        <pc:spChg chg="mod">
          <ac:chgData name="Orchard, M. (Marianne)" userId="74ff3735-0ec4-45a2-ba51-5ca4abe2116f" providerId="ADAL" clId="{EAFEF860-7181-4B73-BFB7-D9E731783DBC}" dt="2026-07-21T12:07:32.245" v="42803" actId="20577"/>
          <ac:spMkLst>
            <pc:docMk/>
            <pc:sldMk cId="1380717305" sldId="639"/>
            <ac:spMk id="4" creationId="{20354D3C-C324-C54D-9346-6ED1A7886443}"/>
          </ac:spMkLst>
        </pc:spChg>
      </pc:sldChg>
      <pc:sldChg chg="modSp mod">
        <pc:chgData name="Orchard, M. (Marianne)" userId="74ff3735-0ec4-45a2-ba51-5ca4abe2116f" providerId="ADAL" clId="{EAFEF860-7181-4B73-BFB7-D9E731783DBC}" dt="2026-07-01T07:25:13.361" v="179" actId="790"/>
        <pc:sldMkLst>
          <pc:docMk/>
          <pc:sldMk cId="2670711311" sldId="648"/>
        </pc:sldMkLst>
        <pc:spChg chg="mod">
          <ac:chgData name="Orchard, M. (Marianne)" userId="74ff3735-0ec4-45a2-ba51-5ca4abe2116f" providerId="ADAL" clId="{EAFEF860-7181-4B73-BFB7-D9E731783DBC}" dt="2026-07-01T07:25:13.361" v="179" actId="790"/>
          <ac:spMkLst>
            <pc:docMk/>
            <pc:sldMk cId="2670711311" sldId="648"/>
            <ac:spMk id="2" creationId="{F0BA344A-DA18-8C20-056C-E483A610A619}"/>
          </ac:spMkLst>
        </pc:spChg>
        <pc:spChg chg="mod">
          <ac:chgData name="Orchard, M. (Marianne)" userId="74ff3735-0ec4-45a2-ba51-5ca4abe2116f" providerId="ADAL" clId="{EAFEF860-7181-4B73-BFB7-D9E731783DBC}" dt="2026-07-01T07:25:13.361" v="179" actId="790"/>
          <ac:spMkLst>
            <pc:docMk/>
            <pc:sldMk cId="2670711311" sldId="648"/>
            <ac:spMk id="5" creationId="{76ADAB2D-63C5-8881-6013-82EC60732F8E}"/>
          </ac:spMkLst>
        </pc:spChg>
      </pc:sldChg>
      <pc:sldChg chg="modSp mod modNotesTx">
        <pc:chgData name="Orchard, M. (Marianne)" userId="74ff3735-0ec4-45a2-ba51-5ca4abe2116f" providerId="ADAL" clId="{EAFEF860-7181-4B73-BFB7-D9E731783DBC}" dt="2026-07-21T13:14:48.682" v="43671" actId="20577"/>
        <pc:sldMkLst>
          <pc:docMk/>
          <pc:sldMk cId="819793842" sldId="652"/>
        </pc:sldMkLst>
        <pc:spChg chg="mod">
          <ac:chgData name="Orchard, M. (Marianne)" userId="74ff3735-0ec4-45a2-ba51-5ca4abe2116f" providerId="ADAL" clId="{EAFEF860-7181-4B73-BFB7-D9E731783DBC}" dt="2026-07-01T07:25:13.361" v="179" actId="790"/>
          <ac:spMkLst>
            <pc:docMk/>
            <pc:sldMk cId="819793842" sldId="652"/>
            <ac:spMk id="8" creationId="{DCCCBFCA-1ED1-F08F-A13D-0F6B2D0D5908}"/>
          </ac:spMkLst>
        </pc:spChg>
        <pc:spChg chg="mod">
          <ac:chgData name="Orchard, M. (Marianne)" userId="74ff3735-0ec4-45a2-ba51-5ca4abe2116f" providerId="ADAL" clId="{EAFEF860-7181-4B73-BFB7-D9E731783DBC}" dt="2026-07-01T07:25:13.361" v="179" actId="790"/>
          <ac:spMkLst>
            <pc:docMk/>
            <pc:sldMk cId="819793842" sldId="652"/>
            <ac:spMk id="12" creationId="{FF42E073-DCB4-DE66-CED7-E0E16BCDE70F}"/>
          </ac:spMkLst>
        </pc:spChg>
      </pc:sldChg>
      <pc:sldChg chg="modSp mod modNotesTx">
        <pc:chgData name="Orchard, M. (Marianne)" userId="74ff3735-0ec4-45a2-ba51-5ca4abe2116f" providerId="ADAL" clId="{EAFEF860-7181-4B73-BFB7-D9E731783DBC}" dt="2026-07-21T14:32:18.826" v="46566" actId="2"/>
        <pc:sldMkLst>
          <pc:docMk/>
          <pc:sldMk cId="973490509" sldId="654"/>
        </pc:sldMkLst>
        <pc:spChg chg="mod">
          <ac:chgData name="Orchard, M. (Marianne)" userId="74ff3735-0ec4-45a2-ba51-5ca4abe2116f" providerId="ADAL" clId="{EAFEF860-7181-4B73-BFB7-D9E731783DBC}" dt="2026-07-21T14:32:15.899" v="46565" actId="2"/>
          <ac:spMkLst>
            <pc:docMk/>
            <pc:sldMk cId="973490509" sldId="654"/>
            <ac:spMk id="2" creationId="{4555D9C1-F073-4572-D64D-CE6F297688FD}"/>
          </ac:spMkLst>
        </pc:spChg>
        <pc:spChg chg="mod">
          <ac:chgData name="Orchard, M. (Marianne)" userId="74ff3735-0ec4-45a2-ba51-5ca4abe2116f" providerId="ADAL" clId="{EAFEF860-7181-4B73-BFB7-D9E731783DBC}" dt="2026-07-01T07:25:13.361" v="179" actId="790"/>
          <ac:spMkLst>
            <pc:docMk/>
            <pc:sldMk cId="973490509" sldId="654"/>
            <ac:spMk id="3" creationId="{2979DE08-3653-A7E6-BF9E-8CD696CE8197}"/>
          </ac:spMkLst>
        </pc:spChg>
      </pc:sldChg>
      <pc:sldChg chg="modSp mod modNotesTx">
        <pc:chgData name="Orchard, M. (Marianne)" userId="74ff3735-0ec4-45a2-ba51-5ca4abe2116f" providerId="ADAL" clId="{EAFEF860-7181-4B73-BFB7-D9E731783DBC}" dt="2026-07-21T13:16:31.981" v="43773" actId="6549"/>
        <pc:sldMkLst>
          <pc:docMk/>
          <pc:sldMk cId="1819308851" sldId="655"/>
        </pc:sldMkLst>
        <pc:spChg chg="mod">
          <ac:chgData name="Orchard, M. (Marianne)" userId="74ff3735-0ec4-45a2-ba51-5ca4abe2116f" providerId="ADAL" clId="{EAFEF860-7181-4B73-BFB7-D9E731783DBC}" dt="2026-07-01T07:25:13.361" v="179" actId="790"/>
          <ac:spMkLst>
            <pc:docMk/>
            <pc:sldMk cId="1819308851" sldId="655"/>
            <ac:spMk id="4" creationId="{F0E0E807-B5CF-67BE-3684-F971646F08D0}"/>
          </ac:spMkLst>
        </pc:spChg>
        <pc:spChg chg="mod">
          <ac:chgData name="Orchard, M. (Marianne)" userId="74ff3735-0ec4-45a2-ba51-5ca4abe2116f" providerId="ADAL" clId="{EAFEF860-7181-4B73-BFB7-D9E731783DBC}" dt="2026-07-21T13:16:31.981" v="43773" actId="6549"/>
          <ac:spMkLst>
            <pc:docMk/>
            <pc:sldMk cId="1819308851" sldId="655"/>
            <ac:spMk id="5" creationId="{5B7AF86B-B6F9-8AC0-466D-3628085954CB}"/>
          </ac:spMkLst>
        </pc:spChg>
        <pc:spChg chg="mod">
          <ac:chgData name="Orchard, M. (Marianne)" userId="74ff3735-0ec4-45a2-ba51-5ca4abe2116f" providerId="ADAL" clId="{EAFEF860-7181-4B73-BFB7-D9E731783DBC}" dt="2026-07-01T07:25:13.361" v="179" actId="790"/>
          <ac:spMkLst>
            <pc:docMk/>
            <pc:sldMk cId="1819308851" sldId="655"/>
            <ac:spMk id="9" creationId="{39DC4E3A-568A-A29A-EBC9-CBBF8189E585}"/>
          </ac:spMkLst>
        </pc:spChg>
      </pc:sldChg>
      <pc:sldChg chg="modSp mod">
        <pc:chgData name="Orchard, M. (Marianne)" userId="74ff3735-0ec4-45a2-ba51-5ca4abe2116f" providerId="ADAL" clId="{EAFEF860-7181-4B73-BFB7-D9E731783DBC}" dt="2026-07-21T09:43:22.796" v="32543" actId="20577"/>
        <pc:sldMkLst>
          <pc:docMk/>
          <pc:sldMk cId="3118596565" sldId="658"/>
        </pc:sldMkLst>
        <pc:spChg chg="mod">
          <ac:chgData name="Orchard, M. (Marianne)" userId="74ff3735-0ec4-45a2-ba51-5ca4abe2116f" providerId="ADAL" clId="{EAFEF860-7181-4B73-BFB7-D9E731783DBC}" dt="2026-07-01T07:25:13.361" v="179" actId="790"/>
          <ac:spMkLst>
            <pc:docMk/>
            <pc:sldMk cId="3118596565" sldId="658"/>
            <ac:spMk id="4" creationId="{567285B1-8DBE-BA90-5589-F3A1F72D45F4}"/>
          </ac:spMkLst>
        </pc:spChg>
        <pc:spChg chg="mod">
          <ac:chgData name="Orchard, M. (Marianne)" userId="74ff3735-0ec4-45a2-ba51-5ca4abe2116f" providerId="ADAL" clId="{EAFEF860-7181-4B73-BFB7-D9E731783DBC}" dt="2026-07-21T09:43:22.796" v="32543" actId="20577"/>
          <ac:spMkLst>
            <pc:docMk/>
            <pc:sldMk cId="3118596565" sldId="658"/>
            <ac:spMk id="6" creationId="{4ABC8EF9-F86A-DC26-59D9-1C555D25533B}"/>
          </ac:spMkLst>
        </pc:spChg>
      </pc:sldChg>
      <pc:sldChg chg="modSp mod modNotesTx">
        <pc:chgData name="Orchard, M. (Marianne)" userId="74ff3735-0ec4-45a2-ba51-5ca4abe2116f" providerId="ADAL" clId="{EAFEF860-7181-4B73-BFB7-D9E731783DBC}" dt="2026-07-21T13:41:58.309" v="44594" actId="20577"/>
        <pc:sldMkLst>
          <pc:docMk/>
          <pc:sldMk cId="3851205796" sldId="659"/>
        </pc:sldMkLst>
        <pc:spChg chg="mod">
          <ac:chgData name="Orchard, M. (Marianne)" userId="74ff3735-0ec4-45a2-ba51-5ca4abe2116f" providerId="ADAL" clId="{EAFEF860-7181-4B73-BFB7-D9E731783DBC}" dt="2026-07-21T09:43:35.913" v="32559" actId="20577"/>
          <ac:spMkLst>
            <pc:docMk/>
            <pc:sldMk cId="3851205796" sldId="659"/>
            <ac:spMk id="3" creationId="{169E2324-C439-7217-5990-BCC1F9EF351A}"/>
          </ac:spMkLst>
        </pc:spChg>
        <pc:spChg chg="mod">
          <ac:chgData name="Orchard, M. (Marianne)" userId="74ff3735-0ec4-45a2-ba51-5ca4abe2116f" providerId="ADAL" clId="{EAFEF860-7181-4B73-BFB7-D9E731783DBC}" dt="2026-07-21T09:43:43.091" v="32560" actId="6549"/>
          <ac:spMkLst>
            <pc:docMk/>
            <pc:sldMk cId="3851205796" sldId="659"/>
            <ac:spMk id="4" creationId="{96E0EE37-251A-AC76-5D23-DBED3C15E9CC}"/>
          </ac:spMkLst>
        </pc:spChg>
      </pc:sldChg>
      <pc:sldChg chg="modSp mod modNotesTx">
        <pc:chgData name="Orchard, M. (Marianne)" userId="74ff3735-0ec4-45a2-ba51-5ca4abe2116f" providerId="ADAL" clId="{EAFEF860-7181-4B73-BFB7-D9E731783DBC}" dt="2026-07-21T14:33:46.050" v="46580" actId="2"/>
        <pc:sldMkLst>
          <pc:docMk/>
          <pc:sldMk cId="591703257" sldId="660"/>
        </pc:sldMkLst>
        <pc:spChg chg="mod">
          <ac:chgData name="Orchard, M. (Marianne)" userId="74ff3735-0ec4-45a2-ba51-5ca4abe2116f" providerId="ADAL" clId="{EAFEF860-7181-4B73-BFB7-D9E731783DBC}" dt="2026-07-01T07:25:13.361" v="179" actId="790"/>
          <ac:spMkLst>
            <pc:docMk/>
            <pc:sldMk cId="591703257" sldId="660"/>
            <ac:spMk id="3" creationId="{B001FF11-4054-8806-6558-370C4EE44F92}"/>
          </ac:spMkLst>
        </pc:spChg>
        <pc:spChg chg="mod">
          <ac:chgData name="Orchard, M. (Marianne)" userId="74ff3735-0ec4-45a2-ba51-5ca4abe2116f" providerId="ADAL" clId="{EAFEF860-7181-4B73-BFB7-D9E731783DBC}" dt="2026-07-21T09:44:52.976" v="32587" actId="6549"/>
          <ac:spMkLst>
            <pc:docMk/>
            <pc:sldMk cId="591703257" sldId="660"/>
            <ac:spMk id="4" creationId="{29E00633-5FF9-A100-A9FC-0C7C80104C87}"/>
          </ac:spMkLst>
        </pc:spChg>
      </pc:sldChg>
      <pc:sldChg chg="modSp mod">
        <pc:chgData name="Orchard, M. (Marianne)" userId="74ff3735-0ec4-45a2-ba51-5ca4abe2116f" providerId="ADAL" clId="{EAFEF860-7181-4B73-BFB7-D9E731783DBC}" dt="2026-07-13T14:56:36.785" v="26416" actId="20577"/>
        <pc:sldMkLst>
          <pc:docMk/>
          <pc:sldMk cId="1020547210" sldId="661"/>
        </pc:sldMkLst>
        <pc:spChg chg="mod">
          <ac:chgData name="Orchard, M. (Marianne)" userId="74ff3735-0ec4-45a2-ba51-5ca4abe2116f" providerId="ADAL" clId="{EAFEF860-7181-4B73-BFB7-D9E731783DBC}" dt="2026-07-13T14:56:36.785" v="26416" actId="20577"/>
          <ac:spMkLst>
            <pc:docMk/>
            <pc:sldMk cId="1020547210" sldId="661"/>
            <ac:spMk id="2" creationId="{848B2475-D65B-E2FD-543F-4960A9485F00}"/>
          </ac:spMkLst>
        </pc:spChg>
        <pc:spChg chg="mod">
          <ac:chgData name="Orchard, M. (Marianne)" userId="74ff3735-0ec4-45a2-ba51-5ca4abe2116f" providerId="ADAL" clId="{EAFEF860-7181-4B73-BFB7-D9E731783DBC}" dt="2026-07-01T07:25:13.361" v="179" actId="790"/>
          <ac:spMkLst>
            <pc:docMk/>
            <pc:sldMk cId="1020547210" sldId="661"/>
            <ac:spMk id="4" creationId="{15221EF0-3477-666F-4A46-CF0F4154B62F}"/>
          </ac:spMkLst>
        </pc:spChg>
      </pc:sldChg>
      <pc:sldChg chg="modSp mod modNotesTx">
        <pc:chgData name="Orchard, M. (Marianne)" userId="74ff3735-0ec4-45a2-ba51-5ca4abe2116f" providerId="ADAL" clId="{EAFEF860-7181-4B73-BFB7-D9E731783DBC}" dt="2026-07-21T13:19:03.809" v="43829" actId="20577"/>
        <pc:sldMkLst>
          <pc:docMk/>
          <pc:sldMk cId="845080896" sldId="665"/>
        </pc:sldMkLst>
        <pc:spChg chg="mod">
          <ac:chgData name="Orchard, M. (Marianne)" userId="74ff3735-0ec4-45a2-ba51-5ca4abe2116f" providerId="ADAL" clId="{EAFEF860-7181-4B73-BFB7-D9E731783DBC}" dt="2026-07-01T07:25:13.361" v="179" actId="790"/>
          <ac:spMkLst>
            <pc:docMk/>
            <pc:sldMk cId="845080896" sldId="665"/>
            <ac:spMk id="3" creationId="{DA5A18B0-8867-0256-F20C-7DAABA7378CF}"/>
          </ac:spMkLst>
        </pc:spChg>
        <pc:spChg chg="mod">
          <ac:chgData name="Orchard, M. (Marianne)" userId="74ff3735-0ec4-45a2-ba51-5ca4abe2116f" providerId="ADAL" clId="{EAFEF860-7181-4B73-BFB7-D9E731783DBC}" dt="2026-07-01T12:55:54.250" v="13555" actId="20577"/>
          <ac:spMkLst>
            <pc:docMk/>
            <pc:sldMk cId="845080896" sldId="665"/>
            <ac:spMk id="4" creationId="{3BC75D9D-3DFE-1BA9-A8A7-B55F4C457FF8}"/>
          </ac:spMkLst>
        </pc:spChg>
      </pc:sldChg>
      <pc:sldChg chg="modSp mod">
        <pc:chgData name="Orchard, M. (Marianne)" userId="74ff3735-0ec4-45a2-ba51-5ca4abe2116f" providerId="ADAL" clId="{EAFEF860-7181-4B73-BFB7-D9E731783DBC}" dt="2026-07-21T09:32:26.744" v="31198" actId="6549"/>
        <pc:sldMkLst>
          <pc:docMk/>
          <pc:sldMk cId="4090111664" sldId="672"/>
        </pc:sldMkLst>
        <pc:spChg chg="mod">
          <ac:chgData name="Orchard, M. (Marianne)" userId="74ff3735-0ec4-45a2-ba51-5ca4abe2116f" providerId="ADAL" clId="{EAFEF860-7181-4B73-BFB7-D9E731783DBC}" dt="2026-07-21T09:32:26.744" v="31198" actId="6549"/>
          <ac:spMkLst>
            <pc:docMk/>
            <pc:sldMk cId="4090111664" sldId="672"/>
            <ac:spMk id="2" creationId="{F4B555F3-8E89-D9D7-4640-8D31DF367ABD}"/>
          </ac:spMkLst>
        </pc:spChg>
        <pc:spChg chg="mod">
          <ac:chgData name="Orchard, M. (Marianne)" userId="74ff3735-0ec4-45a2-ba51-5ca4abe2116f" providerId="ADAL" clId="{EAFEF860-7181-4B73-BFB7-D9E731783DBC}" dt="2026-07-01T07:25:13.361" v="179" actId="790"/>
          <ac:spMkLst>
            <pc:docMk/>
            <pc:sldMk cId="4090111664" sldId="672"/>
            <ac:spMk id="4" creationId="{C57FA82C-2A18-2D45-F004-235DBBB287CC}"/>
          </ac:spMkLst>
        </pc:spChg>
      </pc:sldChg>
      <pc:sldChg chg="modSp mod modNotesTx">
        <pc:chgData name="Orchard, M. (Marianne)" userId="74ff3735-0ec4-45a2-ba51-5ca4abe2116f" providerId="ADAL" clId="{EAFEF860-7181-4B73-BFB7-D9E731783DBC}" dt="2026-07-21T13:34:29.997" v="44275" actId="20577"/>
        <pc:sldMkLst>
          <pc:docMk/>
          <pc:sldMk cId="2374101533" sldId="673"/>
        </pc:sldMkLst>
        <pc:spChg chg="mod">
          <ac:chgData name="Orchard, M. (Marianne)" userId="74ff3735-0ec4-45a2-ba51-5ca4abe2116f" providerId="ADAL" clId="{EAFEF860-7181-4B73-BFB7-D9E731783DBC}" dt="2026-07-01T07:25:13.361" v="179" actId="790"/>
          <ac:spMkLst>
            <pc:docMk/>
            <pc:sldMk cId="2374101533" sldId="673"/>
            <ac:spMk id="2" creationId="{4CEAEBE9-9D8A-B8FB-1FCB-123986A7D75E}"/>
          </ac:spMkLst>
        </pc:spChg>
        <pc:spChg chg="mod">
          <ac:chgData name="Orchard, M. (Marianne)" userId="74ff3735-0ec4-45a2-ba51-5ca4abe2116f" providerId="ADAL" clId="{EAFEF860-7181-4B73-BFB7-D9E731783DBC}" dt="2026-07-01T07:25:13.361" v="179" actId="790"/>
          <ac:spMkLst>
            <pc:docMk/>
            <pc:sldMk cId="2374101533" sldId="673"/>
            <ac:spMk id="7" creationId="{4F59B2F3-9325-F025-A9F6-E6397D56D804}"/>
          </ac:spMkLst>
        </pc:spChg>
        <pc:spChg chg="mod">
          <ac:chgData name="Orchard, M. (Marianne)" userId="74ff3735-0ec4-45a2-ba51-5ca4abe2116f" providerId="ADAL" clId="{EAFEF860-7181-4B73-BFB7-D9E731783DBC}" dt="2026-07-01T07:25:13.361" v="179" actId="790"/>
          <ac:spMkLst>
            <pc:docMk/>
            <pc:sldMk cId="2374101533" sldId="673"/>
            <ac:spMk id="8" creationId="{295A4240-C21B-3B53-B841-241F2D762F2E}"/>
          </ac:spMkLst>
        </pc:spChg>
        <pc:spChg chg="mod">
          <ac:chgData name="Orchard, M. (Marianne)" userId="74ff3735-0ec4-45a2-ba51-5ca4abe2116f" providerId="ADAL" clId="{EAFEF860-7181-4B73-BFB7-D9E731783DBC}" dt="2026-07-01T07:25:13.361" v="179" actId="790"/>
          <ac:spMkLst>
            <pc:docMk/>
            <pc:sldMk cId="2374101533" sldId="673"/>
            <ac:spMk id="9" creationId="{E575A814-E744-F369-AEDB-99798510E4AC}"/>
          </ac:spMkLst>
        </pc:spChg>
        <pc:spChg chg="mod">
          <ac:chgData name="Orchard, M. (Marianne)" userId="74ff3735-0ec4-45a2-ba51-5ca4abe2116f" providerId="ADAL" clId="{EAFEF860-7181-4B73-BFB7-D9E731783DBC}" dt="2026-07-01T07:25:13.361" v="179" actId="790"/>
          <ac:spMkLst>
            <pc:docMk/>
            <pc:sldMk cId="2374101533" sldId="673"/>
            <ac:spMk id="10" creationId="{EDCD0252-24EF-A524-8FAC-3342AAE1F7FA}"/>
          </ac:spMkLst>
        </pc:spChg>
        <pc:spChg chg="mod">
          <ac:chgData name="Orchard, M. (Marianne)" userId="74ff3735-0ec4-45a2-ba51-5ca4abe2116f" providerId="ADAL" clId="{EAFEF860-7181-4B73-BFB7-D9E731783DBC}" dt="2026-07-01T07:25:13.361" v="179" actId="790"/>
          <ac:spMkLst>
            <pc:docMk/>
            <pc:sldMk cId="2374101533" sldId="673"/>
            <ac:spMk id="12" creationId="{AF9197CE-A6C9-86F6-1B92-2C04A3775E52}"/>
          </ac:spMkLst>
        </pc:spChg>
        <pc:spChg chg="mod">
          <ac:chgData name="Orchard, M. (Marianne)" userId="74ff3735-0ec4-45a2-ba51-5ca4abe2116f" providerId="ADAL" clId="{EAFEF860-7181-4B73-BFB7-D9E731783DBC}" dt="2026-07-01T07:25:13.361" v="179" actId="790"/>
          <ac:spMkLst>
            <pc:docMk/>
            <pc:sldMk cId="2374101533" sldId="673"/>
            <ac:spMk id="13" creationId="{02218D34-2D38-93A7-AB9E-ED6AD8D092D2}"/>
          </ac:spMkLst>
        </pc:spChg>
      </pc:sldChg>
      <pc:sldChg chg="modSp mod modNotesTx">
        <pc:chgData name="Orchard, M. (Marianne)" userId="74ff3735-0ec4-45a2-ba51-5ca4abe2116f" providerId="ADAL" clId="{EAFEF860-7181-4B73-BFB7-D9E731783DBC}" dt="2026-07-21T13:41:13.490" v="44585" actId="20577"/>
        <pc:sldMkLst>
          <pc:docMk/>
          <pc:sldMk cId="2081831079" sldId="674"/>
        </pc:sldMkLst>
        <pc:spChg chg="mod">
          <ac:chgData name="Orchard, M. (Marianne)" userId="74ff3735-0ec4-45a2-ba51-5ca4abe2116f" providerId="ADAL" clId="{EAFEF860-7181-4B73-BFB7-D9E731783DBC}" dt="2026-07-01T07:25:13.361" v="179" actId="790"/>
          <ac:spMkLst>
            <pc:docMk/>
            <pc:sldMk cId="2081831079" sldId="674"/>
            <ac:spMk id="3" creationId="{32AE70FD-EE3F-F8A3-F181-1F8791263BCF}"/>
          </ac:spMkLst>
        </pc:spChg>
        <pc:spChg chg="mod">
          <ac:chgData name="Orchard, M. (Marianne)" userId="74ff3735-0ec4-45a2-ba51-5ca4abe2116f" providerId="ADAL" clId="{EAFEF860-7181-4B73-BFB7-D9E731783DBC}" dt="2026-07-21T09:34:53.037" v="31268" actId="20577"/>
          <ac:spMkLst>
            <pc:docMk/>
            <pc:sldMk cId="2081831079" sldId="674"/>
            <ac:spMk id="4" creationId="{18B237F9-D434-7F73-7AAA-E6275B6CB3C3}"/>
          </ac:spMkLst>
        </pc:spChg>
      </pc:sldChg>
      <pc:sldChg chg="modSp mod">
        <pc:chgData name="Orchard, M. (Marianne)" userId="74ff3735-0ec4-45a2-ba51-5ca4abe2116f" providerId="ADAL" clId="{EAFEF860-7181-4B73-BFB7-D9E731783DBC}" dt="2026-07-21T13:35:13.896" v="44319" actId="20577"/>
        <pc:sldMkLst>
          <pc:docMk/>
          <pc:sldMk cId="2009871007" sldId="675"/>
        </pc:sldMkLst>
        <pc:spChg chg="mod">
          <ac:chgData name="Orchard, M. (Marianne)" userId="74ff3735-0ec4-45a2-ba51-5ca4abe2116f" providerId="ADAL" clId="{EAFEF860-7181-4B73-BFB7-D9E731783DBC}" dt="2026-07-21T09:33:49.880" v="31229" actId="20577"/>
          <ac:spMkLst>
            <pc:docMk/>
            <pc:sldMk cId="2009871007" sldId="675"/>
            <ac:spMk id="3" creationId="{E293B8AF-37AA-A9B3-880A-E64757ED2186}"/>
          </ac:spMkLst>
        </pc:spChg>
        <pc:spChg chg="mod">
          <ac:chgData name="Orchard, M. (Marianne)" userId="74ff3735-0ec4-45a2-ba51-5ca4abe2116f" providerId="ADAL" clId="{EAFEF860-7181-4B73-BFB7-D9E731783DBC}" dt="2026-07-21T13:35:13.896" v="44319" actId="20577"/>
          <ac:spMkLst>
            <pc:docMk/>
            <pc:sldMk cId="2009871007" sldId="675"/>
            <ac:spMk id="4" creationId="{3D4DF3A8-9BC2-310A-4AF3-82E175EDC651}"/>
          </ac:spMkLst>
        </pc:spChg>
        <pc:spChg chg="mod">
          <ac:chgData name="Orchard, M. (Marianne)" userId="74ff3735-0ec4-45a2-ba51-5ca4abe2116f" providerId="ADAL" clId="{EAFEF860-7181-4B73-BFB7-D9E731783DBC}" dt="2026-07-01T07:25:13.361" v="179" actId="790"/>
          <ac:spMkLst>
            <pc:docMk/>
            <pc:sldMk cId="2009871007" sldId="675"/>
            <ac:spMk id="6" creationId="{919765E7-EADA-A103-E709-FD5DAC03889B}"/>
          </ac:spMkLst>
        </pc:spChg>
      </pc:sldChg>
      <pc:sldChg chg="modSp mod">
        <pc:chgData name="Orchard, M. (Marianne)" userId="74ff3735-0ec4-45a2-ba51-5ca4abe2116f" providerId="ADAL" clId="{EAFEF860-7181-4B73-BFB7-D9E731783DBC}" dt="2026-07-01T07:25:13.361" v="179" actId="790"/>
        <pc:sldMkLst>
          <pc:docMk/>
          <pc:sldMk cId="3690739590" sldId="676"/>
        </pc:sldMkLst>
        <pc:spChg chg="mod">
          <ac:chgData name="Orchard, M. (Marianne)" userId="74ff3735-0ec4-45a2-ba51-5ca4abe2116f" providerId="ADAL" clId="{EAFEF860-7181-4B73-BFB7-D9E731783DBC}" dt="2026-07-01T07:25:13.361" v="179" actId="790"/>
          <ac:spMkLst>
            <pc:docMk/>
            <pc:sldMk cId="3690739590" sldId="676"/>
            <ac:spMk id="2" creationId="{26E15D20-011A-5834-25CF-438AADA40C7A}"/>
          </ac:spMkLst>
        </pc:spChg>
        <pc:spChg chg="mod">
          <ac:chgData name="Orchard, M. (Marianne)" userId="74ff3735-0ec4-45a2-ba51-5ca4abe2116f" providerId="ADAL" clId="{EAFEF860-7181-4B73-BFB7-D9E731783DBC}" dt="2026-07-01T07:25:13.361" v="179" actId="790"/>
          <ac:spMkLst>
            <pc:docMk/>
            <pc:sldMk cId="3690739590" sldId="676"/>
            <ac:spMk id="6" creationId="{C138541B-489B-E420-6686-A23929824D65}"/>
          </ac:spMkLst>
        </pc:spChg>
      </pc:sldChg>
      <pc:sldChg chg="modSp mod">
        <pc:chgData name="Orchard, M. (Marianne)" userId="74ff3735-0ec4-45a2-ba51-5ca4abe2116f" providerId="ADAL" clId="{EAFEF860-7181-4B73-BFB7-D9E731783DBC}" dt="2026-07-01T07:25:13.361" v="179" actId="790"/>
        <pc:sldMkLst>
          <pc:docMk/>
          <pc:sldMk cId="3438562440" sldId="678"/>
        </pc:sldMkLst>
        <pc:spChg chg="mod">
          <ac:chgData name="Orchard, M. (Marianne)" userId="74ff3735-0ec4-45a2-ba51-5ca4abe2116f" providerId="ADAL" clId="{EAFEF860-7181-4B73-BFB7-D9E731783DBC}" dt="2026-07-01T07:25:13.361" v="179" actId="790"/>
          <ac:spMkLst>
            <pc:docMk/>
            <pc:sldMk cId="3438562440" sldId="678"/>
            <ac:spMk id="2" creationId="{8CA69266-F72A-8407-999E-30E6C3645BD5}"/>
          </ac:spMkLst>
        </pc:spChg>
        <pc:spChg chg="mod">
          <ac:chgData name="Orchard, M. (Marianne)" userId="74ff3735-0ec4-45a2-ba51-5ca4abe2116f" providerId="ADAL" clId="{EAFEF860-7181-4B73-BFB7-D9E731783DBC}" dt="2026-07-01T07:25:13.361" v="179" actId="790"/>
          <ac:spMkLst>
            <pc:docMk/>
            <pc:sldMk cId="3438562440" sldId="678"/>
            <ac:spMk id="17" creationId="{AE69D278-59DC-373A-17C2-98575D8F0AD1}"/>
          </ac:spMkLst>
        </pc:spChg>
      </pc:sldChg>
      <pc:sldChg chg="modSp mod">
        <pc:chgData name="Orchard, M. (Marianne)" userId="74ff3735-0ec4-45a2-ba51-5ca4abe2116f" providerId="ADAL" clId="{EAFEF860-7181-4B73-BFB7-D9E731783DBC}" dt="2026-07-01T07:25:13.361" v="179" actId="790"/>
        <pc:sldMkLst>
          <pc:docMk/>
          <pc:sldMk cId="3796598232" sldId="692"/>
        </pc:sldMkLst>
        <pc:spChg chg="mod">
          <ac:chgData name="Orchard, M. (Marianne)" userId="74ff3735-0ec4-45a2-ba51-5ca4abe2116f" providerId="ADAL" clId="{EAFEF860-7181-4B73-BFB7-D9E731783DBC}" dt="2026-07-01T07:25:13.361" v="179" actId="790"/>
          <ac:spMkLst>
            <pc:docMk/>
            <pc:sldMk cId="3796598232" sldId="692"/>
            <ac:spMk id="3" creationId="{DE65B19B-77DB-4DEC-49B2-366F12E49499}"/>
          </ac:spMkLst>
        </pc:spChg>
        <pc:spChg chg="mod">
          <ac:chgData name="Orchard, M. (Marianne)" userId="74ff3735-0ec4-45a2-ba51-5ca4abe2116f" providerId="ADAL" clId="{EAFEF860-7181-4B73-BFB7-D9E731783DBC}" dt="2026-07-01T07:25:13.361" v="179" actId="790"/>
          <ac:spMkLst>
            <pc:docMk/>
            <pc:sldMk cId="3796598232" sldId="692"/>
            <ac:spMk id="9" creationId="{26CC5E9E-66E7-61B2-6456-D5D6C437F97B}"/>
          </ac:spMkLst>
        </pc:spChg>
      </pc:sldChg>
      <pc:sldChg chg="modSp mod modNotesTx">
        <pc:chgData name="Orchard, M. (Marianne)" userId="74ff3735-0ec4-45a2-ba51-5ca4abe2116f" providerId="ADAL" clId="{EAFEF860-7181-4B73-BFB7-D9E731783DBC}" dt="2026-07-13T14:55:34.310" v="26380" actId="6549"/>
        <pc:sldMkLst>
          <pc:docMk/>
          <pc:sldMk cId="3151041451" sldId="694"/>
        </pc:sldMkLst>
        <pc:spChg chg="mod">
          <ac:chgData name="Orchard, M. (Marianne)" userId="74ff3735-0ec4-45a2-ba51-5ca4abe2116f" providerId="ADAL" clId="{EAFEF860-7181-4B73-BFB7-D9E731783DBC}" dt="2026-07-01T07:25:13.361" v="179" actId="790"/>
          <ac:spMkLst>
            <pc:docMk/>
            <pc:sldMk cId="3151041451" sldId="694"/>
            <ac:spMk id="6" creationId="{0F43607B-62AA-809F-818F-58504B04E320}"/>
          </ac:spMkLst>
        </pc:spChg>
        <pc:spChg chg="mod">
          <ac:chgData name="Orchard, M. (Marianne)" userId="74ff3735-0ec4-45a2-ba51-5ca4abe2116f" providerId="ADAL" clId="{EAFEF860-7181-4B73-BFB7-D9E731783DBC}" dt="2026-07-01T07:25:13.361" v="179" actId="790"/>
          <ac:spMkLst>
            <pc:docMk/>
            <pc:sldMk cId="3151041451" sldId="694"/>
            <ac:spMk id="8" creationId="{144FDCA5-3FC5-686A-23C2-78D9A377F442}"/>
          </ac:spMkLst>
        </pc:spChg>
        <pc:spChg chg="mod">
          <ac:chgData name="Orchard, M. (Marianne)" userId="74ff3735-0ec4-45a2-ba51-5ca4abe2116f" providerId="ADAL" clId="{EAFEF860-7181-4B73-BFB7-D9E731783DBC}" dt="2026-07-01T07:25:13.361" v="179" actId="790"/>
          <ac:spMkLst>
            <pc:docMk/>
            <pc:sldMk cId="3151041451" sldId="694"/>
            <ac:spMk id="11" creationId="{21A91360-73EF-5EFE-E00A-34DF49D4D8B8}"/>
          </ac:spMkLst>
        </pc:spChg>
      </pc:sldChg>
      <pc:sldChg chg="modSp mod">
        <pc:chgData name="Orchard, M. (Marianne)" userId="74ff3735-0ec4-45a2-ba51-5ca4abe2116f" providerId="ADAL" clId="{EAFEF860-7181-4B73-BFB7-D9E731783DBC}" dt="2026-07-01T07:25:13.361" v="179" actId="790"/>
        <pc:sldMkLst>
          <pc:docMk/>
          <pc:sldMk cId="931495035" sldId="695"/>
        </pc:sldMkLst>
        <pc:spChg chg="mod">
          <ac:chgData name="Orchard, M. (Marianne)" userId="74ff3735-0ec4-45a2-ba51-5ca4abe2116f" providerId="ADAL" clId="{EAFEF860-7181-4B73-BFB7-D9E731783DBC}" dt="2026-07-01T07:25:13.361" v="179" actId="790"/>
          <ac:spMkLst>
            <pc:docMk/>
            <pc:sldMk cId="931495035" sldId="695"/>
            <ac:spMk id="4" creationId="{00D2953E-2DFF-F374-DB52-792E0C5F990D}"/>
          </ac:spMkLst>
        </pc:spChg>
        <pc:spChg chg="mod">
          <ac:chgData name="Orchard, M. (Marianne)" userId="74ff3735-0ec4-45a2-ba51-5ca4abe2116f" providerId="ADAL" clId="{EAFEF860-7181-4B73-BFB7-D9E731783DBC}" dt="2026-07-01T07:25:13.361" v="179" actId="790"/>
          <ac:spMkLst>
            <pc:docMk/>
            <pc:sldMk cId="931495035" sldId="695"/>
            <ac:spMk id="6" creationId="{A350336F-FAAE-DD34-C690-6BB08F425A87}"/>
          </ac:spMkLst>
        </pc:spChg>
      </pc:sldChg>
      <pc:sldChg chg="modSp mod modNotesTx">
        <pc:chgData name="Orchard, M. (Marianne)" userId="74ff3735-0ec4-45a2-ba51-5ca4abe2116f" providerId="ADAL" clId="{EAFEF860-7181-4B73-BFB7-D9E731783DBC}" dt="2026-07-21T13:58:02.523" v="45415" actId="20577"/>
        <pc:sldMkLst>
          <pc:docMk/>
          <pc:sldMk cId="2470269538" sldId="698"/>
        </pc:sldMkLst>
        <pc:spChg chg="mod">
          <ac:chgData name="Orchard, M. (Marianne)" userId="74ff3735-0ec4-45a2-ba51-5ca4abe2116f" providerId="ADAL" clId="{EAFEF860-7181-4B73-BFB7-D9E731783DBC}" dt="2026-07-01T07:25:13.361" v="179" actId="790"/>
          <ac:spMkLst>
            <pc:docMk/>
            <pc:sldMk cId="2470269538" sldId="698"/>
            <ac:spMk id="7" creationId="{454FBBAC-3E0C-D81B-339A-2D0EEC6CAA7B}"/>
          </ac:spMkLst>
        </pc:spChg>
        <pc:spChg chg="mod">
          <ac:chgData name="Orchard, M. (Marianne)" userId="74ff3735-0ec4-45a2-ba51-5ca4abe2116f" providerId="ADAL" clId="{EAFEF860-7181-4B73-BFB7-D9E731783DBC}" dt="2026-07-01T07:25:13.361" v="179" actId="790"/>
          <ac:spMkLst>
            <pc:docMk/>
            <pc:sldMk cId="2470269538" sldId="698"/>
            <ac:spMk id="8" creationId="{F84C436D-243D-9C39-2B29-3572EFE7A3A6}"/>
          </ac:spMkLst>
        </pc:spChg>
        <pc:spChg chg="mod">
          <ac:chgData name="Orchard, M. (Marianne)" userId="74ff3735-0ec4-45a2-ba51-5ca4abe2116f" providerId="ADAL" clId="{EAFEF860-7181-4B73-BFB7-D9E731783DBC}" dt="2026-07-01T07:25:13.361" v="179" actId="790"/>
          <ac:spMkLst>
            <pc:docMk/>
            <pc:sldMk cId="2470269538" sldId="698"/>
            <ac:spMk id="9" creationId="{BFE396CA-7915-7F77-F999-6DAADF625CF5}"/>
          </ac:spMkLst>
        </pc:spChg>
        <pc:spChg chg="mod">
          <ac:chgData name="Orchard, M. (Marianne)" userId="74ff3735-0ec4-45a2-ba51-5ca4abe2116f" providerId="ADAL" clId="{EAFEF860-7181-4B73-BFB7-D9E731783DBC}" dt="2026-07-01T07:25:13.361" v="179" actId="790"/>
          <ac:spMkLst>
            <pc:docMk/>
            <pc:sldMk cId="2470269538" sldId="698"/>
            <ac:spMk id="10" creationId="{D7ED4CEA-8BAD-90F7-F21B-428F15C4D14A}"/>
          </ac:spMkLst>
        </pc:spChg>
        <pc:spChg chg="mod">
          <ac:chgData name="Orchard, M. (Marianne)" userId="74ff3735-0ec4-45a2-ba51-5ca4abe2116f" providerId="ADAL" clId="{EAFEF860-7181-4B73-BFB7-D9E731783DBC}" dt="2026-07-01T07:25:13.361" v="179" actId="790"/>
          <ac:spMkLst>
            <pc:docMk/>
            <pc:sldMk cId="2470269538" sldId="698"/>
            <ac:spMk id="11" creationId="{C1028FCB-5C03-4851-F17F-C005D72BFB56}"/>
          </ac:spMkLst>
        </pc:spChg>
        <pc:spChg chg="mod">
          <ac:chgData name="Orchard, M. (Marianne)" userId="74ff3735-0ec4-45a2-ba51-5ca4abe2116f" providerId="ADAL" clId="{EAFEF860-7181-4B73-BFB7-D9E731783DBC}" dt="2026-07-01T07:25:13.361" v="179" actId="790"/>
          <ac:spMkLst>
            <pc:docMk/>
            <pc:sldMk cId="2470269538" sldId="698"/>
            <ac:spMk id="12" creationId="{F7E7CAB8-563C-E957-D0D1-8088C204995B}"/>
          </ac:spMkLst>
        </pc:spChg>
      </pc:sldChg>
      <pc:sldChg chg="modSp mod">
        <pc:chgData name="Orchard, M. (Marianne)" userId="74ff3735-0ec4-45a2-ba51-5ca4abe2116f" providerId="ADAL" clId="{EAFEF860-7181-4B73-BFB7-D9E731783DBC}" dt="2026-07-01T07:25:13.361" v="179" actId="790"/>
        <pc:sldMkLst>
          <pc:docMk/>
          <pc:sldMk cId="3058543242" sldId="699"/>
        </pc:sldMkLst>
        <pc:spChg chg="mod">
          <ac:chgData name="Orchard, M. (Marianne)" userId="74ff3735-0ec4-45a2-ba51-5ca4abe2116f" providerId="ADAL" clId="{EAFEF860-7181-4B73-BFB7-D9E731783DBC}" dt="2026-07-01T07:25:13.361" v="179" actId="790"/>
          <ac:spMkLst>
            <pc:docMk/>
            <pc:sldMk cId="3058543242" sldId="699"/>
            <ac:spMk id="2" creationId="{8F7E63EF-9B33-9510-AC78-827C33E8F49F}"/>
          </ac:spMkLst>
        </pc:spChg>
        <pc:spChg chg="mod">
          <ac:chgData name="Orchard, M. (Marianne)" userId="74ff3735-0ec4-45a2-ba51-5ca4abe2116f" providerId="ADAL" clId="{EAFEF860-7181-4B73-BFB7-D9E731783DBC}" dt="2026-07-01T07:25:13.361" v="179" actId="790"/>
          <ac:spMkLst>
            <pc:docMk/>
            <pc:sldMk cId="3058543242" sldId="699"/>
            <ac:spMk id="5" creationId="{BFE966D4-4988-8F73-2C85-6499D598F089}"/>
          </ac:spMkLst>
        </pc:spChg>
      </pc:sldChg>
      <pc:sldChg chg="modSp mod modNotesTx">
        <pc:chgData name="Orchard, M. (Marianne)" userId="74ff3735-0ec4-45a2-ba51-5ca4abe2116f" providerId="ADAL" clId="{EAFEF860-7181-4B73-BFB7-D9E731783DBC}" dt="2026-07-21T14:32:21.351" v="46567" actId="2"/>
        <pc:sldMkLst>
          <pc:docMk/>
          <pc:sldMk cId="1645112056" sldId="700"/>
        </pc:sldMkLst>
        <pc:spChg chg="mod">
          <ac:chgData name="Orchard, M. (Marianne)" userId="74ff3735-0ec4-45a2-ba51-5ca4abe2116f" providerId="ADAL" clId="{EAFEF860-7181-4B73-BFB7-D9E731783DBC}" dt="2026-07-01T07:25:13.361" v="179" actId="790"/>
          <ac:spMkLst>
            <pc:docMk/>
            <pc:sldMk cId="1645112056" sldId="700"/>
            <ac:spMk id="3" creationId="{467194BD-1407-A656-80F3-92FC372912A0}"/>
          </ac:spMkLst>
        </pc:spChg>
        <pc:spChg chg="mod">
          <ac:chgData name="Orchard, M. (Marianne)" userId="74ff3735-0ec4-45a2-ba51-5ca4abe2116f" providerId="ADAL" clId="{EAFEF860-7181-4B73-BFB7-D9E731783DBC}" dt="2026-07-21T13:19:48.750" v="43842" actId="20577"/>
          <ac:spMkLst>
            <pc:docMk/>
            <pc:sldMk cId="1645112056" sldId="700"/>
            <ac:spMk id="4" creationId="{A3E52F3E-E98C-C809-3C07-71E4343AC521}"/>
          </ac:spMkLst>
        </pc:spChg>
        <pc:spChg chg="mod">
          <ac:chgData name="Orchard, M. (Marianne)" userId="74ff3735-0ec4-45a2-ba51-5ca4abe2116f" providerId="ADAL" clId="{EAFEF860-7181-4B73-BFB7-D9E731783DBC}" dt="2026-07-01T07:25:13.361" v="179" actId="790"/>
          <ac:spMkLst>
            <pc:docMk/>
            <pc:sldMk cId="1645112056" sldId="700"/>
            <ac:spMk id="5" creationId="{CAC306DE-E69D-4464-3659-2FBE7AFE7B82}"/>
          </ac:spMkLst>
        </pc:spChg>
      </pc:sldChg>
      <pc:sldChg chg="modSp mod modNotesTx">
        <pc:chgData name="Orchard, M. (Marianne)" userId="74ff3735-0ec4-45a2-ba51-5ca4abe2116f" providerId="ADAL" clId="{EAFEF860-7181-4B73-BFB7-D9E731783DBC}" dt="2026-07-21T13:12:00.338" v="43649" actId="20577"/>
        <pc:sldMkLst>
          <pc:docMk/>
          <pc:sldMk cId="1477148758" sldId="702"/>
        </pc:sldMkLst>
        <pc:spChg chg="mod">
          <ac:chgData name="Orchard, M. (Marianne)" userId="74ff3735-0ec4-45a2-ba51-5ca4abe2116f" providerId="ADAL" clId="{EAFEF860-7181-4B73-BFB7-D9E731783DBC}" dt="2026-07-01T07:25:13.361" v="179" actId="790"/>
          <ac:spMkLst>
            <pc:docMk/>
            <pc:sldMk cId="1477148758" sldId="702"/>
            <ac:spMk id="5" creationId="{BCD6BEE6-8C4E-D23E-5CD5-A1958DAF7E51}"/>
          </ac:spMkLst>
        </pc:spChg>
        <pc:spChg chg="mod">
          <ac:chgData name="Orchard, M. (Marianne)" userId="74ff3735-0ec4-45a2-ba51-5ca4abe2116f" providerId="ADAL" clId="{EAFEF860-7181-4B73-BFB7-D9E731783DBC}" dt="2026-07-13T11:58:08.744" v="23889" actId="6549"/>
          <ac:spMkLst>
            <pc:docMk/>
            <pc:sldMk cId="1477148758" sldId="702"/>
            <ac:spMk id="6" creationId="{B97863F4-81A8-8F98-449C-62BF01349E10}"/>
          </ac:spMkLst>
        </pc:spChg>
      </pc:sldChg>
      <pc:sldChg chg="modSp mod modNotesTx">
        <pc:chgData name="Orchard, M. (Marianne)" userId="74ff3735-0ec4-45a2-ba51-5ca4abe2116f" providerId="ADAL" clId="{EAFEF860-7181-4B73-BFB7-D9E731783DBC}" dt="2026-07-21T14:34:10.394" v="46590" actId="2"/>
        <pc:sldMkLst>
          <pc:docMk/>
          <pc:sldMk cId="3216794242" sldId="705"/>
        </pc:sldMkLst>
        <pc:spChg chg="mod">
          <ac:chgData name="Orchard, M. (Marianne)" userId="74ff3735-0ec4-45a2-ba51-5ca4abe2116f" providerId="ADAL" clId="{EAFEF860-7181-4B73-BFB7-D9E731783DBC}" dt="2026-07-01T07:25:13.361" v="179" actId="790"/>
          <ac:spMkLst>
            <pc:docMk/>
            <pc:sldMk cId="3216794242" sldId="705"/>
            <ac:spMk id="2" creationId="{675AF47F-D4FA-2E36-9BFB-35FB6A8AD962}"/>
          </ac:spMkLst>
        </pc:spChg>
        <pc:spChg chg="mod">
          <ac:chgData name="Orchard, M. (Marianne)" userId="74ff3735-0ec4-45a2-ba51-5ca4abe2116f" providerId="ADAL" clId="{EAFEF860-7181-4B73-BFB7-D9E731783DBC}" dt="2026-07-21T14:02:41.005" v="45622" actId="6549"/>
          <ac:spMkLst>
            <pc:docMk/>
            <pc:sldMk cId="3216794242" sldId="705"/>
            <ac:spMk id="4" creationId="{BAEC9C5C-AE50-309B-6837-AE2BB8342F3C}"/>
          </ac:spMkLst>
        </pc:spChg>
      </pc:sldChg>
      <pc:sldChg chg="modSp mod modNotesTx">
        <pc:chgData name="Orchard, M. (Marianne)" userId="74ff3735-0ec4-45a2-ba51-5ca4abe2116f" providerId="ADAL" clId="{EAFEF860-7181-4B73-BFB7-D9E731783DBC}" dt="2026-07-21T14:32:10.505" v="46564" actId="790"/>
        <pc:sldMkLst>
          <pc:docMk/>
          <pc:sldMk cId="2935678143" sldId="708"/>
        </pc:sldMkLst>
        <pc:spChg chg="mod">
          <ac:chgData name="Orchard, M. (Marianne)" userId="74ff3735-0ec4-45a2-ba51-5ca4abe2116f" providerId="ADAL" clId="{EAFEF860-7181-4B73-BFB7-D9E731783DBC}" dt="2026-07-01T07:25:13.361" v="179" actId="790"/>
          <ac:spMkLst>
            <pc:docMk/>
            <pc:sldMk cId="2935678143" sldId="708"/>
            <ac:spMk id="2" creationId="{5EDD9AF0-0C32-0977-8066-A8568CEE3D11}"/>
          </ac:spMkLst>
        </pc:spChg>
        <pc:spChg chg="mod">
          <ac:chgData name="Orchard, M. (Marianne)" userId="74ff3735-0ec4-45a2-ba51-5ca4abe2116f" providerId="ADAL" clId="{EAFEF860-7181-4B73-BFB7-D9E731783DBC}" dt="2026-07-13T12:02:30.713" v="24050" actId="20577"/>
          <ac:spMkLst>
            <pc:docMk/>
            <pc:sldMk cId="2935678143" sldId="708"/>
            <ac:spMk id="5" creationId="{ADF4C9F8-0879-B38C-D190-251F1479213B}"/>
          </ac:spMkLst>
        </pc:spChg>
        <pc:spChg chg="mod">
          <ac:chgData name="Orchard, M. (Marianne)" userId="74ff3735-0ec4-45a2-ba51-5ca4abe2116f" providerId="ADAL" clId="{EAFEF860-7181-4B73-BFB7-D9E731783DBC}" dt="2026-07-01T07:25:13.361" v="179" actId="790"/>
          <ac:spMkLst>
            <pc:docMk/>
            <pc:sldMk cId="2935678143" sldId="708"/>
            <ac:spMk id="6" creationId="{3AC8636B-A906-3AD0-454F-CE7DD846187A}"/>
          </ac:spMkLst>
        </pc:spChg>
        <pc:spChg chg="mod">
          <ac:chgData name="Orchard, M. (Marianne)" userId="74ff3735-0ec4-45a2-ba51-5ca4abe2116f" providerId="ADAL" clId="{EAFEF860-7181-4B73-BFB7-D9E731783DBC}" dt="2026-07-01T07:25:13.361" v="179" actId="790"/>
          <ac:spMkLst>
            <pc:docMk/>
            <pc:sldMk cId="2935678143" sldId="708"/>
            <ac:spMk id="8" creationId="{7F6331E2-D22B-3647-733A-0DC1272B2F82}"/>
          </ac:spMkLst>
        </pc:spChg>
        <pc:spChg chg="mod">
          <ac:chgData name="Orchard, M. (Marianne)" userId="74ff3735-0ec4-45a2-ba51-5ca4abe2116f" providerId="ADAL" clId="{EAFEF860-7181-4B73-BFB7-D9E731783DBC}" dt="2026-07-01T07:25:13.361" v="179" actId="790"/>
          <ac:spMkLst>
            <pc:docMk/>
            <pc:sldMk cId="2935678143" sldId="708"/>
            <ac:spMk id="9" creationId="{5625FFAA-FC7A-D3E5-3E07-33E910834191}"/>
          </ac:spMkLst>
        </pc:spChg>
        <pc:spChg chg="mod">
          <ac:chgData name="Orchard, M. (Marianne)" userId="74ff3735-0ec4-45a2-ba51-5ca4abe2116f" providerId="ADAL" clId="{EAFEF860-7181-4B73-BFB7-D9E731783DBC}" dt="2026-07-01T07:25:13.361" v="179" actId="790"/>
          <ac:spMkLst>
            <pc:docMk/>
            <pc:sldMk cId="2935678143" sldId="708"/>
            <ac:spMk id="34" creationId="{34A72ED2-A1AB-3025-51F9-2BD70B3F3222}"/>
          </ac:spMkLst>
        </pc:spChg>
        <pc:spChg chg="mod">
          <ac:chgData name="Orchard, M. (Marianne)" userId="74ff3735-0ec4-45a2-ba51-5ca4abe2116f" providerId="ADAL" clId="{EAFEF860-7181-4B73-BFB7-D9E731783DBC}" dt="2026-07-01T07:25:13.361" v="179" actId="790"/>
          <ac:spMkLst>
            <pc:docMk/>
            <pc:sldMk cId="2935678143" sldId="708"/>
            <ac:spMk id="35" creationId="{5ADADC45-11E9-EA3B-28F2-3340C2A86847}"/>
          </ac:spMkLst>
        </pc:spChg>
        <pc:spChg chg="mod">
          <ac:chgData name="Orchard, M. (Marianne)" userId="74ff3735-0ec4-45a2-ba51-5ca4abe2116f" providerId="ADAL" clId="{EAFEF860-7181-4B73-BFB7-D9E731783DBC}" dt="2026-07-13T12:02:21.503" v="24049" actId="20577"/>
          <ac:spMkLst>
            <pc:docMk/>
            <pc:sldMk cId="2935678143" sldId="708"/>
            <ac:spMk id="44" creationId="{B2176F79-5894-11D7-D132-AD2160E238FD}"/>
          </ac:spMkLst>
        </pc:spChg>
      </pc:sldChg>
      <pc:sldChg chg="modSp mod modNotesTx">
        <pc:chgData name="Orchard, M. (Marianne)" userId="74ff3735-0ec4-45a2-ba51-5ca4abe2116f" providerId="ADAL" clId="{EAFEF860-7181-4B73-BFB7-D9E731783DBC}" dt="2026-07-21T14:00:52.703" v="45557" actId="6549"/>
        <pc:sldMkLst>
          <pc:docMk/>
          <pc:sldMk cId="262395092" sldId="710"/>
        </pc:sldMkLst>
        <pc:spChg chg="mod">
          <ac:chgData name="Orchard, M. (Marianne)" userId="74ff3735-0ec4-45a2-ba51-5ca4abe2116f" providerId="ADAL" clId="{EAFEF860-7181-4B73-BFB7-D9E731783DBC}" dt="2026-07-01T07:25:13.361" v="179" actId="790"/>
          <ac:spMkLst>
            <pc:docMk/>
            <pc:sldMk cId="262395092" sldId="710"/>
            <ac:spMk id="2" creationId="{DBE8A094-40FC-0F81-E2C0-5D6E700D075B}"/>
          </ac:spMkLst>
        </pc:spChg>
        <pc:spChg chg="mod">
          <ac:chgData name="Orchard, M. (Marianne)" userId="74ff3735-0ec4-45a2-ba51-5ca4abe2116f" providerId="ADAL" clId="{EAFEF860-7181-4B73-BFB7-D9E731783DBC}" dt="2026-07-01T07:25:13.361" v="179" actId="790"/>
          <ac:spMkLst>
            <pc:docMk/>
            <pc:sldMk cId="262395092" sldId="710"/>
            <ac:spMk id="3" creationId="{32B64F24-DB95-0B16-5F4C-FF0EF38FF155}"/>
          </ac:spMkLst>
        </pc:spChg>
      </pc:sldChg>
      <pc:sldChg chg="modSp mod modNotesTx">
        <pc:chgData name="Orchard, M. (Marianne)" userId="74ff3735-0ec4-45a2-ba51-5ca4abe2116f" providerId="ADAL" clId="{EAFEF860-7181-4B73-BFB7-D9E731783DBC}" dt="2026-07-21T14:33:53.219" v="46585" actId="2"/>
        <pc:sldMkLst>
          <pc:docMk/>
          <pc:sldMk cId="2463172400" sldId="711"/>
        </pc:sldMkLst>
        <pc:spChg chg="mod">
          <ac:chgData name="Orchard, M. (Marianne)" userId="74ff3735-0ec4-45a2-ba51-5ca4abe2116f" providerId="ADAL" clId="{EAFEF860-7181-4B73-BFB7-D9E731783DBC}" dt="2026-07-01T07:25:13.361" v="179" actId="790"/>
          <ac:spMkLst>
            <pc:docMk/>
            <pc:sldMk cId="2463172400" sldId="711"/>
            <ac:spMk id="3" creationId="{13E04357-ACAB-4ADC-19C6-9E2EC854707D}"/>
          </ac:spMkLst>
        </pc:spChg>
        <pc:spChg chg="mod">
          <ac:chgData name="Orchard, M. (Marianne)" userId="74ff3735-0ec4-45a2-ba51-5ca4abe2116f" providerId="ADAL" clId="{EAFEF860-7181-4B73-BFB7-D9E731783DBC}" dt="2026-07-21T14:33:47.474" v="46581" actId="2"/>
          <ac:spMkLst>
            <pc:docMk/>
            <pc:sldMk cId="2463172400" sldId="711"/>
            <ac:spMk id="4" creationId="{A312AEC3-764B-F27C-25B5-298E0BF64103}"/>
          </ac:spMkLst>
        </pc:spChg>
      </pc:sldChg>
      <pc:sldChg chg="modSp mod modNotesTx">
        <pc:chgData name="Orchard, M. (Marianne)" userId="74ff3735-0ec4-45a2-ba51-5ca4abe2116f" providerId="ADAL" clId="{EAFEF860-7181-4B73-BFB7-D9E731783DBC}" dt="2026-07-21T14:33:59.560" v="46589" actId="2"/>
        <pc:sldMkLst>
          <pc:docMk/>
          <pc:sldMk cId="58909230" sldId="712"/>
        </pc:sldMkLst>
        <pc:spChg chg="mod">
          <ac:chgData name="Orchard, M. (Marianne)" userId="74ff3735-0ec4-45a2-ba51-5ca4abe2116f" providerId="ADAL" clId="{EAFEF860-7181-4B73-BFB7-D9E731783DBC}" dt="2026-07-21T10:08:20.358" v="36486" actId="6549"/>
          <ac:spMkLst>
            <pc:docMk/>
            <pc:sldMk cId="58909230" sldId="712"/>
            <ac:spMk id="8" creationId="{9AE9FC22-730D-0E52-8A04-525F9943414F}"/>
          </ac:spMkLst>
        </pc:spChg>
        <pc:spChg chg="mod">
          <ac:chgData name="Orchard, M. (Marianne)" userId="74ff3735-0ec4-45a2-ba51-5ca4abe2116f" providerId="ADAL" clId="{EAFEF860-7181-4B73-BFB7-D9E731783DBC}" dt="2026-07-21T14:33:59.560" v="46589" actId="2"/>
          <ac:spMkLst>
            <pc:docMk/>
            <pc:sldMk cId="58909230" sldId="712"/>
            <ac:spMk id="9" creationId="{043A71EF-4E2C-6C05-E549-6E33EC3ABE03}"/>
          </ac:spMkLst>
        </pc:spChg>
      </pc:sldChg>
      <pc:sldChg chg="modSp mod">
        <pc:chgData name="Orchard, M. (Marianne)" userId="74ff3735-0ec4-45a2-ba51-5ca4abe2116f" providerId="ADAL" clId="{EAFEF860-7181-4B73-BFB7-D9E731783DBC}" dt="2026-07-21T13:35:27.597" v="44322" actId="20577"/>
        <pc:sldMkLst>
          <pc:docMk/>
          <pc:sldMk cId="1473449806" sldId="714"/>
        </pc:sldMkLst>
        <pc:spChg chg="mod">
          <ac:chgData name="Orchard, M. (Marianne)" userId="74ff3735-0ec4-45a2-ba51-5ca4abe2116f" providerId="ADAL" clId="{EAFEF860-7181-4B73-BFB7-D9E731783DBC}" dt="2026-07-21T13:35:27.597" v="44322" actId="20577"/>
          <ac:spMkLst>
            <pc:docMk/>
            <pc:sldMk cId="1473449806" sldId="714"/>
            <ac:spMk id="2" creationId="{08EE9327-B026-237A-41BF-C96E4911DA6C}"/>
          </ac:spMkLst>
        </pc:spChg>
        <pc:spChg chg="mod">
          <ac:chgData name="Orchard, M. (Marianne)" userId="74ff3735-0ec4-45a2-ba51-5ca4abe2116f" providerId="ADAL" clId="{EAFEF860-7181-4B73-BFB7-D9E731783DBC}" dt="2026-07-21T09:34:35.714" v="31266" actId="6549"/>
          <ac:spMkLst>
            <pc:docMk/>
            <pc:sldMk cId="1473449806" sldId="714"/>
            <ac:spMk id="3" creationId="{C513F5CC-EA03-D65A-D926-DA71A113CB4B}"/>
          </ac:spMkLst>
        </pc:spChg>
        <pc:spChg chg="mod">
          <ac:chgData name="Orchard, M. (Marianne)" userId="74ff3735-0ec4-45a2-ba51-5ca4abe2116f" providerId="ADAL" clId="{EAFEF860-7181-4B73-BFB7-D9E731783DBC}" dt="2026-07-01T07:25:13.361" v="179" actId="790"/>
          <ac:spMkLst>
            <pc:docMk/>
            <pc:sldMk cId="1473449806" sldId="714"/>
            <ac:spMk id="10" creationId="{C41FD0E7-BF51-42BD-ACC2-82AEB9D007FA}"/>
          </ac:spMkLst>
        </pc:spChg>
      </pc:sldChg>
      <pc:sldChg chg="modSp mod modNotesTx">
        <pc:chgData name="Orchard, M. (Marianne)" userId="74ff3735-0ec4-45a2-ba51-5ca4abe2116f" providerId="ADAL" clId="{EAFEF860-7181-4B73-BFB7-D9E731783DBC}" dt="2026-07-21T13:00:25.432" v="43403" actId="114"/>
        <pc:sldMkLst>
          <pc:docMk/>
          <pc:sldMk cId="1180870533" sldId="716"/>
        </pc:sldMkLst>
        <pc:spChg chg="mod">
          <ac:chgData name="Orchard, M. (Marianne)" userId="74ff3735-0ec4-45a2-ba51-5ca4abe2116f" providerId="ADAL" clId="{EAFEF860-7181-4B73-BFB7-D9E731783DBC}" dt="2026-07-01T07:25:13.361" v="179" actId="790"/>
          <ac:spMkLst>
            <pc:docMk/>
            <pc:sldMk cId="1180870533" sldId="716"/>
            <ac:spMk id="2" creationId="{07994D9E-000F-103A-86C6-4D01FC66B140}"/>
          </ac:spMkLst>
        </pc:spChg>
        <pc:spChg chg="mod">
          <ac:chgData name="Orchard, M. (Marianne)" userId="74ff3735-0ec4-45a2-ba51-5ca4abe2116f" providerId="ADAL" clId="{EAFEF860-7181-4B73-BFB7-D9E731783DBC}" dt="2026-07-01T07:25:13.361" v="179" actId="790"/>
          <ac:spMkLst>
            <pc:docMk/>
            <pc:sldMk cId="1180870533" sldId="716"/>
            <ac:spMk id="3" creationId="{F030D753-6FB2-5537-9CCD-4E8A8D37EB04}"/>
          </ac:spMkLst>
        </pc:spChg>
        <pc:spChg chg="mod">
          <ac:chgData name="Orchard, M. (Marianne)" userId="74ff3735-0ec4-45a2-ba51-5ca4abe2116f" providerId="ADAL" clId="{EAFEF860-7181-4B73-BFB7-D9E731783DBC}" dt="2026-07-01T07:25:13.361" v="179" actId="790"/>
          <ac:spMkLst>
            <pc:docMk/>
            <pc:sldMk cId="1180870533" sldId="716"/>
            <ac:spMk id="6" creationId="{B32EE396-BFD6-1578-8AE0-CE6C9232DC65}"/>
          </ac:spMkLst>
        </pc:spChg>
        <pc:spChg chg="mod">
          <ac:chgData name="Orchard, M. (Marianne)" userId="74ff3735-0ec4-45a2-ba51-5ca4abe2116f" providerId="ADAL" clId="{EAFEF860-7181-4B73-BFB7-D9E731783DBC}" dt="2026-07-01T07:25:13.361" v="179" actId="790"/>
          <ac:spMkLst>
            <pc:docMk/>
            <pc:sldMk cId="1180870533" sldId="716"/>
            <ac:spMk id="25" creationId="{22A1FD3D-2A0F-0117-B470-B2C52D192752}"/>
          </ac:spMkLst>
        </pc:spChg>
        <pc:spChg chg="mod">
          <ac:chgData name="Orchard, M. (Marianne)" userId="74ff3735-0ec4-45a2-ba51-5ca4abe2116f" providerId="ADAL" clId="{EAFEF860-7181-4B73-BFB7-D9E731783DBC}" dt="2026-07-01T07:25:13.361" v="179" actId="790"/>
          <ac:spMkLst>
            <pc:docMk/>
            <pc:sldMk cId="1180870533" sldId="716"/>
            <ac:spMk id="26" creationId="{C4865E16-83A3-19DF-DA32-441FA944D33C}"/>
          </ac:spMkLst>
        </pc:spChg>
        <pc:spChg chg="mod">
          <ac:chgData name="Orchard, M. (Marianne)" userId="74ff3735-0ec4-45a2-ba51-5ca4abe2116f" providerId="ADAL" clId="{EAFEF860-7181-4B73-BFB7-D9E731783DBC}" dt="2026-07-01T08:40:22.586" v="2006" actId="20577"/>
          <ac:spMkLst>
            <pc:docMk/>
            <pc:sldMk cId="1180870533" sldId="716"/>
            <ac:spMk id="27" creationId="{20327805-AA25-657C-158F-FF1AFB7F037B}"/>
          </ac:spMkLst>
        </pc:spChg>
        <pc:spChg chg="mod">
          <ac:chgData name="Orchard, M. (Marianne)" userId="74ff3735-0ec4-45a2-ba51-5ca4abe2116f" providerId="ADAL" clId="{EAFEF860-7181-4B73-BFB7-D9E731783DBC}" dt="2026-07-01T07:25:13.361" v="179" actId="790"/>
          <ac:spMkLst>
            <pc:docMk/>
            <pc:sldMk cId="1180870533" sldId="716"/>
            <ac:spMk id="28" creationId="{12653A0D-4153-3AF0-572C-274EB4885D3E}"/>
          </ac:spMkLst>
        </pc:spChg>
        <pc:spChg chg="mod">
          <ac:chgData name="Orchard, M. (Marianne)" userId="74ff3735-0ec4-45a2-ba51-5ca4abe2116f" providerId="ADAL" clId="{EAFEF860-7181-4B73-BFB7-D9E731783DBC}" dt="2026-07-01T08:40:42.473" v="2010" actId="20577"/>
          <ac:spMkLst>
            <pc:docMk/>
            <pc:sldMk cId="1180870533" sldId="716"/>
            <ac:spMk id="29" creationId="{3780660A-86E4-CB8E-4721-536E3206F592}"/>
          </ac:spMkLst>
        </pc:spChg>
      </pc:sldChg>
      <pc:sldChg chg="modSp mod modNotesTx">
        <pc:chgData name="Orchard, M. (Marianne)" userId="74ff3735-0ec4-45a2-ba51-5ca4abe2116f" providerId="ADAL" clId="{EAFEF860-7181-4B73-BFB7-D9E731783DBC}" dt="2026-07-21T14:33:44.047" v="46579" actId="2"/>
        <pc:sldMkLst>
          <pc:docMk/>
          <pc:sldMk cId="1253966940" sldId="725"/>
        </pc:sldMkLst>
        <pc:spChg chg="mod">
          <ac:chgData name="Orchard, M. (Marianne)" userId="74ff3735-0ec4-45a2-ba51-5ca4abe2116f" providerId="ADAL" clId="{EAFEF860-7181-4B73-BFB7-D9E731783DBC}" dt="2026-07-21T09:03:03.897" v="27858" actId="6549"/>
          <ac:spMkLst>
            <pc:docMk/>
            <pc:sldMk cId="1253966940" sldId="725"/>
            <ac:spMk id="3" creationId="{580DC1F1-1134-D86D-4F6C-E7D902593DFB}"/>
          </ac:spMkLst>
        </pc:spChg>
        <pc:spChg chg="mod">
          <ac:chgData name="Orchard, M. (Marianne)" userId="74ff3735-0ec4-45a2-ba51-5ca4abe2116f" providerId="ADAL" clId="{EAFEF860-7181-4B73-BFB7-D9E731783DBC}" dt="2026-07-21T13:31:04.709" v="44085" actId="20577"/>
          <ac:spMkLst>
            <pc:docMk/>
            <pc:sldMk cId="1253966940" sldId="725"/>
            <ac:spMk id="8" creationId="{8000431E-8981-E1B3-B003-EB237BC7DBA8}"/>
          </ac:spMkLst>
        </pc:spChg>
      </pc:sldChg>
      <pc:sldChg chg="modSp mod modNotesTx">
        <pc:chgData name="Orchard, M. (Marianne)" userId="74ff3735-0ec4-45a2-ba51-5ca4abe2116f" providerId="ADAL" clId="{EAFEF860-7181-4B73-BFB7-D9E731783DBC}" dt="2026-07-21T14:32:48.861" v="46571" actId="2"/>
        <pc:sldMkLst>
          <pc:docMk/>
          <pc:sldMk cId="782345261" sldId="728"/>
        </pc:sldMkLst>
        <pc:spChg chg="mod">
          <ac:chgData name="Orchard, M. (Marianne)" userId="74ff3735-0ec4-45a2-ba51-5ca4abe2116f" providerId="ADAL" clId="{EAFEF860-7181-4B73-BFB7-D9E731783DBC}" dt="2026-07-01T13:09:43.915" v="15076" actId="6549"/>
          <ac:spMkLst>
            <pc:docMk/>
            <pc:sldMk cId="782345261" sldId="728"/>
            <ac:spMk id="4" creationId="{E2563060-7279-53D9-1AA5-E9A9426C449F}"/>
          </ac:spMkLst>
        </pc:spChg>
        <pc:spChg chg="mod">
          <ac:chgData name="Orchard, M. (Marianne)" userId="74ff3735-0ec4-45a2-ba51-5ca4abe2116f" providerId="ADAL" clId="{EAFEF860-7181-4B73-BFB7-D9E731783DBC}" dt="2026-07-01T07:25:13.361" v="179" actId="790"/>
          <ac:spMkLst>
            <pc:docMk/>
            <pc:sldMk cId="782345261" sldId="728"/>
            <ac:spMk id="6" creationId="{751C95CC-9841-6266-3EA1-6E82F426418F}"/>
          </ac:spMkLst>
        </pc:spChg>
        <pc:spChg chg="mod">
          <ac:chgData name="Orchard, M. (Marianne)" userId="74ff3735-0ec4-45a2-ba51-5ca4abe2116f" providerId="ADAL" clId="{EAFEF860-7181-4B73-BFB7-D9E731783DBC}" dt="2026-07-01T13:09:04.899" v="14961" actId="20577"/>
          <ac:spMkLst>
            <pc:docMk/>
            <pc:sldMk cId="782345261" sldId="728"/>
            <ac:spMk id="8" creationId="{DB7CF023-A60F-8E57-ED2A-E466B79984A5}"/>
          </ac:spMkLst>
        </pc:spChg>
      </pc:sldChg>
      <pc:sldChg chg="modSp mod modNotesTx">
        <pc:chgData name="Orchard, M. (Marianne)" userId="74ff3735-0ec4-45a2-ba51-5ca4abe2116f" providerId="ADAL" clId="{EAFEF860-7181-4B73-BFB7-D9E731783DBC}" dt="2026-07-21T14:32:45.856" v="46570" actId="2"/>
        <pc:sldMkLst>
          <pc:docMk/>
          <pc:sldMk cId="1942203453" sldId="729"/>
        </pc:sldMkLst>
        <pc:spChg chg="mod">
          <ac:chgData name="Orchard, M. (Marianne)" userId="74ff3735-0ec4-45a2-ba51-5ca4abe2116f" providerId="ADAL" clId="{EAFEF860-7181-4B73-BFB7-D9E731783DBC}" dt="2026-07-21T14:32:30.865" v="46568" actId="790"/>
          <ac:spMkLst>
            <pc:docMk/>
            <pc:sldMk cId="1942203453" sldId="729"/>
            <ac:spMk id="5" creationId="{7CAB5063-2630-00E3-0F5B-6E9736D3AB5E}"/>
          </ac:spMkLst>
        </pc:spChg>
        <pc:spChg chg="mod">
          <ac:chgData name="Orchard, M. (Marianne)" userId="74ff3735-0ec4-45a2-ba51-5ca4abe2116f" providerId="ADAL" clId="{EAFEF860-7181-4B73-BFB7-D9E731783DBC}" dt="2026-07-21T14:32:45.856" v="46570" actId="2"/>
          <ac:spMkLst>
            <pc:docMk/>
            <pc:sldMk cId="1942203453" sldId="729"/>
            <ac:spMk id="8" creationId="{A3C19688-8C55-9681-1D28-4E59B873BB9A}"/>
          </ac:spMkLst>
        </pc:spChg>
        <pc:spChg chg="mod">
          <ac:chgData name="Orchard, M. (Marianne)" userId="74ff3735-0ec4-45a2-ba51-5ca4abe2116f" providerId="ADAL" clId="{EAFEF860-7181-4B73-BFB7-D9E731783DBC}" dt="2026-07-21T14:32:30.865" v="46568" actId="790"/>
          <ac:spMkLst>
            <pc:docMk/>
            <pc:sldMk cId="1942203453" sldId="729"/>
            <ac:spMk id="14" creationId="{34DF04D1-4EEB-CECC-EC88-6A85D66C9D63}"/>
          </ac:spMkLst>
        </pc:spChg>
      </pc:sldChg>
      <pc:sldChg chg="modSp mod modNotesTx">
        <pc:chgData name="Orchard, M. (Marianne)" userId="74ff3735-0ec4-45a2-ba51-5ca4abe2116f" providerId="ADAL" clId="{EAFEF860-7181-4B73-BFB7-D9E731783DBC}" dt="2026-07-21T14:34:17.212" v="46591" actId="313"/>
        <pc:sldMkLst>
          <pc:docMk/>
          <pc:sldMk cId="2113405176" sldId="731"/>
        </pc:sldMkLst>
        <pc:spChg chg="mod">
          <ac:chgData name="Orchard, M. (Marianne)" userId="74ff3735-0ec4-45a2-ba51-5ca4abe2116f" providerId="ADAL" clId="{EAFEF860-7181-4B73-BFB7-D9E731783DBC}" dt="2026-07-01T07:25:13.361" v="179" actId="790"/>
          <ac:spMkLst>
            <pc:docMk/>
            <pc:sldMk cId="2113405176" sldId="731"/>
            <ac:spMk id="5" creationId="{D46503F4-4B06-F7F5-54D1-444F07F62567}"/>
          </ac:spMkLst>
        </pc:spChg>
        <pc:spChg chg="mod">
          <ac:chgData name="Orchard, M. (Marianne)" userId="74ff3735-0ec4-45a2-ba51-5ca4abe2116f" providerId="ADAL" clId="{EAFEF860-7181-4B73-BFB7-D9E731783DBC}" dt="2026-07-21T14:20:44.718" v="46494" actId="20577"/>
          <ac:spMkLst>
            <pc:docMk/>
            <pc:sldMk cId="2113405176" sldId="731"/>
            <ac:spMk id="6" creationId="{2187B69D-82AE-DC6C-1F06-3BCEB99E519E}"/>
          </ac:spMkLst>
        </pc:spChg>
      </pc:sldChg>
      <pc:sldChg chg="modSp mod modNotesTx">
        <pc:chgData name="Orchard, M. (Marianne)" userId="74ff3735-0ec4-45a2-ba51-5ca4abe2116f" providerId="ADAL" clId="{EAFEF860-7181-4B73-BFB7-D9E731783DBC}" dt="2026-07-21T13:18:22.066" v="43802" actId="6549"/>
        <pc:sldMkLst>
          <pc:docMk/>
          <pc:sldMk cId="3415595206" sldId="733"/>
        </pc:sldMkLst>
        <pc:spChg chg="mod">
          <ac:chgData name="Orchard, M. (Marianne)" userId="74ff3735-0ec4-45a2-ba51-5ca4abe2116f" providerId="ADAL" clId="{EAFEF860-7181-4B73-BFB7-D9E731783DBC}" dt="2026-07-01T12:39:24.197" v="12805" actId="6549"/>
          <ac:spMkLst>
            <pc:docMk/>
            <pc:sldMk cId="3415595206" sldId="733"/>
            <ac:spMk id="3" creationId="{DD9093A0-1FFC-167A-3107-8DC477C91906}"/>
          </ac:spMkLst>
        </pc:spChg>
        <pc:spChg chg="mod">
          <ac:chgData name="Orchard, M. (Marianne)" userId="74ff3735-0ec4-45a2-ba51-5ca4abe2116f" providerId="ADAL" clId="{EAFEF860-7181-4B73-BFB7-D9E731783DBC}" dt="2026-07-01T12:43:57.098" v="12935" actId="20577"/>
          <ac:spMkLst>
            <pc:docMk/>
            <pc:sldMk cId="3415595206" sldId="733"/>
            <ac:spMk id="8" creationId="{BB5C02EA-5565-30CD-DFF8-99FDEC3914A5}"/>
          </ac:spMkLst>
        </pc:spChg>
      </pc:sldChg>
      <pc:sldChg chg="modSp mod modCm">
        <pc:chgData name="Orchard, M. (Marianne)" userId="74ff3735-0ec4-45a2-ba51-5ca4abe2116f" providerId="ADAL" clId="{EAFEF860-7181-4B73-BFB7-D9E731783DBC}" dt="2026-07-21T14:28:04.840" v="46555" actId="20577"/>
        <pc:sldMkLst>
          <pc:docMk/>
          <pc:sldMk cId="3176116360" sldId="2145707758"/>
        </pc:sldMkLst>
        <pc:spChg chg="mod">
          <ac:chgData name="Orchard, M. (Marianne)" userId="74ff3735-0ec4-45a2-ba51-5ca4abe2116f" providerId="ADAL" clId="{EAFEF860-7181-4B73-BFB7-D9E731783DBC}" dt="2026-07-21T14:28:04.840" v="46555" actId="20577"/>
          <ac:spMkLst>
            <pc:docMk/>
            <pc:sldMk cId="3176116360" sldId="2145707758"/>
            <ac:spMk id="3" creationId="{38577585-D8E9-7602-6277-E9CB3EDCE72D}"/>
          </ac:spMkLst>
        </pc:spChg>
        <pc:spChg chg="mod">
          <ac:chgData name="Orchard, M. (Marianne)" userId="74ff3735-0ec4-45a2-ba51-5ca4abe2116f" providerId="ADAL" clId="{EAFEF860-7181-4B73-BFB7-D9E731783DBC}" dt="2026-07-01T07:25:13.361" v="179" actId="790"/>
          <ac:spMkLst>
            <pc:docMk/>
            <pc:sldMk cId="3176116360" sldId="2145707758"/>
            <ac:spMk id="5" creationId="{B743467C-B2A0-EC83-0DF8-C3351B8945B3}"/>
          </ac:spMkLst>
        </pc:spChg>
        <pc:extLst>
          <p:ext xmlns:p="http://schemas.openxmlformats.org/presentationml/2006/main" uri="{D6D511B9-2390-475A-947B-AFAB55BFBCF1}">
            <pc226:cmChg xmlns:pc226="http://schemas.microsoft.com/office/powerpoint/2022/06/main/command" chg="mod">
              <pc226:chgData name="Orchard, M. (Marianne)" userId="74ff3735-0ec4-45a2-ba51-5ca4abe2116f" providerId="ADAL" clId="{EAFEF860-7181-4B73-BFB7-D9E731783DBC}" dt="2026-07-21T14:28:04.840" v="46555" actId="20577"/>
              <pc2:cmMkLst xmlns:pc2="http://schemas.microsoft.com/office/powerpoint/2019/9/main/command">
                <pc:docMk/>
                <pc:sldMk cId="3176116360" sldId="2145707758"/>
                <pc2:cmMk id="{6F460E71-1D5B-4F55-8108-02A087F2515F}"/>
              </pc2:cmMkLst>
            </pc226:cmChg>
          </p:ext>
        </pc:extLst>
      </pc:sldChg>
      <pc:sldChg chg="modSp mod">
        <pc:chgData name="Orchard, M. (Marianne)" userId="74ff3735-0ec4-45a2-ba51-5ca4abe2116f" providerId="ADAL" clId="{EAFEF860-7181-4B73-BFB7-D9E731783DBC}" dt="2026-07-01T13:20:49.525" v="17098" actId="6549"/>
        <pc:sldMkLst>
          <pc:docMk/>
          <pc:sldMk cId="1000474045" sldId="2145707761"/>
        </pc:sldMkLst>
        <pc:spChg chg="mod">
          <ac:chgData name="Orchard, M. (Marianne)" userId="74ff3735-0ec4-45a2-ba51-5ca4abe2116f" providerId="ADAL" clId="{EAFEF860-7181-4B73-BFB7-D9E731783DBC}" dt="2026-07-01T07:25:13.361" v="179" actId="790"/>
          <ac:spMkLst>
            <pc:docMk/>
            <pc:sldMk cId="1000474045" sldId="2145707761"/>
            <ac:spMk id="5" creationId="{677A63E5-41EC-93E3-4C34-4CA5E05CCC9F}"/>
          </ac:spMkLst>
        </pc:spChg>
        <pc:spChg chg="mod">
          <ac:chgData name="Orchard, M. (Marianne)" userId="74ff3735-0ec4-45a2-ba51-5ca4abe2116f" providerId="ADAL" clId="{EAFEF860-7181-4B73-BFB7-D9E731783DBC}" dt="2026-07-01T07:25:13.361" v="179" actId="790"/>
          <ac:spMkLst>
            <pc:docMk/>
            <pc:sldMk cId="1000474045" sldId="2145707761"/>
            <ac:spMk id="6" creationId="{A4DC9473-DEDB-E636-509B-A18DD6385AA4}"/>
          </ac:spMkLst>
        </pc:spChg>
        <pc:spChg chg="mod">
          <ac:chgData name="Orchard, M. (Marianne)" userId="74ff3735-0ec4-45a2-ba51-5ca4abe2116f" providerId="ADAL" clId="{EAFEF860-7181-4B73-BFB7-D9E731783DBC}" dt="2026-07-01T13:20:49.525" v="17098" actId="6549"/>
          <ac:spMkLst>
            <pc:docMk/>
            <pc:sldMk cId="1000474045" sldId="2145707761"/>
            <ac:spMk id="7" creationId="{BEEFEEDB-31E2-0930-74BB-AD1A0731FF36}"/>
          </ac:spMkLst>
        </pc:spChg>
      </pc:sldChg>
      <pc:sldChg chg="modSp mod modNotesTx">
        <pc:chgData name="Orchard, M. (Marianne)" userId="74ff3735-0ec4-45a2-ba51-5ca4abe2116f" providerId="ADAL" clId="{EAFEF860-7181-4B73-BFB7-D9E731783DBC}" dt="2026-07-21T13:09:38.904" v="43642" actId="20577"/>
        <pc:sldMkLst>
          <pc:docMk/>
          <pc:sldMk cId="1720467237" sldId="2145707762"/>
        </pc:sldMkLst>
        <pc:spChg chg="mod">
          <ac:chgData name="Orchard, M. (Marianne)" userId="74ff3735-0ec4-45a2-ba51-5ca4abe2116f" providerId="ADAL" clId="{EAFEF860-7181-4B73-BFB7-D9E731783DBC}" dt="2026-07-01T07:25:13.361" v="179" actId="790"/>
          <ac:spMkLst>
            <pc:docMk/>
            <pc:sldMk cId="1720467237" sldId="2145707762"/>
            <ac:spMk id="8" creationId="{D0BD18C7-1D1E-6983-CD7E-90E91791BF3A}"/>
          </ac:spMkLst>
        </pc:spChg>
        <pc:spChg chg="mod">
          <ac:chgData name="Orchard, M. (Marianne)" userId="74ff3735-0ec4-45a2-ba51-5ca4abe2116f" providerId="ADAL" clId="{EAFEF860-7181-4B73-BFB7-D9E731783DBC}" dt="2026-07-21T13:09:38.904" v="43642" actId="20577"/>
          <ac:spMkLst>
            <pc:docMk/>
            <pc:sldMk cId="1720467237" sldId="2145707762"/>
            <ac:spMk id="9" creationId="{A4227945-D674-B266-62D3-578BAAD036D5}"/>
          </ac:spMkLst>
        </pc:spChg>
        <pc:spChg chg="mod">
          <ac:chgData name="Orchard, M. (Marianne)" userId="74ff3735-0ec4-45a2-ba51-5ca4abe2116f" providerId="ADAL" clId="{EAFEF860-7181-4B73-BFB7-D9E731783DBC}" dt="2026-07-01T07:25:13.361" v="179" actId="790"/>
          <ac:spMkLst>
            <pc:docMk/>
            <pc:sldMk cId="1720467237" sldId="2145707762"/>
            <ac:spMk id="13" creationId="{2393B227-305E-531B-3BDC-54919D25D50D}"/>
          </ac:spMkLst>
        </pc:spChg>
        <pc:spChg chg="mod">
          <ac:chgData name="Orchard, M. (Marianne)" userId="74ff3735-0ec4-45a2-ba51-5ca4abe2116f" providerId="ADAL" clId="{EAFEF860-7181-4B73-BFB7-D9E731783DBC}" dt="2026-07-01T07:25:13.361" v="179" actId="790"/>
          <ac:spMkLst>
            <pc:docMk/>
            <pc:sldMk cId="1720467237" sldId="2145707762"/>
            <ac:spMk id="15" creationId="{B30D1FB7-AF68-27C7-405D-39E2532B3189}"/>
          </ac:spMkLst>
        </pc:spChg>
        <pc:spChg chg="mod">
          <ac:chgData name="Orchard, M. (Marianne)" userId="74ff3735-0ec4-45a2-ba51-5ca4abe2116f" providerId="ADAL" clId="{EAFEF860-7181-4B73-BFB7-D9E731783DBC}" dt="2026-07-01T07:25:13.361" v="179" actId="790"/>
          <ac:spMkLst>
            <pc:docMk/>
            <pc:sldMk cId="1720467237" sldId="2145707762"/>
            <ac:spMk id="17" creationId="{D287ADEC-307D-CA92-BE8A-B5D2E80C51CC}"/>
          </ac:spMkLst>
        </pc:spChg>
        <pc:spChg chg="mod">
          <ac:chgData name="Orchard, M. (Marianne)" userId="74ff3735-0ec4-45a2-ba51-5ca4abe2116f" providerId="ADAL" clId="{EAFEF860-7181-4B73-BFB7-D9E731783DBC}" dt="2026-07-01T07:25:13.361" v="179" actId="790"/>
          <ac:spMkLst>
            <pc:docMk/>
            <pc:sldMk cId="1720467237" sldId="2145707762"/>
            <ac:spMk id="18" creationId="{13F39591-C393-A232-9C66-987552333C55}"/>
          </ac:spMkLst>
        </pc:spChg>
        <pc:spChg chg="mod">
          <ac:chgData name="Orchard, M. (Marianne)" userId="74ff3735-0ec4-45a2-ba51-5ca4abe2116f" providerId="ADAL" clId="{EAFEF860-7181-4B73-BFB7-D9E731783DBC}" dt="2026-07-01T07:25:13.361" v="179" actId="790"/>
          <ac:spMkLst>
            <pc:docMk/>
            <pc:sldMk cId="1720467237" sldId="2145707762"/>
            <ac:spMk id="21" creationId="{A3CEAE6D-8052-ADC0-AFC6-8E41A1D1B77E}"/>
          </ac:spMkLst>
        </pc:spChg>
        <pc:spChg chg="mod">
          <ac:chgData name="Orchard, M. (Marianne)" userId="74ff3735-0ec4-45a2-ba51-5ca4abe2116f" providerId="ADAL" clId="{EAFEF860-7181-4B73-BFB7-D9E731783DBC}" dt="2026-07-01T07:25:13.361" v="179" actId="790"/>
          <ac:spMkLst>
            <pc:docMk/>
            <pc:sldMk cId="1720467237" sldId="2145707762"/>
            <ac:spMk id="22" creationId="{FBB92ED2-37D5-83F0-AE87-1A19EEFCA23B}"/>
          </ac:spMkLst>
        </pc:spChg>
        <pc:spChg chg="mod">
          <ac:chgData name="Orchard, M. (Marianne)" userId="74ff3735-0ec4-45a2-ba51-5ca4abe2116f" providerId="ADAL" clId="{EAFEF860-7181-4B73-BFB7-D9E731783DBC}" dt="2026-07-01T07:25:13.361" v="179" actId="790"/>
          <ac:spMkLst>
            <pc:docMk/>
            <pc:sldMk cId="1720467237" sldId="2145707762"/>
            <ac:spMk id="23" creationId="{3F7AF5EC-A959-027C-0547-BC7FBCC61A15}"/>
          </ac:spMkLst>
        </pc:spChg>
        <pc:spChg chg="mod">
          <ac:chgData name="Orchard, M. (Marianne)" userId="74ff3735-0ec4-45a2-ba51-5ca4abe2116f" providerId="ADAL" clId="{EAFEF860-7181-4B73-BFB7-D9E731783DBC}" dt="2026-07-01T07:25:13.361" v="179" actId="790"/>
          <ac:spMkLst>
            <pc:docMk/>
            <pc:sldMk cId="1720467237" sldId="2145707762"/>
            <ac:spMk id="24" creationId="{777069CC-AC4D-D516-AB28-C33FA41A783F}"/>
          </ac:spMkLst>
        </pc:spChg>
      </pc:sldChg>
      <pc:sldChg chg="modSp mod modNotesTx">
        <pc:chgData name="Orchard, M. (Marianne)" userId="74ff3735-0ec4-45a2-ba51-5ca4abe2116f" providerId="ADAL" clId="{EAFEF860-7181-4B73-BFB7-D9E731783DBC}" dt="2026-07-21T14:33:07.335" v="46572" actId="2"/>
        <pc:sldMkLst>
          <pc:docMk/>
          <pc:sldMk cId="528041428" sldId="2145707764"/>
        </pc:sldMkLst>
        <pc:spChg chg="mod">
          <ac:chgData name="Orchard, M. (Marianne)" userId="74ff3735-0ec4-45a2-ba51-5ca4abe2116f" providerId="ADAL" clId="{EAFEF860-7181-4B73-BFB7-D9E731783DBC}" dt="2026-07-01T07:25:13.361" v="179" actId="790"/>
          <ac:spMkLst>
            <pc:docMk/>
            <pc:sldMk cId="528041428" sldId="2145707764"/>
            <ac:spMk id="8" creationId="{32CC2276-FDC1-6C7A-FEB2-E5C0B5FD9CBB}"/>
          </ac:spMkLst>
        </pc:spChg>
        <pc:spChg chg="mod">
          <ac:chgData name="Orchard, M. (Marianne)" userId="74ff3735-0ec4-45a2-ba51-5ca4abe2116f" providerId="ADAL" clId="{EAFEF860-7181-4B73-BFB7-D9E731783DBC}" dt="2026-07-13T12:35:40.128" v="25541" actId="20577"/>
          <ac:spMkLst>
            <pc:docMk/>
            <pc:sldMk cId="528041428" sldId="2145707764"/>
            <ac:spMk id="9" creationId="{060FA1A6-B974-1DA7-E1B7-6CF1EE1BC25C}"/>
          </ac:spMkLst>
        </pc:spChg>
      </pc:sldChg>
      <pc:sldChg chg="modSp mod modNotesTx">
        <pc:chgData name="Orchard, M. (Marianne)" userId="74ff3735-0ec4-45a2-ba51-5ca4abe2116f" providerId="ADAL" clId="{EAFEF860-7181-4B73-BFB7-D9E731783DBC}" dt="2026-07-21T13:21:28.037" v="43862" actId="6549"/>
        <pc:sldMkLst>
          <pc:docMk/>
          <pc:sldMk cId="2153903690" sldId="2145707765"/>
        </pc:sldMkLst>
        <pc:spChg chg="mod">
          <ac:chgData name="Orchard, M. (Marianne)" userId="74ff3735-0ec4-45a2-ba51-5ca4abe2116f" providerId="ADAL" clId="{EAFEF860-7181-4B73-BFB7-D9E731783DBC}" dt="2026-07-01T07:25:13.361" v="179" actId="790"/>
          <ac:spMkLst>
            <pc:docMk/>
            <pc:sldMk cId="2153903690" sldId="2145707765"/>
            <ac:spMk id="3" creationId="{298F1A5C-BAD9-422E-0CB0-4A0D55CAA772}"/>
          </ac:spMkLst>
        </pc:spChg>
        <pc:spChg chg="mod">
          <ac:chgData name="Orchard, M. (Marianne)" userId="74ff3735-0ec4-45a2-ba51-5ca4abe2116f" providerId="ADAL" clId="{EAFEF860-7181-4B73-BFB7-D9E731783DBC}" dt="2026-07-01T07:25:13.361" v="179" actId="790"/>
          <ac:spMkLst>
            <pc:docMk/>
            <pc:sldMk cId="2153903690" sldId="2145707765"/>
            <ac:spMk id="14" creationId="{99860354-6711-AB6D-1FBF-EE8B8F781ABF}"/>
          </ac:spMkLst>
        </pc:spChg>
        <pc:spChg chg="mod">
          <ac:chgData name="Orchard, M. (Marianne)" userId="74ff3735-0ec4-45a2-ba51-5ca4abe2116f" providerId="ADAL" clId="{EAFEF860-7181-4B73-BFB7-D9E731783DBC}" dt="2026-07-01T07:25:13.361" v="179" actId="790"/>
          <ac:spMkLst>
            <pc:docMk/>
            <pc:sldMk cId="2153903690" sldId="2145707765"/>
            <ac:spMk id="15" creationId="{BE59F48F-27DA-569B-E40D-5A1351CAFBC6}"/>
          </ac:spMkLst>
        </pc:spChg>
        <pc:spChg chg="mod">
          <ac:chgData name="Orchard, M. (Marianne)" userId="74ff3735-0ec4-45a2-ba51-5ca4abe2116f" providerId="ADAL" clId="{EAFEF860-7181-4B73-BFB7-D9E731783DBC}" dt="2026-07-01T07:25:13.361" v="179" actId="790"/>
          <ac:spMkLst>
            <pc:docMk/>
            <pc:sldMk cId="2153903690" sldId="2145707765"/>
            <ac:spMk id="16" creationId="{BFAD6836-5DFD-475E-F86B-461521F116BC}"/>
          </ac:spMkLst>
        </pc:spChg>
        <pc:spChg chg="mod">
          <ac:chgData name="Orchard, M. (Marianne)" userId="74ff3735-0ec4-45a2-ba51-5ca4abe2116f" providerId="ADAL" clId="{EAFEF860-7181-4B73-BFB7-D9E731783DBC}" dt="2026-07-01T07:25:13.361" v="179" actId="790"/>
          <ac:spMkLst>
            <pc:docMk/>
            <pc:sldMk cId="2153903690" sldId="2145707765"/>
            <ac:spMk id="18" creationId="{5907B342-752C-0BE6-AC20-726DEB5B88CD}"/>
          </ac:spMkLst>
        </pc:spChg>
      </pc:sldChg>
      <pc:sldChg chg="modSp mod modNotesTx">
        <pc:chgData name="Orchard, M. (Marianne)" userId="74ff3735-0ec4-45a2-ba51-5ca4abe2116f" providerId="ADAL" clId="{EAFEF860-7181-4B73-BFB7-D9E731783DBC}" dt="2026-07-21T13:13:17.312" v="43654" actId="20577"/>
        <pc:sldMkLst>
          <pc:docMk/>
          <pc:sldMk cId="3879748723" sldId="2145707768"/>
        </pc:sldMkLst>
        <pc:spChg chg="mod">
          <ac:chgData name="Orchard, M. (Marianne)" userId="74ff3735-0ec4-45a2-ba51-5ca4abe2116f" providerId="ADAL" clId="{EAFEF860-7181-4B73-BFB7-D9E731783DBC}" dt="2026-07-01T07:25:13.361" v="179" actId="790"/>
          <ac:spMkLst>
            <pc:docMk/>
            <pc:sldMk cId="3879748723" sldId="2145707768"/>
            <ac:spMk id="5" creationId="{657286F1-ADD0-80D7-F1DD-266BB24495BA}"/>
          </ac:spMkLst>
        </pc:spChg>
        <pc:spChg chg="mod">
          <ac:chgData name="Orchard, M. (Marianne)" userId="74ff3735-0ec4-45a2-ba51-5ca4abe2116f" providerId="ADAL" clId="{EAFEF860-7181-4B73-BFB7-D9E731783DBC}" dt="2026-07-01T11:42:34.503" v="8642" actId="20577"/>
          <ac:spMkLst>
            <pc:docMk/>
            <pc:sldMk cId="3879748723" sldId="2145707768"/>
            <ac:spMk id="6" creationId="{653180B5-D19E-CDA6-F105-C8321D144D3D}"/>
          </ac:spMkLst>
        </pc:spChg>
      </pc:sldChg>
      <pc:sldChg chg="modSp mod modNotesTx">
        <pc:chgData name="Orchard, M. (Marianne)" userId="74ff3735-0ec4-45a2-ba51-5ca4abe2116f" providerId="ADAL" clId="{EAFEF860-7181-4B73-BFB7-D9E731783DBC}" dt="2026-07-13T10:44:16.668" v="23457" actId="20577"/>
        <pc:sldMkLst>
          <pc:docMk/>
          <pc:sldMk cId="3105189143" sldId="2145707772"/>
        </pc:sldMkLst>
        <pc:spChg chg="mod">
          <ac:chgData name="Orchard, M. (Marianne)" userId="74ff3735-0ec4-45a2-ba51-5ca4abe2116f" providerId="ADAL" clId="{EAFEF860-7181-4B73-BFB7-D9E731783DBC}" dt="2026-07-01T09:41:55.385" v="5241" actId="20577"/>
          <ac:spMkLst>
            <pc:docMk/>
            <pc:sldMk cId="3105189143" sldId="2145707772"/>
            <ac:spMk id="2" creationId="{C15E840C-3EB1-140A-8C6F-5BF0A9DB9707}"/>
          </ac:spMkLst>
        </pc:spChg>
        <pc:spChg chg="mod">
          <ac:chgData name="Orchard, M. (Marianne)" userId="74ff3735-0ec4-45a2-ba51-5ca4abe2116f" providerId="ADAL" clId="{EAFEF860-7181-4B73-BFB7-D9E731783DBC}" dt="2026-07-01T07:25:13.361" v="179" actId="790"/>
          <ac:spMkLst>
            <pc:docMk/>
            <pc:sldMk cId="3105189143" sldId="2145707772"/>
            <ac:spMk id="17" creationId="{4C515BFD-D788-5D4E-18B2-775738D89DA6}"/>
          </ac:spMkLst>
        </pc:spChg>
        <pc:spChg chg="mod">
          <ac:chgData name="Orchard, M. (Marianne)" userId="74ff3735-0ec4-45a2-ba51-5ca4abe2116f" providerId="ADAL" clId="{EAFEF860-7181-4B73-BFB7-D9E731783DBC}" dt="2026-07-01T07:25:13.361" v="179" actId="790"/>
          <ac:spMkLst>
            <pc:docMk/>
            <pc:sldMk cId="3105189143" sldId="2145707772"/>
            <ac:spMk id="18" creationId="{D1703413-7698-5577-AE0B-2CC0C594A0F5}"/>
          </ac:spMkLst>
        </pc:spChg>
        <pc:spChg chg="mod">
          <ac:chgData name="Orchard, M. (Marianne)" userId="74ff3735-0ec4-45a2-ba51-5ca4abe2116f" providerId="ADAL" clId="{EAFEF860-7181-4B73-BFB7-D9E731783DBC}" dt="2026-07-01T07:25:13.361" v="179" actId="790"/>
          <ac:spMkLst>
            <pc:docMk/>
            <pc:sldMk cId="3105189143" sldId="2145707772"/>
            <ac:spMk id="26" creationId="{E5013F33-1F9D-7B57-96FE-F72C03CAB99A}"/>
          </ac:spMkLst>
        </pc:spChg>
        <pc:spChg chg="mod">
          <ac:chgData name="Orchard, M. (Marianne)" userId="74ff3735-0ec4-45a2-ba51-5ca4abe2116f" providerId="ADAL" clId="{EAFEF860-7181-4B73-BFB7-D9E731783DBC}" dt="2026-07-01T07:25:13.361" v="179" actId="790"/>
          <ac:spMkLst>
            <pc:docMk/>
            <pc:sldMk cId="3105189143" sldId="2145707772"/>
            <ac:spMk id="38" creationId="{5849AEA6-486C-9069-A91B-4BEFDC4C7099}"/>
          </ac:spMkLst>
        </pc:spChg>
        <pc:spChg chg="mod">
          <ac:chgData name="Orchard, M. (Marianne)" userId="74ff3735-0ec4-45a2-ba51-5ca4abe2116f" providerId="ADAL" clId="{EAFEF860-7181-4B73-BFB7-D9E731783DBC}" dt="2026-07-01T07:25:13.361" v="179" actId="790"/>
          <ac:spMkLst>
            <pc:docMk/>
            <pc:sldMk cId="3105189143" sldId="2145707772"/>
            <ac:spMk id="39" creationId="{62879529-F6A7-3D13-94B6-5DFCF100965B}"/>
          </ac:spMkLst>
        </pc:spChg>
        <pc:spChg chg="mod">
          <ac:chgData name="Orchard, M. (Marianne)" userId="74ff3735-0ec4-45a2-ba51-5ca4abe2116f" providerId="ADAL" clId="{EAFEF860-7181-4B73-BFB7-D9E731783DBC}" dt="2026-07-01T07:25:13.361" v="179" actId="790"/>
          <ac:spMkLst>
            <pc:docMk/>
            <pc:sldMk cId="3105189143" sldId="2145707772"/>
            <ac:spMk id="40" creationId="{6EE37B89-64D2-FFDB-31FC-F7178F73E48F}"/>
          </ac:spMkLst>
        </pc:spChg>
        <pc:spChg chg="mod">
          <ac:chgData name="Orchard, M. (Marianne)" userId="74ff3735-0ec4-45a2-ba51-5ca4abe2116f" providerId="ADAL" clId="{EAFEF860-7181-4B73-BFB7-D9E731783DBC}" dt="2026-07-01T07:25:13.361" v="179" actId="790"/>
          <ac:spMkLst>
            <pc:docMk/>
            <pc:sldMk cId="3105189143" sldId="2145707772"/>
            <ac:spMk id="41" creationId="{771292A6-D5CB-76D7-51ED-6DECCDED7470}"/>
          </ac:spMkLst>
        </pc:spChg>
        <pc:spChg chg="mod">
          <ac:chgData name="Orchard, M. (Marianne)" userId="74ff3735-0ec4-45a2-ba51-5ca4abe2116f" providerId="ADAL" clId="{EAFEF860-7181-4B73-BFB7-D9E731783DBC}" dt="2026-07-01T07:25:13.361" v="179" actId="790"/>
          <ac:spMkLst>
            <pc:docMk/>
            <pc:sldMk cId="3105189143" sldId="2145707772"/>
            <ac:spMk id="42" creationId="{4C82A659-5C29-1169-E198-B19CC9E5184A}"/>
          </ac:spMkLst>
        </pc:spChg>
        <pc:spChg chg="mod">
          <ac:chgData name="Orchard, M. (Marianne)" userId="74ff3735-0ec4-45a2-ba51-5ca4abe2116f" providerId="ADAL" clId="{EAFEF860-7181-4B73-BFB7-D9E731783DBC}" dt="2026-07-01T07:25:13.361" v="179" actId="790"/>
          <ac:spMkLst>
            <pc:docMk/>
            <pc:sldMk cId="3105189143" sldId="2145707772"/>
            <ac:spMk id="43" creationId="{275D01E2-2D3A-21E0-2F45-C92D8E2C6CBF}"/>
          </ac:spMkLst>
        </pc:spChg>
      </pc:sldChg>
      <pc:sldChg chg="modSp mod modNotesTx">
        <pc:chgData name="Orchard, M. (Marianne)" userId="74ff3735-0ec4-45a2-ba51-5ca4abe2116f" providerId="ADAL" clId="{EAFEF860-7181-4B73-BFB7-D9E731783DBC}" dt="2026-07-21T14:33:57.816" v="46588" actId="2"/>
        <pc:sldMkLst>
          <pc:docMk/>
          <pc:sldMk cId="3441294540" sldId="2145707774"/>
        </pc:sldMkLst>
        <pc:spChg chg="mod">
          <ac:chgData name="Orchard, M. (Marianne)" userId="74ff3735-0ec4-45a2-ba51-5ca4abe2116f" providerId="ADAL" clId="{EAFEF860-7181-4B73-BFB7-D9E731783DBC}" dt="2026-07-01T07:25:13.361" v="179" actId="790"/>
          <ac:spMkLst>
            <pc:docMk/>
            <pc:sldMk cId="3441294540" sldId="2145707774"/>
            <ac:spMk id="2" creationId="{74FC299F-5608-B108-E0FF-52ACD4FE2D79}"/>
          </ac:spMkLst>
        </pc:spChg>
        <pc:spChg chg="mod">
          <ac:chgData name="Orchard, M. (Marianne)" userId="74ff3735-0ec4-45a2-ba51-5ca4abe2116f" providerId="ADAL" clId="{EAFEF860-7181-4B73-BFB7-D9E731783DBC}" dt="2026-07-21T14:33:56.318" v="46586" actId="2"/>
          <ac:spMkLst>
            <pc:docMk/>
            <pc:sldMk cId="3441294540" sldId="2145707774"/>
            <ac:spMk id="3" creationId="{2F8F478D-81A1-E149-5552-D3F9EC0B465A}"/>
          </ac:spMkLst>
        </pc:spChg>
      </pc:sldChg>
      <pc:sldChg chg="modSp mod">
        <pc:chgData name="Orchard, M. (Marianne)" userId="74ff3735-0ec4-45a2-ba51-5ca4abe2116f" providerId="ADAL" clId="{EAFEF860-7181-4B73-BFB7-D9E731783DBC}" dt="2026-07-13T08:50:10.446" v="20909" actId="20577"/>
        <pc:sldMkLst>
          <pc:docMk/>
          <pc:sldMk cId="752054305" sldId="2145707775"/>
        </pc:sldMkLst>
        <pc:spChg chg="mod">
          <ac:chgData name="Orchard, M. (Marianne)" userId="74ff3735-0ec4-45a2-ba51-5ca4abe2116f" providerId="ADAL" clId="{EAFEF860-7181-4B73-BFB7-D9E731783DBC}" dt="2026-07-01T07:25:13.361" v="179" actId="790"/>
          <ac:spMkLst>
            <pc:docMk/>
            <pc:sldMk cId="752054305" sldId="2145707775"/>
            <ac:spMk id="2" creationId="{370E753E-E2D7-D762-C8E3-7DDC7A8CFFDA}"/>
          </ac:spMkLst>
        </pc:spChg>
        <pc:spChg chg="mod">
          <ac:chgData name="Orchard, M. (Marianne)" userId="74ff3735-0ec4-45a2-ba51-5ca4abe2116f" providerId="ADAL" clId="{EAFEF860-7181-4B73-BFB7-D9E731783DBC}" dt="2026-07-13T08:49:48.735" v="20885" actId="20577"/>
          <ac:spMkLst>
            <pc:docMk/>
            <pc:sldMk cId="752054305" sldId="2145707775"/>
            <ac:spMk id="5" creationId="{7CBDCE64-D416-A0A2-C248-DED5B51C9501}"/>
          </ac:spMkLst>
        </pc:spChg>
        <pc:spChg chg="mod">
          <ac:chgData name="Orchard, M. (Marianne)" userId="74ff3735-0ec4-45a2-ba51-5ca4abe2116f" providerId="ADAL" clId="{EAFEF860-7181-4B73-BFB7-D9E731783DBC}" dt="2026-07-13T08:50:03.488" v="20898" actId="20577"/>
          <ac:spMkLst>
            <pc:docMk/>
            <pc:sldMk cId="752054305" sldId="2145707775"/>
            <ac:spMk id="6" creationId="{32EA6B5D-22DE-3510-A426-2B36210BEF94}"/>
          </ac:spMkLst>
        </pc:spChg>
        <pc:spChg chg="mod">
          <ac:chgData name="Orchard, M. (Marianne)" userId="74ff3735-0ec4-45a2-ba51-5ca4abe2116f" providerId="ADAL" clId="{EAFEF860-7181-4B73-BFB7-D9E731783DBC}" dt="2026-07-01T07:25:13.361" v="179" actId="790"/>
          <ac:spMkLst>
            <pc:docMk/>
            <pc:sldMk cId="752054305" sldId="2145707775"/>
            <ac:spMk id="8" creationId="{65250685-55B1-4CAB-0DFC-526CA0047647}"/>
          </ac:spMkLst>
        </pc:spChg>
        <pc:spChg chg="mod">
          <ac:chgData name="Orchard, M. (Marianne)" userId="74ff3735-0ec4-45a2-ba51-5ca4abe2116f" providerId="ADAL" clId="{EAFEF860-7181-4B73-BFB7-D9E731783DBC}" dt="2026-07-01T07:25:13.361" v="179" actId="790"/>
          <ac:spMkLst>
            <pc:docMk/>
            <pc:sldMk cId="752054305" sldId="2145707775"/>
            <ac:spMk id="9" creationId="{0E1757CF-0079-0659-1772-00C708757FBF}"/>
          </ac:spMkLst>
        </pc:spChg>
        <pc:spChg chg="mod">
          <ac:chgData name="Orchard, M. (Marianne)" userId="74ff3735-0ec4-45a2-ba51-5ca4abe2116f" providerId="ADAL" clId="{EAFEF860-7181-4B73-BFB7-D9E731783DBC}" dt="2026-07-13T08:50:10.446" v="20909" actId="20577"/>
          <ac:spMkLst>
            <pc:docMk/>
            <pc:sldMk cId="752054305" sldId="2145707775"/>
            <ac:spMk id="34" creationId="{52A157D7-060D-F705-A5A9-A7E32D87BB89}"/>
          </ac:spMkLst>
        </pc:spChg>
        <pc:spChg chg="mod">
          <ac:chgData name="Orchard, M. (Marianne)" userId="74ff3735-0ec4-45a2-ba51-5ca4abe2116f" providerId="ADAL" clId="{EAFEF860-7181-4B73-BFB7-D9E731783DBC}" dt="2026-07-01T07:25:13.361" v="179" actId="790"/>
          <ac:spMkLst>
            <pc:docMk/>
            <pc:sldMk cId="752054305" sldId="2145707775"/>
            <ac:spMk id="35" creationId="{AC472A0B-525E-057A-DE29-2CB8BD072BFB}"/>
          </ac:spMkLst>
        </pc:spChg>
        <pc:spChg chg="mod">
          <ac:chgData name="Orchard, M. (Marianne)" userId="74ff3735-0ec4-45a2-ba51-5ca4abe2116f" providerId="ADAL" clId="{EAFEF860-7181-4B73-BFB7-D9E731783DBC}" dt="2026-07-01T07:25:13.361" v="179" actId="790"/>
          <ac:spMkLst>
            <pc:docMk/>
            <pc:sldMk cId="752054305" sldId="2145707775"/>
            <ac:spMk id="36" creationId="{4AC7921C-888C-755F-80D4-C20A2A89C2A4}"/>
          </ac:spMkLst>
        </pc:spChg>
        <pc:spChg chg="mod">
          <ac:chgData name="Orchard, M. (Marianne)" userId="74ff3735-0ec4-45a2-ba51-5ca4abe2116f" providerId="ADAL" clId="{EAFEF860-7181-4B73-BFB7-D9E731783DBC}" dt="2026-07-01T07:25:13.361" v="179" actId="790"/>
          <ac:spMkLst>
            <pc:docMk/>
            <pc:sldMk cId="752054305" sldId="2145707775"/>
            <ac:spMk id="37" creationId="{C8195187-F4CA-65B7-EEC9-C2C2873A82D3}"/>
          </ac:spMkLst>
        </pc:spChg>
        <pc:spChg chg="mod">
          <ac:chgData name="Orchard, M. (Marianne)" userId="74ff3735-0ec4-45a2-ba51-5ca4abe2116f" providerId="ADAL" clId="{EAFEF860-7181-4B73-BFB7-D9E731783DBC}" dt="2026-07-01T07:25:13.361" v="179" actId="790"/>
          <ac:spMkLst>
            <pc:docMk/>
            <pc:sldMk cId="752054305" sldId="2145707775"/>
            <ac:spMk id="38" creationId="{F99CE465-A058-5718-15DC-FF448A4CFA5C}"/>
          </ac:spMkLst>
        </pc:spChg>
        <pc:spChg chg="mod">
          <ac:chgData name="Orchard, M. (Marianne)" userId="74ff3735-0ec4-45a2-ba51-5ca4abe2116f" providerId="ADAL" clId="{EAFEF860-7181-4B73-BFB7-D9E731783DBC}" dt="2026-07-01T07:25:13.361" v="179" actId="790"/>
          <ac:spMkLst>
            <pc:docMk/>
            <pc:sldMk cId="752054305" sldId="2145707775"/>
            <ac:spMk id="44" creationId="{EA56A35E-F43C-6C87-2FF5-0F5C7A8F1659}"/>
          </ac:spMkLst>
        </pc:spChg>
      </pc:sldChg>
      <pc:sldChg chg="modSp mod">
        <pc:chgData name="Orchard, M. (Marianne)" userId="74ff3735-0ec4-45a2-ba51-5ca4abe2116f" providerId="ADAL" clId="{EAFEF860-7181-4B73-BFB7-D9E731783DBC}" dt="2026-07-13T12:04:01.351" v="24107" actId="20577"/>
        <pc:sldMkLst>
          <pc:docMk/>
          <pc:sldMk cId="1540847255" sldId="2145707777"/>
        </pc:sldMkLst>
        <pc:spChg chg="mod">
          <ac:chgData name="Orchard, M. (Marianne)" userId="74ff3735-0ec4-45a2-ba51-5ca4abe2116f" providerId="ADAL" clId="{EAFEF860-7181-4B73-BFB7-D9E731783DBC}" dt="2026-07-01T07:25:13.361" v="179" actId="790"/>
          <ac:spMkLst>
            <pc:docMk/>
            <pc:sldMk cId="1540847255" sldId="2145707777"/>
            <ac:spMk id="2" creationId="{05A01BBB-B6DC-C16C-76E9-0BEFFD984DF0}"/>
          </ac:spMkLst>
        </pc:spChg>
        <pc:spChg chg="mod">
          <ac:chgData name="Orchard, M. (Marianne)" userId="74ff3735-0ec4-45a2-ba51-5ca4abe2116f" providerId="ADAL" clId="{EAFEF860-7181-4B73-BFB7-D9E731783DBC}" dt="2026-07-13T12:03:57.255" v="24096" actId="20577"/>
          <ac:spMkLst>
            <pc:docMk/>
            <pc:sldMk cId="1540847255" sldId="2145707777"/>
            <ac:spMk id="3" creationId="{DD61177C-2925-32C7-EDBB-A51BF72EF561}"/>
          </ac:spMkLst>
        </pc:spChg>
        <pc:spChg chg="mod">
          <ac:chgData name="Orchard, M. (Marianne)" userId="74ff3735-0ec4-45a2-ba51-5ca4abe2116f" providerId="ADAL" clId="{EAFEF860-7181-4B73-BFB7-D9E731783DBC}" dt="2026-07-13T12:04:01.351" v="24107" actId="20577"/>
          <ac:spMkLst>
            <pc:docMk/>
            <pc:sldMk cId="1540847255" sldId="2145707777"/>
            <ac:spMk id="4" creationId="{1434DCCB-A139-B5E5-1D99-0D87EA058A1E}"/>
          </ac:spMkLst>
        </pc:spChg>
        <pc:spChg chg="mod">
          <ac:chgData name="Orchard, M. (Marianne)" userId="74ff3735-0ec4-45a2-ba51-5ca4abe2116f" providerId="ADAL" clId="{EAFEF860-7181-4B73-BFB7-D9E731783DBC}" dt="2026-07-01T07:25:13.361" v="179" actId="790"/>
          <ac:spMkLst>
            <pc:docMk/>
            <pc:sldMk cId="1540847255" sldId="2145707777"/>
            <ac:spMk id="5" creationId="{BE6F4C22-41B5-F770-681C-2A6D4E28D953}"/>
          </ac:spMkLst>
        </pc:spChg>
        <pc:spChg chg="mod">
          <ac:chgData name="Orchard, M. (Marianne)" userId="74ff3735-0ec4-45a2-ba51-5ca4abe2116f" providerId="ADAL" clId="{EAFEF860-7181-4B73-BFB7-D9E731783DBC}" dt="2026-07-01T07:25:13.361" v="179" actId="790"/>
          <ac:spMkLst>
            <pc:docMk/>
            <pc:sldMk cId="1540847255" sldId="2145707777"/>
            <ac:spMk id="8" creationId="{62A56A55-EFCD-AFC2-27C8-736CC41A3469}"/>
          </ac:spMkLst>
        </pc:spChg>
        <pc:spChg chg="mod">
          <ac:chgData name="Orchard, M. (Marianne)" userId="74ff3735-0ec4-45a2-ba51-5ca4abe2116f" providerId="ADAL" clId="{EAFEF860-7181-4B73-BFB7-D9E731783DBC}" dt="2026-07-01T07:25:13.361" v="179" actId="790"/>
          <ac:spMkLst>
            <pc:docMk/>
            <pc:sldMk cId="1540847255" sldId="2145707777"/>
            <ac:spMk id="12" creationId="{9F4BB57D-416C-627F-8E80-B2A84A2511F5}"/>
          </ac:spMkLst>
        </pc:spChg>
        <pc:spChg chg="mod">
          <ac:chgData name="Orchard, M. (Marianne)" userId="74ff3735-0ec4-45a2-ba51-5ca4abe2116f" providerId="ADAL" clId="{EAFEF860-7181-4B73-BFB7-D9E731783DBC}" dt="2026-07-01T07:25:13.361" v="179" actId="790"/>
          <ac:spMkLst>
            <pc:docMk/>
            <pc:sldMk cId="1540847255" sldId="2145707777"/>
            <ac:spMk id="16" creationId="{EC079A9A-3938-F7D3-04B1-3CABA48AD6C4}"/>
          </ac:spMkLst>
        </pc:spChg>
        <pc:spChg chg="mod">
          <ac:chgData name="Orchard, M. (Marianne)" userId="74ff3735-0ec4-45a2-ba51-5ca4abe2116f" providerId="ADAL" clId="{EAFEF860-7181-4B73-BFB7-D9E731783DBC}" dt="2026-07-01T07:25:13.361" v="179" actId="790"/>
          <ac:spMkLst>
            <pc:docMk/>
            <pc:sldMk cId="1540847255" sldId="2145707777"/>
            <ac:spMk id="19" creationId="{CEE08954-1F92-1401-89BA-0C209EE1704F}"/>
          </ac:spMkLst>
        </pc:spChg>
      </pc:sldChg>
      <pc:sldChg chg="modSp mod modNotesTx">
        <pc:chgData name="Orchard, M. (Marianne)" userId="74ff3735-0ec4-45a2-ba51-5ca4abe2116f" providerId="ADAL" clId="{EAFEF860-7181-4B73-BFB7-D9E731783DBC}" dt="2026-07-21T13:00:45.902" v="43407" actId="20577"/>
        <pc:sldMkLst>
          <pc:docMk/>
          <pc:sldMk cId="2374371260" sldId="2145707783"/>
        </pc:sldMkLst>
        <pc:spChg chg="mod">
          <ac:chgData name="Orchard, M. (Marianne)" userId="74ff3735-0ec4-45a2-ba51-5ca4abe2116f" providerId="ADAL" clId="{EAFEF860-7181-4B73-BFB7-D9E731783DBC}" dt="2026-07-01T08:49:51.660" v="2228" actId="20577"/>
          <ac:spMkLst>
            <pc:docMk/>
            <pc:sldMk cId="2374371260" sldId="2145707783"/>
            <ac:spMk id="3" creationId="{C4424AB0-D1C1-40C1-7FAD-975A67F85C7E}"/>
          </ac:spMkLst>
        </pc:spChg>
        <pc:spChg chg="mod">
          <ac:chgData name="Orchard, M. (Marianne)" userId="74ff3735-0ec4-45a2-ba51-5ca4abe2116f" providerId="ADAL" clId="{EAFEF860-7181-4B73-BFB7-D9E731783DBC}" dt="2026-07-01T07:25:13.361" v="179" actId="790"/>
          <ac:spMkLst>
            <pc:docMk/>
            <pc:sldMk cId="2374371260" sldId="2145707783"/>
            <ac:spMk id="4" creationId="{47282F05-4764-207F-BC0B-AB4534275AE5}"/>
          </ac:spMkLst>
        </pc:spChg>
        <pc:spChg chg="mod">
          <ac:chgData name="Orchard, M. (Marianne)" userId="74ff3735-0ec4-45a2-ba51-5ca4abe2116f" providerId="ADAL" clId="{EAFEF860-7181-4B73-BFB7-D9E731783DBC}" dt="2026-07-21T13:00:45.902" v="43407" actId="20577"/>
          <ac:spMkLst>
            <pc:docMk/>
            <pc:sldMk cId="2374371260" sldId="2145707783"/>
            <ac:spMk id="16" creationId="{5D3681CB-E5F9-83E1-9362-8F4B28A5AFC4}"/>
          </ac:spMkLst>
        </pc:spChg>
        <pc:spChg chg="mod">
          <ac:chgData name="Orchard, M. (Marianne)" userId="74ff3735-0ec4-45a2-ba51-5ca4abe2116f" providerId="ADAL" clId="{EAFEF860-7181-4B73-BFB7-D9E731783DBC}" dt="2026-07-01T07:25:13.361" v="179" actId="790"/>
          <ac:spMkLst>
            <pc:docMk/>
            <pc:sldMk cId="2374371260" sldId="2145707783"/>
            <ac:spMk id="52" creationId="{7E79DCCB-6452-E5EE-A6CA-9351B6AC5915}"/>
          </ac:spMkLst>
        </pc:spChg>
        <pc:spChg chg="mod">
          <ac:chgData name="Orchard, M. (Marianne)" userId="74ff3735-0ec4-45a2-ba51-5ca4abe2116f" providerId="ADAL" clId="{EAFEF860-7181-4B73-BFB7-D9E731783DBC}" dt="2026-07-01T07:25:13.361" v="179" actId="790"/>
          <ac:spMkLst>
            <pc:docMk/>
            <pc:sldMk cId="2374371260" sldId="2145707783"/>
            <ac:spMk id="53" creationId="{81AD4ED5-5C36-D7FC-659B-2BEA78E2CDAD}"/>
          </ac:spMkLst>
        </pc:spChg>
        <pc:spChg chg="mod">
          <ac:chgData name="Orchard, M. (Marianne)" userId="74ff3735-0ec4-45a2-ba51-5ca4abe2116f" providerId="ADAL" clId="{EAFEF860-7181-4B73-BFB7-D9E731783DBC}" dt="2026-07-01T07:25:13.361" v="179" actId="790"/>
          <ac:spMkLst>
            <pc:docMk/>
            <pc:sldMk cId="2374371260" sldId="2145707783"/>
            <ac:spMk id="54" creationId="{5E1BB6BC-D220-028B-A509-FCA0D034A20D}"/>
          </ac:spMkLst>
        </pc:spChg>
        <pc:spChg chg="mod">
          <ac:chgData name="Orchard, M. (Marianne)" userId="74ff3735-0ec4-45a2-ba51-5ca4abe2116f" providerId="ADAL" clId="{EAFEF860-7181-4B73-BFB7-D9E731783DBC}" dt="2026-07-01T07:25:13.361" v="179" actId="790"/>
          <ac:spMkLst>
            <pc:docMk/>
            <pc:sldMk cId="2374371260" sldId="2145707783"/>
            <ac:spMk id="55" creationId="{6DD4C18F-A16C-C7A6-0549-39FEA4921BAC}"/>
          </ac:spMkLst>
        </pc:spChg>
        <pc:spChg chg="mod">
          <ac:chgData name="Orchard, M. (Marianne)" userId="74ff3735-0ec4-45a2-ba51-5ca4abe2116f" providerId="ADAL" clId="{EAFEF860-7181-4B73-BFB7-D9E731783DBC}" dt="2026-07-01T07:25:13.361" v="179" actId="790"/>
          <ac:spMkLst>
            <pc:docMk/>
            <pc:sldMk cId="2374371260" sldId="2145707783"/>
            <ac:spMk id="56" creationId="{F78E101E-70E7-D13A-2E5C-C88D25E3528E}"/>
          </ac:spMkLst>
        </pc:spChg>
        <pc:spChg chg="mod">
          <ac:chgData name="Orchard, M. (Marianne)" userId="74ff3735-0ec4-45a2-ba51-5ca4abe2116f" providerId="ADAL" clId="{EAFEF860-7181-4B73-BFB7-D9E731783DBC}" dt="2026-07-01T07:25:13.361" v="179" actId="790"/>
          <ac:spMkLst>
            <pc:docMk/>
            <pc:sldMk cId="2374371260" sldId="2145707783"/>
            <ac:spMk id="58" creationId="{E4740588-CF6B-EFE9-6E1F-A7C4CEAD9CA1}"/>
          </ac:spMkLst>
        </pc:spChg>
        <pc:spChg chg="mod">
          <ac:chgData name="Orchard, M. (Marianne)" userId="74ff3735-0ec4-45a2-ba51-5ca4abe2116f" providerId="ADAL" clId="{EAFEF860-7181-4B73-BFB7-D9E731783DBC}" dt="2026-07-01T07:25:13.361" v="179" actId="790"/>
          <ac:spMkLst>
            <pc:docMk/>
            <pc:sldMk cId="2374371260" sldId="2145707783"/>
            <ac:spMk id="59" creationId="{2A4B463D-DE37-BC9F-DDCF-909A0A96FE58}"/>
          </ac:spMkLst>
        </pc:spChg>
      </pc:sldChg>
      <pc:sldChg chg="modSp add mod modNotesTx">
        <pc:chgData name="Orchard, M. (Marianne)" userId="74ff3735-0ec4-45a2-ba51-5ca4abe2116f" providerId="ADAL" clId="{EAFEF860-7181-4B73-BFB7-D9E731783DBC}" dt="2026-07-21T14:31:43.322" v="46563" actId="790"/>
        <pc:sldMkLst>
          <pc:docMk/>
          <pc:sldMk cId="875030865" sldId="2145707784"/>
        </pc:sldMkLst>
        <pc:spChg chg="mod">
          <ac:chgData name="Orchard, M. (Marianne)" userId="74ff3735-0ec4-45a2-ba51-5ca4abe2116f" providerId="ADAL" clId="{EAFEF860-7181-4B73-BFB7-D9E731783DBC}" dt="2026-07-13T08:04:30.941" v="17897" actId="20577"/>
          <ac:spMkLst>
            <pc:docMk/>
            <pc:sldMk cId="875030865" sldId="2145707784"/>
            <ac:spMk id="3" creationId="{0D549F04-A0BB-6EAE-9A67-F849637C1071}"/>
          </ac:spMkLst>
        </pc:spChg>
        <pc:spChg chg="mod">
          <ac:chgData name="Orchard, M. (Marianne)" userId="74ff3735-0ec4-45a2-ba51-5ca4abe2116f" providerId="ADAL" clId="{EAFEF860-7181-4B73-BFB7-D9E731783DBC}" dt="2026-07-13T08:03:04.382" v="17747" actId="20577"/>
          <ac:spMkLst>
            <pc:docMk/>
            <pc:sldMk cId="875030865" sldId="2145707784"/>
            <ac:spMk id="4" creationId="{DB2424A4-1451-A019-9BAF-9A21460D25D5}"/>
          </ac:spMkLst>
        </pc:spChg>
        <pc:spChg chg="mod">
          <ac:chgData name="Orchard, M. (Marianne)" userId="74ff3735-0ec4-45a2-ba51-5ca4abe2116f" providerId="ADAL" clId="{EAFEF860-7181-4B73-BFB7-D9E731783DBC}" dt="2026-07-13T08:02:57.662" v="17729" actId="6549"/>
          <ac:spMkLst>
            <pc:docMk/>
            <pc:sldMk cId="875030865" sldId="2145707784"/>
            <ac:spMk id="6" creationId="{A0011FA9-2735-BB7F-49AE-58E048EC5A1A}"/>
          </ac:spMkLst>
        </pc:spChg>
        <pc:spChg chg="mod">
          <ac:chgData name="Orchard, M. (Marianne)" userId="74ff3735-0ec4-45a2-ba51-5ca4abe2116f" providerId="ADAL" clId="{EAFEF860-7181-4B73-BFB7-D9E731783DBC}" dt="2026-07-13T08:03:14.152" v="17768" actId="6549"/>
          <ac:spMkLst>
            <pc:docMk/>
            <pc:sldMk cId="875030865" sldId="2145707784"/>
            <ac:spMk id="7" creationId="{4F891FAE-82E6-C124-9905-2B6BB824BA27}"/>
          </ac:spMkLst>
        </pc:spChg>
        <pc:spChg chg="mod">
          <ac:chgData name="Orchard, M. (Marianne)" userId="74ff3735-0ec4-45a2-ba51-5ca4abe2116f" providerId="ADAL" clId="{EAFEF860-7181-4B73-BFB7-D9E731783DBC}" dt="2026-07-13T08:00:58.927" v="17538" actId="790"/>
          <ac:spMkLst>
            <pc:docMk/>
            <pc:sldMk cId="875030865" sldId="2145707784"/>
            <ac:spMk id="8" creationId="{5A7E1A95-6A81-2C08-7A5F-B8BED7942F75}"/>
          </ac:spMkLst>
        </pc:spChg>
        <pc:spChg chg="mod">
          <ac:chgData name="Orchard, M. (Marianne)" userId="74ff3735-0ec4-45a2-ba51-5ca4abe2116f" providerId="ADAL" clId="{EAFEF860-7181-4B73-BFB7-D9E731783DBC}" dt="2026-07-13T08:00:58.927" v="17538" actId="790"/>
          <ac:spMkLst>
            <pc:docMk/>
            <pc:sldMk cId="875030865" sldId="2145707784"/>
            <ac:spMk id="10" creationId="{AF2CF4DC-B651-6D65-F80C-FD39FE6E5F1A}"/>
          </ac:spMkLst>
        </pc:spChg>
        <pc:spChg chg="mod">
          <ac:chgData name="Orchard, M. (Marianne)" userId="74ff3735-0ec4-45a2-ba51-5ca4abe2116f" providerId="ADAL" clId="{EAFEF860-7181-4B73-BFB7-D9E731783DBC}" dt="2026-07-13T08:02:44.847" v="17671" actId="6549"/>
          <ac:spMkLst>
            <pc:docMk/>
            <pc:sldMk cId="875030865" sldId="2145707784"/>
            <ac:spMk id="12" creationId="{8428AEA2-55C1-FD9A-78B6-86D419FAA59C}"/>
          </ac:spMkLst>
        </pc:spChg>
        <pc:spChg chg="mod">
          <ac:chgData name="Orchard, M. (Marianne)" userId="74ff3735-0ec4-45a2-ba51-5ca4abe2116f" providerId="ADAL" clId="{EAFEF860-7181-4B73-BFB7-D9E731783DBC}" dt="2026-07-13T08:00:58.927" v="17538" actId="790"/>
          <ac:spMkLst>
            <pc:docMk/>
            <pc:sldMk cId="875030865" sldId="2145707784"/>
            <ac:spMk id="13" creationId="{F7CE496B-8017-03D2-BB39-E1A2868FC0B7}"/>
          </ac:spMkLst>
        </pc:spChg>
        <pc:spChg chg="mod">
          <ac:chgData name="Orchard, M. (Marianne)" userId="74ff3735-0ec4-45a2-ba51-5ca4abe2116f" providerId="ADAL" clId="{EAFEF860-7181-4B73-BFB7-D9E731783DBC}" dt="2026-07-13T08:02:28.278" v="17601" actId="20577"/>
          <ac:spMkLst>
            <pc:docMk/>
            <pc:sldMk cId="875030865" sldId="2145707784"/>
            <ac:spMk id="15" creationId="{E630FFFA-D9B4-3701-C70F-2A290A869D45}"/>
          </ac:spMkLst>
        </pc:spChg>
        <pc:spChg chg="mod">
          <ac:chgData name="Orchard, M. (Marianne)" userId="74ff3735-0ec4-45a2-ba51-5ca4abe2116f" providerId="ADAL" clId="{EAFEF860-7181-4B73-BFB7-D9E731783DBC}" dt="2026-07-13T08:00:32.293" v="17537" actId="20577"/>
          <ac:spMkLst>
            <pc:docMk/>
            <pc:sldMk cId="875030865" sldId="2145707784"/>
            <ac:spMk id="18" creationId="{A6311363-3942-9751-64F5-5074CF4312B1}"/>
          </ac:spMkLst>
        </pc:spChg>
        <pc:spChg chg="mod">
          <ac:chgData name="Orchard, M. (Marianne)" userId="74ff3735-0ec4-45a2-ba51-5ca4abe2116f" providerId="ADAL" clId="{EAFEF860-7181-4B73-BFB7-D9E731783DBC}" dt="2026-07-13T08:03:24.766" v="17797" actId="6549"/>
          <ac:spMkLst>
            <pc:docMk/>
            <pc:sldMk cId="875030865" sldId="2145707784"/>
            <ac:spMk id="19" creationId="{F5280AE7-2A53-E34E-F31F-0BB542775A10}"/>
          </ac:spMkLst>
        </pc:spChg>
        <pc:spChg chg="mod">
          <ac:chgData name="Orchard, M. (Marianne)" userId="74ff3735-0ec4-45a2-ba51-5ca4abe2116f" providerId="ADAL" clId="{EAFEF860-7181-4B73-BFB7-D9E731783DBC}" dt="2026-07-13T08:03:39.272" v="17830" actId="20577"/>
          <ac:spMkLst>
            <pc:docMk/>
            <pc:sldMk cId="875030865" sldId="2145707784"/>
            <ac:spMk id="21" creationId="{1FB38095-A5F5-0DA8-E6B0-89E4F0B6445D}"/>
          </ac:spMkLst>
        </pc:spChg>
        <pc:spChg chg="mod">
          <ac:chgData name="Orchard, M. (Marianne)" userId="74ff3735-0ec4-45a2-ba51-5ca4abe2116f" providerId="ADAL" clId="{EAFEF860-7181-4B73-BFB7-D9E731783DBC}" dt="2026-07-13T08:03:32.190" v="17803" actId="20577"/>
          <ac:spMkLst>
            <pc:docMk/>
            <pc:sldMk cId="875030865" sldId="2145707784"/>
            <ac:spMk id="22" creationId="{D01C99E4-BC0D-5DB7-DFCF-D774A3D254E9}"/>
          </ac:spMkLst>
        </pc:spChg>
        <pc:spChg chg="mod">
          <ac:chgData name="Orchard, M. (Marianne)" userId="74ff3735-0ec4-45a2-ba51-5ca4abe2116f" providerId="ADAL" clId="{EAFEF860-7181-4B73-BFB7-D9E731783DBC}" dt="2026-07-13T08:00:58.927" v="17538" actId="790"/>
          <ac:spMkLst>
            <pc:docMk/>
            <pc:sldMk cId="875030865" sldId="2145707784"/>
            <ac:spMk id="27" creationId="{5E055181-A377-3D05-03B6-A0893AD2DD6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7/22/2026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22-7-2026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0D52A-4D30-ED7D-39DB-56FEFC4C24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4A00B6-6D66-89D9-2AAB-FB8373BC8F7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546E2667-557B-FE35-F6EE-964B8AD519EF}"/>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Interdisciplinary collaboration − when researchers from a wide range of fields work together on a research or teaching project − is an important way to find answers to the complex, pressing issues of our time.</a:t>
            </a:r>
          </a:p>
          <a:p>
            <a:endParaRPr lang="nl-NL" sz="1200" b="0" i="0" kern="1200" noProof="0" dirty="0">
              <a:solidFill>
                <a:schemeClr val="tx1"/>
              </a:solidFill>
              <a:effectLst/>
              <a:latin typeface="Merriweather" pitchFamily="2" charset="77"/>
              <a:ea typeface="+mn-ea"/>
              <a:cs typeface="+mn-cs"/>
            </a:endParaRPr>
          </a:p>
          <a:p>
            <a:r>
              <a:rPr lang="nl-NL" sz="2400" b="0" i="1" kern="1200" noProof="0" dirty="0">
                <a:solidFill>
                  <a:srgbClr val="001158"/>
                </a:solidFill>
                <a:latin typeface="Merriweather" pitchFamily="2" charset="77"/>
                <a:ea typeface="+mn-ea"/>
                <a:cs typeface="+mn-cs"/>
              </a:rPr>
              <a:t>https://www.universiteitleiden.nl/en/research/our-research-organisation/interdisciplinary-programmes</a:t>
            </a:r>
          </a:p>
        </p:txBody>
      </p:sp>
      <p:sp>
        <p:nvSpPr>
          <p:cNvPr id="4" name="Tijdelijke aanduiding voor dianummer 3">
            <a:extLst>
              <a:ext uri="{FF2B5EF4-FFF2-40B4-BE49-F238E27FC236}">
                <a16:creationId xmlns:a16="http://schemas.microsoft.com/office/drawing/2014/main" id="{1AAF987D-FE95-F631-FE0A-FA7717056B66}"/>
              </a:ext>
            </a:extLst>
          </p:cNvPr>
          <p:cNvSpPr>
            <a:spLocks noGrp="1"/>
          </p:cNvSpPr>
          <p:nvPr>
            <p:ph type="sldNum" sz="quarter" idx="5"/>
          </p:nvPr>
        </p:nvSpPr>
        <p:spPr/>
        <p:txBody>
          <a:bodyPr/>
          <a:lstStyle/>
          <a:p>
            <a:fld id="{637B80C8-3308-6C4F-B1C5-C23743646DBC}" type="slidenum">
              <a:rPr lang="nl-NL" smtClean="0"/>
              <a:pPr/>
              <a:t>10</a:t>
            </a:fld>
            <a:endParaRPr lang="nl-NL" dirty="0"/>
          </a:p>
        </p:txBody>
      </p:sp>
    </p:spTree>
    <p:extLst>
      <p:ext uri="{BB962C8B-B14F-4D97-AF65-F5344CB8AC3E}">
        <p14:creationId xmlns:p14="http://schemas.microsoft.com/office/powerpoint/2010/main" val="226599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Leiden University is a broad-based, international university. Our research and teaching is divided into five core domains.</a:t>
            </a:r>
          </a:p>
          <a:p>
            <a:endParaRPr lang="en-US" sz="1200" b="0" i="0" kern="1200" dirty="0">
              <a:solidFill>
                <a:schemeClr val="tx1"/>
              </a:solidFill>
              <a:effectLst/>
              <a:latin typeface="Merriweather" pitchFamily="2" charset="77"/>
              <a:ea typeface="+mn-ea"/>
              <a:cs typeface="+mn-cs"/>
            </a:endParaRPr>
          </a:p>
          <a:p>
            <a:r>
              <a:rPr lang="en-US" sz="1200" b="0" i="1" kern="1200" dirty="0">
                <a:solidFill>
                  <a:schemeClr val="tx1"/>
                </a:solidFill>
                <a:effectLst/>
                <a:latin typeface="Merriweather" pitchFamily="2" charset="77"/>
                <a:ea typeface="+mn-ea"/>
                <a:cs typeface="+mn-cs"/>
              </a:rPr>
              <a:t>https://universiteitleiden.nl/en/research</a:t>
            </a:r>
            <a:endParaRPr lang="en-US" b="1" i="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382231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en-GB" sz="1200" kern="1200" noProof="0" dirty="0">
                <a:solidFill>
                  <a:schemeClr val="tx1"/>
                </a:solidFill>
                <a:effectLst>
                  <a:outerShdw blurRad="38100" dist="38100" dir="2700000" algn="tl">
                    <a:srgbClr val="000000">
                      <a:alpha val="43137"/>
                    </a:srgbClr>
                  </a:outerShdw>
                </a:effectLst>
              </a:rPr>
              <a:t>Strategic Plan 2022-2027. See strategischplan.universiteitleiden.nl/en</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Innovative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Seeking new knowledge and understanding. Improving what can be improved. Shifting boundaries. Curious about one another and the unknown.</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Connecting</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Being part of a greater whole. Being successful together. Listening: to one another and to society. Actively contributing.</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Free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Independent questioning. Offering scope for different perspectives and ideas, open discussion and curiosity-driven research. </a:t>
            </a:r>
          </a:p>
          <a:p>
            <a:endParaRPr lang="en-GB" sz="1200" kern="1200" noProof="0" dirty="0">
              <a:solidFill>
                <a:schemeClr val="tx1"/>
              </a:solidFill>
              <a:effectLst>
                <a:outerShdw blurRad="38100" dist="38100" dir="2700000" algn="tl">
                  <a:srgbClr val="000000">
                    <a:alpha val="43137"/>
                  </a:srgbClr>
                </a:outerShdw>
              </a:effectLst>
            </a:endParaRPr>
          </a:p>
          <a:p>
            <a:r>
              <a:rPr lang="en-GB" sz="1200" b="1" kern="1200" noProof="0" dirty="0">
                <a:solidFill>
                  <a:schemeClr val="tx1"/>
                </a:solidFill>
                <a:effectLst>
                  <a:outerShdw blurRad="38100" dist="38100" dir="2700000" algn="tl">
                    <a:srgbClr val="000000">
                      <a:alpha val="43137"/>
                    </a:srgbClr>
                  </a:outerShdw>
                </a:effectLst>
              </a:rPr>
              <a:t>Responsible</a:t>
            </a:r>
            <a:br>
              <a:rPr lang="en-GB" sz="1200" kern="1200" noProof="0" dirty="0">
                <a:solidFill>
                  <a:schemeClr val="tx1"/>
                </a:solidFill>
                <a:effectLst>
                  <a:outerShdw blurRad="38100" dist="38100" dir="2700000" algn="tl">
                    <a:srgbClr val="000000">
                      <a:alpha val="43137"/>
                    </a:srgbClr>
                  </a:outerShdw>
                </a:effectLst>
              </a:rPr>
            </a:br>
            <a:r>
              <a:rPr lang="en-GB" sz="1200" kern="1200" noProof="0" dirty="0">
                <a:solidFill>
                  <a:schemeClr val="tx1"/>
                </a:solidFill>
                <a:effectLst>
                  <a:outerShdw blurRad="38100" dist="38100" dir="2700000" algn="tl">
                    <a:srgbClr val="000000">
                      <a:alpha val="43137"/>
                    </a:srgbClr>
                  </a:outerShdw>
                </a:effectLst>
              </a:rPr>
              <a:t>For promoting an inclusive community. For integrity in academic practice. For what we say and do, and how we interact with one another.</a:t>
            </a:r>
          </a:p>
          <a:p>
            <a:endParaRPr lang="en-GB" sz="1200" kern="1200" noProof="0" dirty="0">
              <a:solidFill>
                <a:schemeClr val="tx1"/>
              </a:solidFill>
              <a:effectLst>
                <a:outerShdw blurRad="38100" dist="38100" dir="2700000" algn="tl">
                  <a:srgbClr val="000000">
                    <a:alpha val="43137"/>
                  </a:srgbClr>
                </a:outerShdw>
              </a:effectLst>
            </a:endParaRPr>
          </a:p>
          <a:p>
            <a:endParaRPr lang="en-GB" sz="1200" kern="1200" noProof="0" dirty="0">
              <a:solidFill>
                <a:schemeClr val="tx1"/>
              </a:solidFill>
              <a:effectLst>
                <a:outerShdw blurRad="38100" dist="38100" dir="2700000" algn="tl">
                  <a:srgbClr val="000000">
                    <a:alpha val="43137"/>
                  </a:srgbClr>
                </a:outerShdw>
              </a:effectLst>
            </a:endParaRPr>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A87B-1237-58A7-12FD-C002E3210E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E5D819-0D10-1C32-1C67-150999326808}"/>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F4780FA-7D02-DA21-EED8-D32B9A21B2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outerShdw blurRad="38100" dist="38100" dir="2700000" algn="tl">
                    <a:srgbClr val="000000">
                      <a:alpha val="43137"/>
                    </a:srgbClr>
                  </a:outerShdw>
                </a:effectLst>
              </a:rPr>
              <a:t>Strategic Plan 2022-2027. See strategischplan.universiteitleiden.nl/en</a:t>
            </a:r>
          </a:p>
          <a:p>
            <a:endParaRPr lang="en-GB" sz="1200" b="1"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Digitalisation</a:t>
            </a:r>
          </a:p>
          <a:p>
            <a:r>
              <a:rPr lang="en-GB" sz="1200" b="0" i="0" kern="1200" noProof="0" dirty="0">
                <a:solidFill>
                  <a:schemeClr val="tx1"/>
                </a:solidFill>
                <a:effectLst/>
                <a:latin typeface="Merriweather" pitchFamily="2" charset="77"/>
                <a:ea typeface="+mn-ea"/>
                <a:cs typeface="+mn-cs"/>
              </a:rPr>
              <a:t>The pandemic shifted digital technologies from a support tool to an integral part of our research, teaching and work processes. We see technology as a way to achieve our ambitions. Our Digital Education Strategy and its implementation agenda will enable us to develop into a blended university where face-to-face interaction continues to be at the heart of our research and teaching.</a:t>
            </a:r>
          </a:p>
          <a:p>
            <a:br>
              <a:rPr lang="en-GB" sz="1200" b="1" i="0" kern="1200" noProof="0" dirty="0">
                <a:solidFill>
                  <a:schemeClr val="tx1"/>
                </a:solidFill>
                <a:effectLst/>
                <a:latin typeface="Merriweather" pitchFamily="2" charset="77"/>
                <a:ea typeface="+mn-ea"/>
                <a:cs typeface="+mn-cs"/>
              </a:rPr>
            </a:br>
            <a:r>
              <a:rPr lang="en-GB" sz="1200" b="1" i="0" kern="1200" noProof="0" dirty="0">
                <a:solidFill>
                  <a:schemeClr val="tx1"/>
                </a:solidFill>
                <a:effectLst/>
                <a:latin typeface="Merriweather" pitchFamily="2" charset="77"/>
                <a:ea typeface="+mn-ea"/>
                <a:cs typeface="+mn-cs"/>
              </a:rPr>
              <a:t>Sustainability</a:t>
            </a:r>
          </a:p>
          <a:p>
            <a:r>
              <a:rPr lang="en-GB" sz="1200" b="0" i="0" kern="1200" noProof="0" dirty="0">
                <a:solidFill>
                  <a:schemeClr val="tx1"/>
                </a:solidFill>
                <a:effectLst/>
                <a:latin typeface="Merriweather" pitchFamily="2" charset="77"/>
                <a:ea typeface="+mn-ea"/>
                <a:cs typeface="+mn-cs"/>
              </a:rPr>
              <a:t>Sustainability is high on our agenda. Our Sustainability Vision 2030 is the starting point for a new implementation programme with goals and activities for 2022-2026. At the heart of this vision is developing a more sustainable work and study environment that inspires and mobilises people both within and outside the university community to create a positive impact on society. With this in mind, we will further develop our existing sustainability initiatives to produce an integrated approach with visible effects on our research, teaching and organisation.</a:t>
            </a:r>
          </a:p>
          <a:p>
            <a:br>
              <a:rPr lang="en-GB" sz="1200" b="1" i="0" kern="1200" noProof="0" dirty="0">
                <a:solidFill>
                  <a:schemeClr val="tx1"/>
                </a:solidFill>
                <a:effectLst/>
                <a:latin typeface="Merriweather" pitchFamily="2" charset="77"/>
                <a:ea typeface="+mn-ea"/>
                <a:cs typeface="+mn-cs"/>
              </a:rPr>
            </a:br>
            <a:r>
              <a:rPr lang="en-GB" sz="1200" b="1" i="0" kern="1200" noProof="0" dirty="0">
                <a:solidFill>
                  <a:schemeClr val="tx1"/>
                </a:solidFill>
                <a:effectLst/>
                <a:latin typeface="Merriweather" pitchFamily="2" charset="77"/>
                <a:ea typeface="+mn-ea"/>
                <a:cs typeface="+mn-cs"/>
              </a:rPr>
              <a:t>Diversity and inclusion</a:t>
            </a:r>
          </a:p>
          <a:p>
            <a:r>
              <a:rPr lang="en-GB" sz="1200" b="0" i="0" kern="1200" noProof="0" dirty="0">
                <a:solidFill>
                  <a:schemeClr val="tx1"/>
                </a:solidFill>
                <a:effectLst/>
                <a:latin typeface="Merriweather" pitchFamily="2" charset="77"/>
                <a:ea typeface="+mn-ea"/>
                <a:cs typeface="+mn-cs"/>
              </a:rPr>
              <a:t>Leiden University stands for diversity and inclusion. We want to be an open community where everyone feels at home and has equal opportunities. An inclusive university community contributes to innovative and progressive academic teaching and research. Creating this community takes an integrated approach that inspires a culture change in our research, teaching, administration and leadership and makes diversity and inclusion an automatic part of our work and study. Our D&amp;I policy is guided by our Diversity &amp; Inclusion Work Plan.</a:t>
            </a:r>
          </a:p>
          <a:p>
            <a:br>
              <a:rPr lang="en-GB" sz="1200" b="1" i="0" kern="1200" noProof="0" dirty="0">
                <a:solidFill>
                  <a:schemeClr val="tx1"/>
                </a:solidFill>
                <a:effectLst/>
                <a:latin typeface="Merriweather" pitchFamily="2" charset="77"/>
                <a:ea typeface="+mn-ea"/>
                <a:cs typeface="+mn-cs"/>
              </a:rPr>
            </a:br>
            <a:r>
              <a:rPr lang="en-GB" sz="1200" b="1" i="0" kern="1200" noProof="0" dirty="0">
                <a:solidFill>
                  <a:schemeClr val="tx1"/>
                </a:solidFill>
                <a:effectLst/>
                <a:latin typeface="Merriweather" pitchFamily="2" charset="77"/>
                <a:ea typeface="+mn-ea"/>
                <a:cs typeface="+mn-cs"/>
              </a:rPr>
              <a:t>Internationalisation</a:t>
            </a:r>
          </a:p>
          <a:p>
            <a:r>
              <a:rPr lang="en-GB" sz="1200" b="0" i="0" kern="1200" noProof="0" dirty="0">
                <a:solidFill>
                  <a:schemeClr val="tx1"/>
                </a:solidFill>
                <a:effectLst/>
                <a:latin typeface="Merriweather" pitchFamily="2" charset="77"/>
                <a:ea typeface="+mn-ea"/>
                <a:cs typeface="+mn-cs"/>
              </a:rPr>
              <a:t>Academic knowledge does not stop at national borders. With our internationalisation strategy, we aim to strengthen our international position in research, teaching and organisation. Our university functions as a local hub for global challenges. We teach students from home and abroad to become global citizens and focus on issues close to home and far away. Our research and teaching draw on the knowledge and insights that emerge from the integration of national and international perspectives.</a:t>
            </a:r>
          </a:p>
          <a:p>
            <a:br>
              <a:rPr lang="en-GB" sz="1200" b="1" i="0" kern="1200" noProof="0" dirty="0">
                <a:solidFill>
                  <a:schemeClr val="tx1"/>
                </a:solidFill>
                <a:effectLst/>
                <a:latin typeface="Merriweather" pitchFamily="2" charset="77"/>
                <a:ea typeface="+mn-ea"/>
                <a:cs typeface="+mn-cs"/>
              </a:rPr>
            </a:br>
            <a:r>
              <a:rPr lang="en-GB" sz="1200" b="1" i="0" kern="1200" noProof="0" dirty="0">
                <a:solidFill>
                  <a:schemeClr val="tx1"/>
                </a:solidFill>
                <a:effectLst/>
                <a:latin typeface="Merriweather" pitchFamily="2" charset="77"/>
                <a:ea typeface="+mn-ea"/>
                <a:cs typeface="+mn-cs"/>
              </a:rPr>
              <a:t>Campus of the future</a:t>
            </a:r>
          </a:p>
          <a:p>
            <a:r>
              <a:rPr lang="en-GB" sz="1200" b="0" i="0" kern="1200" noProof="0" dirty="0">
                <a:solidFill>
                  <a:schemeClr val="tx1"/>
                </a:solidFill>
                <a:effectLst/>
                <a:latin typeface="Merriweather" pitchFamily="2" charset="77"/>
                <a:ea typeface="+mn-ea"/>
                <a:cs typeface="+mn-cs"/>
              </a:rPr>
              <a:t>Combining face-to-face and online teaching and learning creates opportunities for innovative education and flexibility. This makes it essential to consider user needs when designing working and learning spaces. Interdisciplinary initiatives, such as the Social Sciences &amp; Humanities (SSH) labs, together with shared facilities such as advanced video-recording studios, foster interaction and reinforce links between research and teaching. Our Campus of the Future programme brings together campus development, new working practices, blended learning and shared research facilities to support this.</a:t>
            </a:r>
          </a:p>
        </p:txBody>
      </p:sp>
      <p:sp>
        <p:nvSpPr>
          <p:cNvPr id="4" name="Tijdelijke aanduiding voor dianummer 3">
            <a:extLst>
              <a:ext uri="{FF2B5EF4-FFF2-40B4-BE49-F238E27FC236}">
                <a16:creationId xmlns:a16="http://schemas.microsoft.com/office/drawing/2014/main" id="{3EF2444E-5C45-372A-FB7B-90C5DEC095F2}"/>
              </a:ext>
            </a:extLst>
          </p:cNvPr>
          <p:cNvSpPr>
            <a:spLocks noGrp="1"/>
          </p:cNvSpPr>
          <p:nvPr>
            <p:ph type="sldNum" sz="quarter" idx="5"/>
          </p:nvPr>
        </p:nvSpPr>
        <p:spPr/>
        <p:txBody>
          <a:bodyPr/>
          <a:lstStyle/>
          <a:p>
            <a:fld id="{637B80C8-3308-6C4F-B1C5-C23743646DBC}" type="slidenum">
              <a:rPr lang="nl-NL" smtClean="0"/>
              <a:pPr/>
              <a:t>14</a:t>
            </a:fld>
            <a:endParaRPr lang="nl-NL" dirty="0"/>
          </a:p>
        </p:txBody>
      </p:sp>
    </p:spTree>
    <p:extLst>
      <p:ext uri="{BB962C8B-B14F-4D97-AF65-F5344CB8AC3E}">
        <p14:creationId xmlns:p14="http://schemas.microsoft.com/office/powerpoint/2010/main" val="1262477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4CFD-9012-47B2-6BD7-2F19EDE878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18B6BF-00DE-E7E7-FDDC-F85CDCAD48D6}"/>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0EB38519-97E5-DAF7-6769-33A73C07DC0D}"/>
              </a:ext>
            </a:extLst>
          </p:cNvPr>
          <p:cNvSpPr>
            <a:spLocks noGrp="1"/>
          </p:cNvSpPr>
          <p:nvPr>
            <p:ph type="body" idx="1"/>
          </p:nvPr>
        </p:nvSpPr>
        <p:spPr/>
        <p:txBody>
          <a:bodyPr/>
          <a:lstStyle/>
          <a:p>
            <a:pPr fontAlgn="base"/>
            <a:r>
              <a:rPr lang="en-GB" sz="1200" b="0" i="0" kern="1200" noProof="0" dirty="0">
                <a:solidFill>
                  <a:schemeClr val="tx1"/>
                </a:solidFill>
                <a:effectLst/>
                <a:latin typeface="Merriweather" pitchFamily="2" charset="77"/>
                <a:ea typeface="+mn-ea"/>
                <a:cs typeface="+mn-cs"/>
              </a:rPr>
              <a:t>Sustainability is an integral part of our strategy.</a:t>
            </a:r>
          </a:p>
          <a:p>
            <a:pPr fontAlgn="base"/>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Through our Sustainability Vision 2030, we aim to integrate sustainability into our research, teaching and operations. In our research and teaching, we actively focus on developing solutions for societal transitions, while students are educated to become critical and responsible professionals.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Awareness and engagement are central to this, and through initiatives such as Leiden University Green Office (LUGO) and Leiden Environmental Action Framework (LEAF), students and staff are encouraged to support sustainable choices and innovation, both grassroots and institutional.</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We are working to create a sustainable campus with a clear route map to becoming climate neutral by 2050. The focus is on:</a:t>
            </a:r>
          </a:p>
          <a:p>
            <a:pPr fontAlgn="base"/>
            <a:endParaRPr lang="en-GB" sz="1200" b="0" i="0" kern="1200" noProof="0" dirty="0">
              <a:solidFill>
                <a:schemeClr val="tx1"/>
              </a:solidFill>
              <a:effectLst/>
              <a:latin typeface="Merriweather" pitchFamily="2" charset="77"/>
              <a:ea typeface="+mn-ea"/>
              <a:cs typeface="+mn-cs"/>
            </a:endParaRPr>
          </a:p>
          <a:p>
            <a:pPr marL="171450" indent="-171450" fontAlgn="base">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energy transition</a:t>
            </a:r>
          </a:p>
          <a:p>
            <a:pPr marL="171450" indent="-171450" fontAlgn="base">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circular principles in our buildings and processes</a:t>
            </a:r>
          </a:p>
          <a:p>
            <a:pPr marL="171450" indent="-171450" fontAlgn="base">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continuing to create a healthy and sustainable environment for students and staff</a:t>
            </a:r>
          </a:p>
          <a:p>
            <a:pPr marL="171450" indent="-171450" fontAlgn="base">
              <a:buFont typeface="Arial" panose="020B0604020202020204" pitchFamily="34" charset="0"/>
              <a:buChar char="•"/>
            </a:pPr>
            <a:endParaRPr lang="en-GB" sz="1200" b="0" i="0" kern="1200" noProof="0" dirty="0">
              <a:solidFill>
                <a:schemeClr val="tx1"/>
              </a:solidFill>
              <a:effectLst/>
              <a:latin typeface="Merriweather" pitchFamily="2" charset="77"/>
              <a:ea typeface="+mn-ea"/>
              <a:cs typeface="+mn-cs"/>
            </a:endParaRPr>
          </a:p>
          <a:p>
            <a:pPr fontAlgn="base"/>
            <a:r>
              <a:rPr lang="en-GB" sz="1200" b="0" i="0" kern="1200" noProof="0" dirty="0">
                <a:solidFill>
                  <a:schemeClr val="tx1"/>
                </a:solidFill>
                <a:effectLst/>
                <a:latin typeface="Merriweather" pitchFamily="2" charset="77"/>
                <a:ea typeface="+mn-ea"/>
                <a:cs typeface="+mn-cs"/>
              </a:rPr>
              <a:t>We are building a future-proof academic community that aligns with Leiden’s societal responsibility.</a:t>
            </a:r>
          </a:p>
          <a:p>
            <a:pPr fontAlgn="base"/>
            <a:endParaRPr lang="en-GB" sz="1200" b="0" i="0" kern="1200" noProof="0" dirty="0">
              <a:solidFill>
                <a:schemeClr val="tx1"/>
              </a:solidFill>
              <a:effectLst/>
              <a:latin typeface="Merriweather" pitchFamily="2" charset="77"/>
              <a:ea typeface="+mn-ea"/>
              <a:cs typeface="+mn-cs"/>
            </a:endParaRPr>
          </a:p>
          <a:p>
            <a:pPr fontAlgn="base"/>
            <a:r>
              <a:rPr lang="en-GB" sz="1200" b="0" i="1" kern="1200" noProof="0" dirty="0">
                <a:solidFill>
                  <a:schemeClr val="tx1"/>
                </a:solidFill>
                <a:effectLst/>
                <a:latin typeface="Merriweather" pitchFamily="2" charset="77"/>
                <a:ea typeface="+mn-ea"/>
                <a:cs typeface="+mn-cs"/>
              </a:rPr>
              <a:t>https://www.universiteitleiden.nl/en/dossiers/the-sustainable-university</a:t>
            </a:r>
          </a:p>
        </p:txBody>
      </p:sp>
      <p:sp>
        <p:nvSpPr>
          <p:cNvPr id="4" name="Tijdelijke aanduiding voor dianummer 3">
            <a:extLst>
              <a:ext uri="{FF2B5EF4-FFF2-40B4-BE49-F238E27FC236}">
                <a16:creationId xmlns:a16="http://schemas.microsoft.com/office/drawing/2014/main" id="{C8FE171E-B615-A451-7610-C0E4ECA90477}"/>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394842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67BF-CAEE-1B05-7BBE-74ACA7CE05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C6DBCB-80BB-2F10-CF20-7700AF1EEA3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3F6B0CB-0E95-00DE-3F9C-6182AA345D42}"/>
              </a:ext>
            </a:extLst>
          </p:cNvPr>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Diversity and inclusion are fundamental to our core values. We are committed to creating a university where everyone is welcome and feels valued, regardless of background, sex, gender identity, sexual orientation, age, religion, cultural or socioeconomic background or disability.</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Our policy focuses on the recruitment and progression of students and staff from diverse backgrounds. This includes raising awareness of unconscious bias in hiring processes. We also aim for greater gender balance in academic roles.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A further focus is on creating accessible buildings with the right facilities for all our students and staff, such as gender-neutral toilets, milk expression rooms and quiet and prayer spaces. Additional attention and support are available to students who need this, including students with a disability and international and first-generation students. We are committed to creating an inclusive community that ensures all students and staff feel valued and respected and have the opportunity to develop to the full.</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 university and faculties organise various events and meetings, including the annual Diversity Symposium. It also offers workshops and training on unconscious bias and inclusive leadership for managers and selection committees, as well as programmes to help underrepresented groups improve their career prospects.</a:t>
            </a:r>
          </a:p>
        </p:txBody>
      </p:sp>
      <p:sp>
        <p:nvSpPr>
          <p:cNvPr id="4" name="Tijdelijke aanduiding voor dianummer 3">
            <a:extLst>
              <a:ext uri="{FF2B5EF4-FFF2-40B4-BE49-F238E27FC236}">
                <a16:creationId xmlns:a16="http://schemas.microsoft.com/office/drawing/2014/main" id="{816913B0-7966-5A60-C896-733C78CB0B4A}"/>
              </a:ext>
            </a:extLst>
          </p:cNvPr>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427746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CB4B-A269-8DFA-5A27-C3B8AEC830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CE75F8-9D25-D879-DE2E-B8531DDBD656}"/>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3E06F0A4-A7C0-0FF5-456D-133D51DF639B}"/>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8DD95D00-854A-6C12-BA62-866AF92CC880}"/>
              </a:ext>
            </a:extLst>
          </p:cNvPr>
          <p:cNvSpPr>
            <a:spLocks noGrp="1"/>
          </p:cNvSpPr>
          <p:nvPr>
            <p:ph type="sldNum" sz="quarter" idx="5"/>
          </p:nvPr>
        </p:nvSpPr>
        <p:spPr/>
        <p:txBody>
          <a:bodyPr/>
          <a:lstStyle/>
          <a:p>
            <a:fld id="{637B80C8-3308-6C4F-B1C5-C23743646DBC}" type="slidenum">
              <a:rPr lang="nl-NL" smtClean="0"/>
              <a:pPr/>
              <a:t>17</a:t>
            </a:fld>
            <a:endParaRPr lang="nl-NL" dirty="0"/>
          </a:p>
        </p:txBody>
      </p:sp>
    </p:spTree>
    <p:extLst>
      <p:ext uri="{BB962C8B-B14F-4D97-AF65-F5344CB8AC3E}">
        <p14:creationId xmlns:p14="http://schemas.microsoft.com/office/powerpoint/2010/main" val="20344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r>
              <a:rPr lang="en-US" dirty="0"/>
              <a:t>Figures are from Leiden University’s annual report 2024</a:t>
            </a:r>
          </a:p>
          <a:p>
            <a:endParaRPr lang="en-US" dirty="0"/>
          </a:p>
          <a:p>
            <a:r>
              <a:rPr lang="en-US" dirty="0"/>
              <a:t>Curiosity-driven research – fundamental research in particular – is of great importance to Leiden University. Quality and excellence are guiding principles here. Our researchers are given the resources and space they need to excel. The number of highly cited researchers from Leiden per year is relatively high and above the global average.</a:t>
            </a:r>
          </a:p>
          <a:p>
            <a:endParaRPr lang="en-US" dirty="0"/>
          </a:p>
          <a:p>
            <a:r>
              <a:rPr lang="en-US" b="1" dirty="0"/>
              <a:t>Spinoza Prizes</a:t>
            </a:r>
          </a:p>
          <a:p>
            <a:endParaRPr lang="en-US" dirty="0"/>
          </a:p>
          <a:p>
            <a:r>
              <a:rPr lang="en-US" dirty="0"/>
              <a:t>Leiden University is in the lead: we have won 28 of the 111 Spinoza Prizes, the highest accolade in Dutch science, which is awarded by NWO.</a:t>
            </a:r>
          </a:p>
          <a:p>
            <a:r>
              <a:rPr lang="en-US" dirty="0"/>
              <a:t>(https://www.universiteitleiden.nl/en/academic-staff/leiden-spinoza-prize-laureates)</a:t>
            </a:r>
          </a:p>
          <a:p>
            <a:endParaRPr lang="en-US" dirty="0"/>
          </a:p>
          <a:p>
            <a:r>
              <a:rPr lang="en-US" b="1" dirty="0"/>
              <a:t>Distribution of ERC Grants</a:t>
            </a:r>
          </a:p>
          <a:p>
            <a:endParaRPr lang="en-US" dirty="0"/>
          </a:p>
          <a:p>
            <a:r>
              <a:rPr lang="en-US" dirty="0"/>
              <a:t>Synergy 1</a:t>
            </a:r>
          </a:p>
          <a:p>
            <a:r>
              <a:rPr lang="en-US" dirty="0"/>
              <a:t>Proof of Concept 5</a:t>
            </a:r>
          </a:p>
          <a:p>
            <a:r>
              <a:rPr lang="en-US" dirty="0"/>
              <a:t>Advanced 4</a:t>
            </a:r>
          </a:p>
          <a:p>
            <a:r>
              <a:rPr lang="en-US" dirty="0"/>
              <a:t>Consolidator 2</a:t>
            </a:r>
          </a:p>
          <a:p>
            <a:r>
              <a:rPr lang="en-US" dirty="0"/>
              <a:t>Starting 3</a:t>
            </a:r>
          </a:p>
          <a:p>
            <a:endParaRPr lang="en-US" dirty="0"/>
          </a:p>
          <a:p>
            <a:r>
              <a:rPr lang="en-US" b="1" dirty="0"/>
              <a:t>Distribution of NWO-</a:t>
            </a:r>
            <a:r>
              <a:rPr lang="en-US" b="1" dirty="0" err="1"/>
              <a:t>vernieuwingsimpuls</a:t>
            </a:r>
            <a:r>
              <a:rPr lang="en-US" b="1" dirty="0"/>
              <a:t> grants</a:t>
            </a:r>
          </a:p>
          <a:p>
            <a:endParaRPr lang="en-US" dirty="0"/>
          </a:p>
          <a:p>
            <a:r>
              <a:rPr lang="en-US" dirty="0"/>
              <a:t>Veni 18</a:t>
            </a:r>
          </a:p>
          <a:p>
            <a:r>
              <a:rPr lang="en-US" dirty="0"/>
              <a:t>Vidi 14</a:t>
            </a:r>
          </a:p>
          <a:p>
            <a:r>
              <a:rPr lang="en-US" dirty="0"/>
              <a:t>Vici 4</a:t>
            </a:r>
          </a:p>
          <a:p>
            <a:endParaRPr lang="en-US" dirty="0"/>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18</a:t>
            </a:fld>
            <a:endParaRPr lang="nl-NL" dirty="0"/>
          </a:p>
        </p:txBody>
      </p:sp>
    </p:spTree>
    <p:extLst>
      <p:ext uri="{BB962C8B-B14F-4D97-AF65-F5344CB8AC3E}">
        <p14:creationId xmlns:p14="http://schemas.microsoft.com/office/powerpoint/2010/main" val="371190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B960-2E17-21F0-74BB-D62D15DD25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A47745-D509-7415-FD05-D0A0028A8F2C}"/>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77866A7A-6244-682F-1A13-EAB025F70790}"/>
              </a:ext>
            </a:extLst>
          </p:cNvPr>
          <p:cNvSpPr>
            <a:spLocks noGrp="1"/>
          </p:cNvSpPr>
          <p:nvPr>
            <p:ph type="body" idx="1"/>
          </p:nvPr>
        </p:nvSpPr>
        <p:spPr/>
        <p:txBody>
          <a:bodyPr/>
          <a:lstStyle/>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Mono-, multi- and interdisciplinary programmes</a:t>
            </a:r>
          </a:p>
          <a:p>
            <a:r>
              <a:rPr lang="en-GB" sz="1200" b="0" i="0" kern="1200" noProof="0" dirty="0">
                <a:solidFill>
                  <a:schemeClr val="tx1"/>
                </a:solidFill>
                <a:effectLst/>
                <a:latin typeface="Merriweather" pitchFamily="2" charset="77"/>
                <a:ea typeface="+mn-ea"/>
                <a:cs typeface="+mn-cs"/>
              </a:rPr>
              <a:t>We offer a wide range of mono-, multi- and interdisciplinary programmes. Our minors allow students to develop a multidisciplinary profile. Many of our new programmes are interdisciplinary.</a:t>
            </a:r>
          </a:p>
          <a:p>
            <a:endParaRPr lang="en-GB" sz="1200" b="0" i="0" kern="1200" noProof="0" dirty="0">
              <a:solidFill>
                <a:schemeClr val="tx1"/>
              </a:solidFill>
              <a:effectLst/>
              <a:latin typeface="Merriweather" pitchFamily="2" charset="77"/>
              <a:ea typeface="+mn-ea"/>
              <a:cs typeface="+mn-cs"/>
            </a:endParaRPr>
          </a:p>
          <a:p>
            <a:pPr rtl="0"/>
            <a:r>
              <a:rPr lang="en-GB" sz="1200" b="1" i="0" u="none" strike="noStrike" kern="1200" baseline="0" noProof="0" dirty="0">
                <a:solidFill>
                  <a:schemeClr val="tx1"/>
                </a:solidFill>
                <a:latin typeface="Merriweather" pitchFamily="2" charset="77"/>
                <a:ea typeface="+mn-ea"/>
                <a:cs typeface="+mn-cs"/>
              </a:rPr>
              <a:t>International</a:t>
            </a:r>
          </a:p>
          <a:p>
            <a:pPr rtl="0"/>
            <a:r>
              <a:rPr lang="en-GB" sz="1200" b="0" i="0" u="none" strike="noStrike" kern="1200" baseline="0" noProof="0" dirty="0">
                <a:solidFill>
                  <a:schemeClr val="tx1"/>
                </a:solidFill>
                <a:latin typeface="Merriweather" pitchFamily="2" charset="77"/>
                <a:ea typeface="+mn-ea"/>
                <a:cs typeface="+mn-cs"/>
              </a:rPr>
              <a:t>The majority of our master’s programmes are English taught. We have 16 English-taught bachelor’s programmes (including Psychology, Archaeology, Liberal Arts and Sciences, International Studies).</a:t>
            </a:r>
          </a:p>
          <a:p>
            <a:pPr rtl="0"/>
            <a:endParaRPr lang="en-GB" sz="1200" b="0" i="0" u="none" strike="noStrike" kern="1200" baseline="0" noProof="0" dirty="0">
              <a:solidFill>
                <a:schemeClr val="tx1"/>
              </a:solidFill>
              <a:latin typeface="Merriweather" pitchFamily="2" charset="77"/>
              <a:ea typeface="+mn-ea"/>
              <a:cs typeface="+mn-cs"/>
            </a:endParaRPr>
          </a:p>
          <a:p>
            <a:pPr rtl="0"/>
            <a:r>
              <a:rPr lang="en-GB" sz="1200" b="1" i="0" u="none" strike="noStrike" kern="1200" baseline="0" noProof="0" dirty="0">
                <a:solidFill>
                  <a:schemeClr val="tx1"/>
                </a:solidFill>
                <a:latin typeface="Merriweather" pitchFamily="2" charset="77"/>
                <a:ea typeface="+mn-ea"/>
                <a:cs typeface="+mn-cs"/>
              </a:rPr>
              <a:t>Teaching staff</a:t>
            </a:r>
          </a:p>
          <a:p>
            <a:pPr rtl="0"/>
            <a:r>
              <a:rPr lang="en-GB" sz="1200" b="0" i="0" u="none" strike="noStrike" kern="1200" baseline="0" noProof="0" dirty="0">
                <a:solidFill>
                  <a:schemeClr val="tx1"/>
                </a:solidFill>
                <a:latin typeface="Merriweather" pitchFamily="2" charset="77"/>
                <a:ea typeface="+mn-ea"/>
                <a:cs typeface="+mn-cs"/>
              </a:rPr>
              <a:t>We value inspiring teaching staff who involve students in their research. We support innovative teachers through initiatives such as the Leiden Teachers Academy, a think tank where teachers exchange innovative teaching experiences.</a:t>
            </a:r>
          </a:p>
          <a:p>
            <a:pPr rtl="0"/>
            <a:endParaRPr lang="en-GB" sz="1200" b="0" i="1" u="none" strike="noStrike" kern="1200" baseline="0" noProof="0" dirty="0">
              <a:solidFill>
                <a:schemeClr val="tx1"/>
              </a:solidFill>
              <a:latin typeface="Merriweather" pitchFamily="2" charset="77"/>
              <a:ea typeface="+mn-ea"/>
              <a:cs typeface="+mn-cs"/>
            </a:endParaRPr>
          </a:p>
          <a:p>
            <a:pPr rtl="0"/>
            <a:r>
              <a:rPr lang="en-GB" sz="1200" b="0" i="1" u="none" strike="noStrike" kern="1200" baseline="0" noProof="0" dirty="0">
                <a:solidFill>
                  <a:schemeClr val="tx1"/>
                </a:solidFill>
                <a:latin typeface="Merriweather" pitchFamily="2" charset="77"/>
                <a:ea typeface="+mn-ea"/>
                <a:cs typeface="+mn-cs"/>
              </a:rPr>
              <a:t>https://www.universiteitleiden.nl/onderwijs</a:t>
            </a:r>
          </a:p>
          <a:p>
            <a:pPr rtl="0"/>
            <a:r>
              <a:rPr lang="en-GB" sz="1200" b="0" i="1" u="none" strike="noStrike" kern="1200" baseline="0" noProof="0" dirty="0">
                <a:solidFill>
                  <a:schemeClr val="tx1"/>
                </a:solidFill>
                <a:latin typeface="Merriweather" pitchFamily="2" charset="77"/>
                <a:ea typeface="+mn-ea"/>
                <a:cs typeface="+mn-cs"/>
              </a:rPr>
              <a:t>https://www.universiteitleiden.nl/jaarverslag</a:t>
            </a:r>
          </a:p>
          <a:p>
            <a:endParaRPr lang="en-US" dirty="0"/>
          </a:p>
        </p:txBody>
      </p:sp>
      <p:sp>
        <p:nvSpPr>
          <p:cNvPr id="4" name="Tijdelijke aanduiding voor dianummer 3">
            <a:extLst>
              <a:ext uri="{FF2B5EF4-FFF2-40B4-BE49-F238E27FC236}">
                <a16:creationId xmlns:a16="http://schemas.microsoft.com/office/drawing/2014/main" id="{4FAFA7ED-C7E1-0980-3AD3-DA66F7BCF221}"/>
              </a:ext>
            </a:extLst>
          </p:cNvPr>
          <p:cNvSpPr>
            <a:spLocks noGrp="1"/>
          </p:cNvSpPr>
          <p:nvPr>
            <p:ph type="sldNum" sz="quarter" idx="5"/>
          </p:nvPr>
        </p:nvSpPr>
        <p:spPr/>
        <p:txBody>
          <a:bodyPr/>
          <a:lstStyle/>
          <a:p>
            <a:fld id="{637B80C8-3308-6C4F-B1C5-C23743646DBC}" type="slidenum">
              <a:rPr lang="nl-NL" smtClean="0"/>
              <a:pPr/>
              <a:t>19</a:t>
            </a:fld>
            <a:endParaRPr lang="nl-NL" dirty="0"/>
          </a:p>
        </p:txBody>
      </p:sp>
    </p:spTree>
    <p:extLst>
      <p:ext uri="{BB962C8B-B14F-4D97-AF65-F5344CB8AC3E}">
        <p14:creationId xmlns:p14="http://schemas.microsoft.com/office/powerpoint/2010/main" val="19581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Leiden University</a:t>
            </a:r>
            <a:r>
              <a:rPr lang="en-US" sz="1200" b="0" i="0" kern="1200" baseline="0" dirty="0">
                <a:solidFill>
                  <a:schemeClr val="tx1"/>
                </a:solidFill>
                <a:effectLst/>
                <a:latin typeface="Merriweather" pitchFamily="2" charset="77"/>
                <a:ea typeface="+mn-ea"/>
                <a:cs typeface="+mn-cs"/>
              </a:rPr>
              <a:t> was founded by </a:t>
            </a:r>
            <a:r>
              <a:rPr lang="en-US" sz="1200" b="1" i="0" kern="1200" baseline="0" dirty="0">
                <a:solidFill>
                  <a:schemeClr val="tx1"/>
                </a:solidFill>
                <a:effectLst/>
                <a:latin typeface="Merriweather" pitchFamily="2" charset="77"/>
                <a:ea typeface="+mn-ea"/>
                <a:cs typeface="+mn-cs"/>
              </a:rPr>
              <a:t>William of Orange </a:t>
            </a:r>
            <a:r>
              <a:rPr lang="en-US" sz="1200" b="0" i="0" kern="1200" baseline="0" dirty="0">
                <a:solidFill>
                  <a:schemeClr val="tx1"/>
                </a:solidFill>
                <a:effectLst/>
                <a:latin typeface="Merriweather" pitchFamily="2" charset="77"/>
                <a:ea typeface="+mn-ea"/>
                <a:cs typeface="+mn-cs"/>
              </a:rPr>
              <a:t>and its links to the House of Orange go back centuries. Legend has it that the people of Leiden were given the choice: no taxes or a university. Our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features Minerva, the goddess of wisdom, bearing a shield and a book. This photo of Minerva is by photographer Erwin Olaf.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https://www.universiteitleiden.nl/en/about-us/profile/history</a:t>
            </a:r>
            <a:r>
              <a:rPr lang="en-US" sz="1200" b="0" i="0" kern="1200" baseline="0" dirty="0">
                <a:solidFill>
                  <a:schemeClr val="tx1"/>
                </a:solidFill>
                <a:effectLst/>
                <a:latin typeface="Merriweather" pitchFamily="2" charset="77"/>
                <a:ea typeface="+mn-ea"/>
                <a:cs typeface="+mn-cs"/>
              </a:rPr>
              <a:t>)</a:t>
            </a:r>
            <a:endParaRPr lang="en-US"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Freedom of speech and thought is fundamental to our university, and we have lived for centuries by our</a:t>
            </a:r>
            <a:r>
              <a:rPr lang="en-GB" sz="1200" b="0" i="0" u="none" kern="1200" baseline="0" noProof="0" dirty="0">
                <a:solidFill>
                  <a:schemeClr val="tx1"/>
                </a:solidFill>
                <a:effectLst/>
                <a:latin typeface="Merriweather" pitchFamily="2" charset="77"/>
                <a:ea typeface="+mn-ea"/>
                <a:cs typeface="+mn-cs"/>
              </a:rPr>
              <a:t> motto, </a:t>
            </a:r>
            <a:r>
              <a:rPr lang="en-GB" sz="1200" b="1" i="0" u="none" kern="1200" baseline="0" noProof="0" dirty="0">
                <a:solidFill>
                  <a:schemeClr val="tx1"/>
                </a:solidFill>
                <a:effectLst/>
                <a:latin typeface="Merriweather" pitchFamily="2" charset="77"/>
                <a:ea typeface="+mn-ea"/>
                <a:cs typeface="+mn-cs"/>
              </a:rPr>
              <a:t>Bastion of Freedom</a:t>
            </a:r>
            <a:r>
              <a:rPr lang="en-GB" sz="1200" b="0" i="0" u="none" kern="1200" baseline="0" noProof="0" dirty="0">
                <a:solidFill>
                  <a:schemeClr val="tx1"/>
                </a:solidFill>
                <a:effectLst/>
                <a:latin typeface="Merriweather" pitchFamily="2" charset="77"/>
                <a:ea typeface="+mn-ea"/>
                <a:cs typeface="+mn-cs"/>
              </a:rPr>
              <a:t>. </a:t>
            </a:r>
            <a:r>
              <a:rPr lang="en-GB" sz="1200" b="1" i="0" u="none" kern="1200" baseline="0" noProof="0" dirty="0">
                <a:solidFill>
                  <a:schemeClr val="tx1"/>
                </a:solidFill>
                <a:effectLst/>
                <a:latin typeface="Merriweather" pitchFamily="2" charset="77"/>
                <a:ea typeface="+mn-ea"/>
                <a:cs typeface="+mn-cs"/>
              </a:rPr>
              <a:t>Nelson</a:t>
            </a:r>
            <a:r>
              <a:rPr lang="en-GB" sz="1200" b="1" i="0" u="none" kern="1200" noProof="0" dirty="0">
                <a:solidFill>
                  <a:schemeClr val="tx1"/>
                </a:solidFill>
                <a:effectLst/>
                <a:latin typeface="Merriweather" pitchFamily="2" charset="77"/>
                <a:ea typeface="+mn-ea"/>
                <a:cs typeface="+mn-cs"/>
              </a:rPr>
              <a:t> Mandela</a:t>
            </a:r>
            <a:r>
              <a:rPr lang="en-GB" sz="1200" b="0" i="0" u="none" kern="1200" noProof="0" dirty="0">
                <a:solidFill>
                  <a:schemeClr val="tx1"/>
                </a:solidFill>
                <a:effectLst/>
                <a:latin typeface="Merriweather" pitchFamily="2" charset="77"/>
                <a:ea typeface="+mn-ea"/>
                <a:cs typeface="+mn-cs"/>
              </a:rPr>
              <a:t>, </a:t>
            </a:r>
            <a:r>
              <a:rPr lang="en-GB" sz="1200" b="1" i="0" u="none" kern="1200" noProof="0" dirty="0">
                <a:solidFill>
                  <a:schemeClr val="tx1"/>
                </a:solidFill>
                <a:effectLst/>
                <a:latin typeface="Merriweather" pitchFamily="2" charset="77"/>
                <a:ea typeface="+mn-ea"/>
                <a:cs typeface="+mn-cs"/>
              </a:rPr>
              <a:t>Winston Churchill </a:t>
            </a:r>
            <a:r>
              <a:rPr lang="en-GB" sz="1200" b="0" i="0" u="none" kern="1200" noProof="0" dirty="0">
                <a:solidFill>
                  <a:schemeClr val="tx1"/>
                </a:solidFill>
                <a:effectLst/>
                <a:latin typeface="Merriweather" pitchFamily="2" charset="77"/>
                <a:ea typeface="+mn-ea"/>
                <a:cs typeface="+mn-cs"/>
              </a:rPr>
              <a:t>and </a:t>
            </a:r>
            <a:r>
              <a:rPr lang="en-GB" sz="1200" b="1" i="0" u="none" kern="1200" noProof="0" dirty="0">
                <a:solidFill>
                  <a:schemeClr val="tx1"/>
                </a:solidFill>
                <a:effectLst/>
                <a:latin typeface="Merriweather" pitchFamily="2" charset="77"/>
                <a:ea typeface="+mn-ea"/>
                <a:cs typeface="+mn-cs"/>
              </a:rPr>
              <a:t>Princess</a:t>
            </a:r>
            <a:r>
              <a:rPr lang="en-GB" sz="1200" b="1" i="0" u="none" kern="1200" baseline="0" noProof="0" dirty="0">
                <a:solidFill>
                  <a:schemeClr val="tx1"/>
                </a:solidFill>
                <a:effectLst/>
                <a:latin typeface="Merriweather" pitchFamily="2" charset="77"/>
                <a:ea typeface="+mn-ea"/>
                <a:cs typeface="+mn-cs"/>
              </a:rPr>
              <a:t> Beatrix </a:t>
            </a:r>
            <a:r>
              <a:rPr lang="en-GB" sz="1200" b="0" i="0" u="none" kern="1200" baseline="0" noProof="0" dirty="0">
                <a:solidFill>
                  <a:schemeClr val="tx1"/>
                </a:solidFill>
                <a:effectLst/>
                <a:latin typeface="Merriweather" pitchFamily="2" charset="77"/>
                <a:ea typeface="+mn-ea"/>
                <a:cs typeface="+mn-cs"/>
              </a:rPr>
              <a:t>(the former queen of the Netherlands) have been awarded honorary doctorates for defending freedom.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noProof="0" dirty="0">
                <a:solidFill>
                  <a:schemeClr val="tx1"/>
                </a:solidFill>
                <a:effectLst/>
                <a:latin typeface="Merriweather" pitchFamily="2" charset="77"/>
                <a:ea typeface="+mn-ea"/>
                <a:cs typeface="+mn-cs"/>
              </a:rPr>
              <a:t>(</a:t>
            </a:r>
            <a:r>
              <a:rPr lang="en-GB" sz="1200" b="0" i="1" u="none" kern="1200" baseline="0" noProof="0" dirty="0">
                <a:solidFill>
                  <a:schemeClr val="tx1"/>
                </a:solidFill>
                <a:effectLst/>
                <a:latin typeface="Merriweather" pitchFamily="2" charset="77"/>
                <a:ea typeface="+mn-ea"/>
                <a:cs typeface="+mn-cs"/>
              </a:rPr>
              <a:t>https://www.universiteitleiden.nl/en/about-us/profile</a:t>
            </a:r>
            <a:r>
              <a:rPr lang="en-GB" sz="1200" b="0" i="0" u="none" kern="1200" baseline="0" noProof="0" dirty="0">
                <a:solidFill>
                  <a:schemeClr val="tx1"/>
                </a:solidFill>
                <a:effectLst/>
                <a:latin typeface="Merriweather" pitchFamily="2" charset="77"/>
                <a:ea typeface="+mn-ea"/>
                <a:cs typeface="+mn-cs"/>
              </a:rPr>
              <a:t>)</a:t>
            </a:r>
            <a:endParaRPr lang="en-GB" sz="1200" b="0" i="0" u="none" kern="1200" noProof="0" dirty="0">
              <a:solidFill>
                <a:schemeClr val="tx1"/>
              </a:solidFill>
              <a:effectLst/>
              <a:latin typeface="Merriweather" pitchFamily="2" charset="77"/>
              <a:ea typeface="+mn-ea"/>
              <a:cs typeface="+mn-cs"/>
            </a:endParaRP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r>
              <a:rPr lang="en-US" i="1" dirty="0"/>
              <a:t>Figures are from Leiden University’s annual report 2025</a:t>
            </a:r>
          </a:p>
          <a:p>
            <a:endParaRPr lang="en-US" i="1" dirty="0"/>
          </a:p>
          <a:p>
            <a:r>
              <a:rPr lang="nl-NL" b="0" dirty="0"/>
              <a:t>Exact </a:t>
            </a:r>
            <a:r>
              <a:rPr lang="nl-NL" b="0" dirty="0" err="1"/>
              <a:t>number</a:t>
            </a:r>
            <a:r>
              <a:rPr lang="nl-NL" b="0" dirty="0"/>
              <a:t> of </a:t>
            </a:r>
            <a:r>
              <a:rPr lang="nl-NL" b="0" dirty="0" err="1"/>
              <a:t>students</a:t>
            </a:r>
            <a:r>
              <a:rPr lang="nl-NL" b="0" dirty="0"/>
              <a:t>: 33,494</a:t>
            </a:r>
          </a:p>
          <a:p>
            <a:endParaRPr lang="en-US" i="1" dirty="0"/>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20</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Students develop into academic professionals and engaged citizens who can help find solutions to society’s challenges. Our teaching is activating. We develop flexible learning pathways and use digital learning tools and methods if they are beneficial.</a:t>
            </a:r>
          </a:p>
          <a:p>
            <a:endParaRPr lang="en-GB" noProof="0"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21</a:t>
            </a:fld>
            <a:endParaRPr lang="nl-NL" dirty="0"/>
          </a:p>
        </p:txBody>
      </p:sp>
    </p:spTree>
    <p:extLst>
      <p:ext uri="{BB962C8B-B14F-4D97-AF65-F5344CB8AC3E}">
        <p14:creationId xmlns:p14="http://schemas.microsoft.com/office/powerpoint/2010/main" val="98684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b="1" i="0" noProof="0" dirty="0"/>
              <a:t>Leiden Teachers’ Academy </a:t>
            </a:r>
            <a:r>
              <a:rPr lang="en-GB" i="0" noProof="0" dirty="0"/>
              <a:t>fosters innovation and provides excellent teachers with the room and funds needed for innovation. LUS Teaching Prize winners automatically become members of the LTA.</a:t>
            </a:r>
          </a:p>
          <a:p>
            <a:endParaRPr lang="en-GB" i="0" noProof="0" dirty="0"/>
          </a:p>
          <a:p>
            <a:r>
              <a:rPr lang="en-GB" i="1" noProof="0" dirty="0"/>
              <a:t>universiteitleiden.nl/dossiers/lta</a:t>
            </a:r>
          </a:p>
          <a:p>
            <a:endParaRPr lang="en-GB" i="0" noProof="0" dirty="0"/>
          </a:p>
          <a:p>
            <a:r>
              <a:rPr lang="en-GB" i="0" noProof="0" dirty="0"/>
              <a:t>The </a:t>
            </a:r>
            <a:r>
              <a:rPr lang="en-GB" b="1" i="0" noProof="0" dirty="0"/>
              <a:t>Grassfield grant </a:t>
            </a:r>
            <a:r>
              <a:rPr lang="en-GB" i="0" noProof="0" dirty="0"/>
              <a:t>is an annual funding scheme for upscaling educational innovations.</a:t>
            </a:r>
          </a:p>
          <a:p>
            <a:endParaRPr lang="en-GB" i="0" noProof="0" dirty="0"/>
          </a:p>
          <a:p>
            <a:r>
              <a:rPr lang="en-GB" i="0" noProof="0" dirty="0"/>
              <a:t>In terms of lifelong learning, Leiden University Academy offers a wide range of courses for professionals.</a:t>
            </a:r>
          </a:p>
          <a:p>
            <a:endParaRPr lang="nl-NL" i="1" dirty="0"/>
          </a:p>
          <a:p>
            <a:endParaRPr lang="en-US" i="1"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22</a:t>
            </a:fld>
            <a:endParaRPr lang="nl-NL" dirty="0"/>
          </a:p>
        </p:txBody>
      </p:sp>
    </p:spTree>
    <p:extLst>
      <p:ext uri="{BB962C8B-B14F-4D97-AF65-F5344CB8AC3E}">
        <p14:creationId xmlns:p14="http://schemas.microsoft.com/office/powerpoint/2010/main" val="1250276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We offer opportunities for adult learners, ranging from short courses for those looking to explore new ideas to longer programmes for those seeking to further their careers. From a one-off evening lecture and a course of a few months to a part-time programme spanning several years, there are many different ways to study at Leiden University.  </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https://www.universiteitleiden.nl/en/education/other-modes-of-study</a:t>
            </a:r>
          </a:p>
          <a:p>
            <a:r>
              <a:rPr lang="en-GB" i="1" noProof="0" dirty="0"/>
              <a:t>https://www.universiteitleiden.nl/en/education/education-for-professionals</a:t>
            </a:r>
          </a:p>
          <a:p>
            <a:r>
              <a:rPr lang="en-GB" i="1" noProof="0" dirty="0"/>
              <a:t>https://www.universiteitleiden.nl/en/education/other-modes-of-study/education-for-refugees</a:t>
            </a:r>
          </a:p>
          <a:p>
            <a:endParaRPr lang="en-GB" i="1" noProof="0" dirty="0"/>
          </a:p>
          <a:p>
            <a:endParaRPr lang="en-GB" i="1" noProof="0" dirty="0"/>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23</a:t>
            </a:fld>
            <a:endParaRPr lang="nl-NL" dirty="0"/>
          </a:p>
        </p:txBody>
      </p:sp>
    </p:spTree>
    <p:extLst>
      <p:ext uri="{BB962C8B-B14F-4D97-AF65-F5344CB8AC3E}">
        <p14:creationId xmlns:p14="http://schemas.microsoft.com/office/powerpoint/2010/main" val="184346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b="1" noProof="0" dirty="0"/>
              <a:t>Leiden Bio Science Park</a:t>
            </a:r>
          </a:p>
          <a:p>
            <a:endParaRPr lang="en-GB" noProof="0" dirty="0"/>
          </a:p>
          <a:p>
            <a:r>
              <a:rPr lang="en-GB" noProof="0" dirty="0"/>
              <a:t>The university works together with the LUMC, industry and the Municipality of Leiden at the Leiden Bio Science Park (LBSP). Many of the businesses and scientists at the LBSP work on drug development. Leiden alumni often find jobs at the LBSP, and the founders and CEOs of several businesses there studied or received their PhD at the university. </a:t>
            </a:r>
          </a:p>
          <a:p>
            <a:endParaRPr lang="en-GB" noProof="0" dirty="0"/>
          </a:p>
          <a:p>
            <a:r>
              <a:rPr lang="en-GB" noProof="0" dirty="0"/>
              <a:t>The LBSP is the main life science &amp; health cluster in the Netherlands (and among the top 5 in Europe) and is one of eight ‘top-science’ parks in the Netherlands (others include DSM Chemie and Wageningen Food).</a:t>
            </a:r>
          </a:p>
          <a:p>
            <a:endParaRPr lang="en-GB" noProof="0" dirty="0"/>
          </a:p>
          <a:p>
            <a:r>
              <a:rPr lang="en-GB" noProof="0" dirty="0"/>
              <a:t>The LBSP drives innovation by focusing </a:t>
            </a:r>
            <a:r>
              <a:rPr lang="en-GB" sz="1200" b="0" i="0" kern="1200" noProof="0" dirty="0">
                <a:solidFill>
                  <a:schemeClr val="tx1"/>
                </a:solidFill>
                <a:effectLst/>
                <a:latin typeface="Merriweather" pitchFamily="2" charset="77"/>
                <a:ea typeface="+mn-ea"/>
                <a:cs typeface="+mn-cs"/>
              </a:rPr>
              <a:t>on the areas that matter most to the future of health</a:t>
            </a:r>
            <a:r>
              <a:rPr lang="en-GB" sz="1200" b="1" i="0" kern="1200" noProof="0" dirty="0">
                <a:solidFill>
                  <a:schemeClr val="tx1"/>
                </a:solidFill>
                <a:effectLst/>
                <a:latin typeface="Merriweather" pitchFamily="2" charset="77"/>
                <a:ea typeface="+mn-ea"/>
                <a:cs typeface="+mn-cs"/>
              </a:rPr>
              <a:t>.</a:t>
            </a:r>
            <a:r>
              <a:rPr lang="en-GB" sz="1200" b="0" i="0" kern="1200" noProof="0" dirty="0">
                <a:solidFill>
                  <a:schemeClr val="tx1"/>
                </a:solidFill>
                <a:effectLst/>
                <a:latin typeface="Merriweather" pitchFamily="2" charset="77"/>
                <a:ea typeface="+mn-ea"/>
                <a:cs typeface="+mn-cs"/>
              </a:rPr>
              <a:t> These are</a:t>
            </a:r>
            <a:r>
              <a:rPr lang="en-GB" noProof="0" dirty="0"/>
              <a:t>:</a:t>
            </a:r>
          </a:p>
          <a:p>
            <a:endParaRPr lang="en-GB" noProof="0" dirty="0"/>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advanced gene therapies and regenerative medicine</a:t>
            </a:r>
            <a:endParaRPr lang="en-GB" noProof="0" dirty="0"/>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viral and infectious diseases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diagnostics and technological innovation</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prevention and lifestyle</a:t>
            </a:r>
          </a:p>
          <a:p>
            <a:pPr marL="171450" indent="-171450">
              <a:buFont typeface="Arial" panose="020B0604020202020204" pitchFamily="34" charset="0"/>
              <a:buChar char="•"/>
            </a:pPr>
            <a:r>
              <a:rPr lang="en-GB" noProof="0" dirty="0"/>
              <a:t>data &amp; AI (as a cross-cutting theme)</a:t>
            </a:r>
          </a:p>
          <a:p>
            <a:endParaRPr lang="en-GB" noProof="0" dirty="0"/>
          </a:p>
          <a:p>
            <a:r>
              <a:rPr lang="en-GB" noProof="0" dirty="0"/>
              <a:t>https://www.universiteitleiden.nl/en/collaboration/partnerships</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24</a:t>
            </a:fld>
            <a:endParaRPr lang="nl-NL" dirty="0"/>
          </a:p>
        </p:txBody>
      </p:sp>
    </p:spTree>
    <p:extLst>
      <p:ext uri="{BB962C8B-B14F-4D97-AF65-F5344CB8AC3E}">
        <p14:creationId xmlns:p14="http://schemas.microsoft.com/office/powerpoint/2010/main" val="1412473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8BF2-0ED3-C2CA-51BB-3609B1424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DC1C77-35B2-243D-0256-9B50686CA19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07F4C3B7-D76D-A957-A93A-A82C30E908B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In 2017, Leiden University, Leiden University Medical Centre (LUMC), University of Applied Sciences Leiden and the Municipality of Leiden agreed to work together more closely over four years to give further impetus to the development of Leiden Kennisstad (‘Leiden City of Knowledge’). Following an evaluation of the project, the recommendation was to continue the collaboration, based on these three themes:</a:t>
            </a:r>
          </a:p>
          <a:p>
            <a:endParaRPr lang="en-US"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erriweather" pitchFamily="2" charset="77"/>
                <a:ea typeface="+mn-ea"/>
                <a:cs typeface="+mn-cs"/>
              </a:rPr>
              <a:t>Health and well-being</a:t>
            </a:r>
          </a:p>
          <a:p>
            <a:pPr marL="171450" indent="-171450">
              <a:buFont typeface="Arial" panose="020B0604020202020204" pitchFamily="34" charset="0"/>
              <a:buChar char="•"/>
            </a:pPr>
            <a:r>
              <a:rPr lang="en-US" sz="1200" b="0" i="0" kern="1200" dirty="0">
                <a:solidFill>
                  <a:schemeClr val="tx1"/>
                </a:solidFill>
                <a:effectLst/>
                <a:latin typeface="Merriweather" pitchFamily="2" charset="77"/>
                <a:ea typeface="+mn-ea"/>
                <a:cs typeface="+mn-cs"/>
              </a:rPr>
              <a:t>Biodiversity and sustainability</a:t>
            </a:r>
          </a:p>
          <a:p>
            <a:pPr marL="171450" indent="-171450">
              <a:buFont typeface="Arial" panose="020B0604020202020204" pitchFamily="34" charset="0"/>
              <a:buChar char="•"/>
            </a:pPr>
            <a:r>
              <a:rPr lang="en-US" sz="1200" b="0" i="0" kern="1200" dirty="0">
                <a:solidFill>
                  <a:schemeClr val="tx1"/>
                </a:solidFill>
                <a:effectLst/>
                <a:latin typeface="Merriweather" pitchFamily="2" charset="77"/>
                <a:ea typeface="+mn-ea"/>
                <a:cs typeface="+mn-cs"/>
              </a:rPr>
              <a:t>Cultural heritage.</a:t>
            </a: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With these three themes, we are building on the city’s existing strengths and addressing the major social challenges that lie ahead and are being tackled at both national and international levels. The themes must be viewed in conjunction with one another so that they reinforce each other.</a:t>
            </a:r>
          </a:p>
        </p:txBody>
      </p:sp>
      <p:sp>
        <p:nvSpPr>
          <p:cNvPr id="4" name="Tijdelijke aanduiding voor dianummer 3">
            <a:extLst>
              <a:ext uri="{FF2B5EF4-FFF2-40B4-BE49-F238E27FC236}">
                <a16:creationId xmlns:a16="http://schemas.microsoft.com/office/drawing/2014/main" id="{6E7FAEC6-111F-6D75-F471-89F24BCE5814}"/>
              </a:ext>
            </a:extLst>
          </p:cNvPr>
          <p:cNvSpPr>
            <a:spLocks noGrp="1"/>
          </p:cNvSpPr>
          <p:nvPr>
            <p:ph type="sldNum" sz="quarter" idx="5"/>
          </p:nvPr>
        </p:nvSpPr>
        <p:spPr/>
        <p:txBody>
          <a:bodyPr/>
          <a:lstStyle/>
          <a:p>
            <a:fld id="{637B80C8-3308-6C4F-B1C5-C23743646DBC}" type="slidenum">
              <a:rPr lang="nl-NL" smtClean="0"/>
              <a:pPr/>
              <a:t>25</a:t>
            </a:fld>
            <a:endParaRPr lang="nl-NL" dirty="0"/>
          </a:p>
        </p:txBody>
      </p:sp>
    </p:spTree>
    <p:extLst>
      <p:ext uri="{BB962C8B-B14F-4D97-AF65-F5344CB8AC3E}">
        <p14:creationId xmlns:p14="http://schemas.microsoft.com/office/powerpoint/2010/main" val="1635085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80426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EA90-24A7-79FC-FF33-3DF7FB5746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1C7F9E-CC10-4092-BCCD-F9854BD1BD6C}"/>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09BC700-3158-A8A5-B603-BE61497894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erriweather" pitchFamily="2" charset="77"/>
                <a:ea typeface="+mn-ea"/>
                <a:cs typeface="+mn-cs"/>
              </a:rPr>
              <a:t>Since 2012, Leiden University, Delft University of Technology (TU Delft) and Erasmus University Rotterdam have collaborated through the Leiden-Delft-Erasmus (LDE) Universities strategic alliance to advance interdisciplinary and transdisciplinary research, education and operations.</a:t>
            </a:r>
          </a:p>
          <a:p>
            <a:endParaRPr lang="en-US" dirty="0"/>
          </a:p>
        </p:txBody>
      </p:sp>
      <p:sp>
        <p:nvSpPr>
          <p:cNvPr id="4" name="Tijdelijke aanduiding voor dianummer 3">
            <a:extLst>
              <a:ext uri="{FF2B5EF4-FFF2-40B4-BE49-F238E27FC236}">
                <a16:creationId xmlns:a16="http://schemas.microsoft.com/office/drawing/2014/main" id="{2F42400F-0C90-4E12-80C7-7376CB802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73514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CE18-EA43-E4A5-5947-7F56895F84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DFF0CC-E7F5-AFE5-F42F-BE7D3EFD32CC}"/>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D32C3D6C-3C0B-BD9A-C921-D08A85043139}"/>
              </a:ext>
            </a:extLst>
          </p:cNvPr>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The Leiden-Delft-Erasmus inspires new initiatives between researchers from different disciplines. Initially developed as programmes, some of these multidisciplinary collaborations go on to be centres. The current LDE programmes are: </a:t>
            </a:r>
          </a:p>
          <a:p>
            <a:endParaRPr lang="en-GB" sz="1200" b="1"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RESEARCH</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LDE programmes</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Climate and Biodiversity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Global Heritage and Development</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Healthy Society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LDE Global: Research and Education with the Majority World</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Leiden-Delft-Erasmus-East Africa Research Network - LEARN</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LDE Indonesia Centre</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LDE Centres</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Centre for BOLD Cities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Centre Governance of Migration and Diversity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Centre for Port Cities Futures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Centre for Sustainability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International Centre for Frugal Innovation</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https://www.leiden-delft-erasmus.nl/en/lde-centres-en-programmes</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Medical Delta</a:t>
            </a:r>
          </a:p>
          <a:p>
            <a:r>
              <a:rPr lang="en-GB" sz="1200" b="0" i="0" kern="1200" noProof="0" dirty="0">
                <a:solidFill>
                  <a:schemeClr val="tx1"/>
                </a:solidFill>
                <a:effectLst/>
                <a:latin typeface="Merriweather" pitchFamily="2" charset="77"/>
                <a:ea typeface="+mn-ea"/>
                <a:cs typeface="+mn-cs"/>
              </a:rPr>
              <a:t>Medical Delta is an LDE partner and was founded in 2006 by the three universities (Delft University of Technology, Leiden University and Erasmus University Rotterdam) and the two university medical centres (LUMC and Erasmus MC) in the province of Zuid-Holland.</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Since 2018, four universities of applied sciences in the province have also been part of the alliance (The Hague University of Applied Sciences, InHolland University of Applied Sciences, Rotterdam University of Applied Sciences and Leiden University of Applied Sciences).</a:t>
            </a:r>
          </a:p>
          <a:p>
            <a:br>
              <a:rPr lang="en-GB" sz="1200" b="0" i="0" kern="1200" noProof="0" dirty="0">
                <a:solidFill>
                  <a:schemeClr val="tx1"/>
                </a:solidFill>
                <a:effectLst/>
                <a:latin typeface="Merriweather" pitchFamily="2" charset="77"/>
                <a:ea typeface="+mn-ea"/>
                <a:cs typeface="+mn-cs"/>
              </a:rPr>
            </a:br>
            <a:r>
              <a:rPr lang="en-GB" sz="1200" b="0" i="0" kern="1200" noProof="0" dirty="0">
                <a:solidFill>
                  <a:schemeClr val="tx1"/>
                </a:solidFill>
                <a:effectLst/>
                <a:latin typeface="Merriweather" pitchFamily="2" charset="77"/>
                <a:ea typeface="+mn-ea"/>
                <a:cs typeface="+mn-cs"/>
              </a:rPr>
              <a:t>Multidisciplinary collaboration among clinicians and technologists is a feature of Medical Delta research programmes. Thanks to the input from universities of applied sciences, the business community, healthcare institutions and public authorities, and through Living Labs, these programmes all have a significant impact on people, healthcare, knowledge development and the region.</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https://www.leiden-delft-erasmus.nl/en/centres/medical-delta</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TEACHING</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Joint programmes</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Bachelor’s and master’s programmes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 three universities have a joint education portfolio comprising joint bachelor’s and master’s programmes (joint degree programmes) and master’s tracks. Through these interdisciplinary and multidisciplinary programmes, LDE helps address societal challenges and responds to student demand. The proximity of the three university towns makes it easy for students to attend these programmes in person.</a:t>
            </a:r>
            <a:br>
              <a:rPr lang="en-GB" sz="1200" b="0" i="0" kern="1200" noProof="0" dirty="0">
                <a:solidFill>
                  <a:schemeClr val="tx1"/>
                </a:solidFill>
                <a:effectLst/>
                <a:latin typeface="Merriweather" pitchFamily="2" charset="77"/>
                <a:ea typeface="+mn-ea"/>
                <a:cs typeface="+mn-cs"/>
              </a:rPr>
            </a:br>
            <a:br>
              <a:rPr lang="en-GB" sz="1200" b="0" i="0" kern="1200" noProof="0" dirty="0">
                <a:solidFill>
                  <a:schemeClr val="tx1"/>
                </a:solidFill>
                <a:effectLst/>
                <a:latin typeface="Merriweather" pitchFamily="2" charset="77"/>
                <a:ea typeface="+mn-ea"/>
                <a:cs typeface="+mn-cs"/>
              </a:rPr>
            </a:br>
            <a:r>
              <a:rPr lang="en-GB" sz="1200" b="0" i="0" kern="1200" noProof="0" dirty="0">
                <a:solidFill>
                  <a:schemeClr val="tx1"/>
                </a:solidFill>
                <a:effectLst/>
                <a:latin typeface="Merriweather" pitchFamily="2" charset="77"/>
                <a:ea typeface="+mn-ea"/>
                <a:cs typeface="+mn-cs"/>
              </a:rPr>
              <a:t>https://www.leiden-delft-erasmus.nl/en/education/bachelors-degree-programmes</a:t>
            </a:r>
          </a:p>
          <a:p>
            <a:r>
              <a:rPr lang="en-GB" sz="1200" b="0" i="0" kern="1200" noProof="0" dirty="0">
                <a:solidFill>
                  <a:schemeClr val="tx1"/>
                </a:solidFill>
                <a:effectLst/>
                <a:latin typeface="Merriweather" pitchFamily="2" charset="77"/>
                <a:ea typeface="+mn-ea"/>
                <a:cs typeface="+mn-cs"/>
              </a:rPr>
              <a:t>https://www.leiden-delft-erasmus.nl/en/education/masters-programmes-and-tracks</a:t>
            </a:r>
          </a:p>
          <a:p>
            <a:endParaRPr lang="en-GB" sz="1200" b="0" i="0" kern="1200" noProof="0" dirty="0">
              <a:solidFill>
                <a:schemeClr val="tx1"/>
              </a:solidFill>
              <a:effectLst/>
              <a:latin typeface="Merriweather" pitchFamily="2" charset="77"/>
              <a:ea typeface="+mn-ea"/>
              <a:cs typeface="+mn-cs"/>
            </a:endParaRPr>
          </a:p>
          <a:p>
            <a:r>
              <a:rPr lang="en-GB" sz="1200" b="0" i="1" u="none" kern="1200" noProof="0" dirty="0">
                <a:solidFill>
                  <a:schemeClr val="tx1"/>
                </a:solidFill>
                <a:effectLst/>
                <a:latin typeface="Merriweather" pitchFamily="2" charset="77"/>
                <a:ea typeface="+mn-ea"/>
                <a:cs typeface="+mn-cs"/>
              </a:rPr>
              <a:t>Minors and honours classes</a:t>
            </a:r>
            <a:br>
              <a:rPr lang="en-GB" sz="1200" b="0" i="0" u="none" kern="1200" noProof="0" dirty="0">
                <a:solidFill>
                  <a:schemeClr val="tx1"/>
                </a:solidFill>
                <a:effectLst/>
                <a:latin typeface="Merriweather" pitchFamily="2" charset="77"/>
                <a:ea typeface="+mn-ea"/>
                <a:cs typeface="+mn-cs"/>
              </a:rPr>
            </a:br>
            <a:endParaRPr lang="en-GB" sz="1200" b="0" i="0" u="none"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 universities offer joint, multidisciplinary minors and honours classes on socially relevant topics. Students from different degree programmes and universities work together on social issues. Students also have access to the minors offered by the partner universities that help them broaden their learning.</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https://www.leiden-delft-erasmus.nl/en/education/minors</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Postgraduate education</a:t>
            </a:r>
            <a:br>
              <a:rPr lang="en-GB" sz="1200" b="0" i="0" kern="1200" noProof="0" dirty="0">
                <a:solidFill>
                  <a:schemeClr val="tx1"/>
                </a:solidFill>
                <a:effectLst/>
                <a:latin typeface="Merriweather" pitchFamily="2" charset="77"/>
                <a:ea typeface="+mn-ea"/>
                <a:cs typeface="+mn-cs"/>
              </a:rPr>
            </a:br>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 three universities are working with other partners to develop postgraduate education programmes for professional audiences. One example is the Executive Master’s in Customs and Supply Chain Compliance.</a:t>
            </a:r>
          </a:p>
        </p:txBody>
      </p:sp>
      <p:sp>
        <p:nvSpPr>
          <p:cNvPr id="4" name="Tijdelijke aanduiding voor dianummer 3">
            <a:extLst>
              <a:ext uri="{FF2B5EF4-FFF2-40B4-BE49-F238E27FC236}">
                <a16:creationId xmlns:a16="http://schemas.microsoft.com/office/drawing/2014/main" id="{C97ED7B7-B716-2D43-A51A-00D71BFD3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952837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18FC-00F4-5E39-760A-937D000A30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865EAC-D944-ED81-B58A-52AA34465E01}"/>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42799D7B-DFEA-7F3F-E9CA-A9B3924157C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a:p>
            <a:r>
              <a:rPr lang="en-GB" sz="2000" b="0" i="0" kern="1200" noProof="0" dirty="0">
                <a:solidFill>
                  <a:srgbClr val="0C2577"/>
                </a:solidFill>
                <a:latin typeface="Merriweather" pitchFamily="2" charset="77"/>
                <a:ea typeface="+mn-ea"/>
                <a:cs typeface="+mn-cs"/>
              </a:rPr>
              <a:t>LDE works with a wide range of organisations in different ways. These organisations can be involved in partnerships, for example, or serve on the advisory boards of LDE centres. Others, such as government or industry, provide cases for students to study. Some of these partnerships go back years. </a:t>
            </a:r>
          </a:p>
          <a:p>
            <a:r>
              <a:rPr lang="en-GB" sz="2000" b="0" i="1" u="none" kern="1200" noProof="0" dirty="0">
                <a:solidFill>
                  <a:srgbClr val="0C2577"/>
                </a:solidFill>
                <a:latin typeface="Merriweather" pitchFamily="2" charset="77"/>
                <a:ea typeface="+mn-ea"/>
                <a:cs typeface="+mn-cs"/>
              </a:rPr>
              <a:t>https://www.leiden-delft-erasmus.nl/nl/over-ons/samenwerkingen</a:t>
            </a:r>
          </a:p>
          <a:p>
            <a:endParaRPr lang="en-GB" sz="2000" b="0" i="1" u="none" kern="1200" noProof="0" dirty="0">
              <a:solidFill>
                <a:srgbClr val="0C2577"/>
              </a:solidFill>
              <a:latin typeface="Merriweather" pitchFamily="2" charset="77"/>
              <a:ea typeface="+mn-ea"/>
              <a:cs typeface="+mn-cs"/>
            </a:endParaRPr>
          </a:p>
          <a:p>
            <a:endParaRPr lang="en-GB" sz="1200" b="0" i="0" kern="1200" noProof="0" dirty="0">
              <a:solidFill>
                <a:schemeClr val="tx1"/>
              </a:solidFill>
              <a:effectLst/>
              <a:latin typeface="Merriweather" pitchFamily="2" charset="77"/>
              <a:ea typeface="+mn-ea"/>
              <a:cs typeface="+mn-cs"/>
            </a:endParaRPr>
          </a:p>
          <a:p>
            <a:r>
              <a:rPr lang="en-GB" b="1" noProof="0" dirty="0"/>
              <a:t>Alliance partner: Medical Delta</a:t>
            </a:r>
          </a:p>
          <a:p>
            <a:endParaRPr lang="en-GB" b="1" noProof="0" dirty="0"/>
          </a:p>
          <a:p>
            <a:r>
              <a:rPr lang="en-GB" sz="1200" b="0" i="0" kern="1200" noProof="0" dirty="0">
                <a:solidFill>
                  <a:schemeClr val="tx1"/>
                </a:solidFill>
                <a:effectLst/>
                <a:latin typeface="Merriweather" pitchFamily="2" charset="77"/>
                <a:ea typeface="+mn-ea"/>
                <a:cs typeface="+mn-cs"/>
              </a:rPr>
              <a:t>LDE partner Medical Delta bridges the gap between healthcare and technology. By bringing together their expertise, the universities and university medical centres ensure that innovative medical solutions are found. They work together on scientific breakthroughs and technological advances for the region, building a healthy future and sustainable healthcare for all patients.</a:t>
            </a:r>
          </a:p>
          <a:p>
            <a:endParaRPr lang="en-GB" noProof="0" dirty="0"/>
          </a:p>
          <a:p>
            <a:r>
              <a:rPr lang="en-GB" b="1" i="0" noProof="0" dirty="0"/>
              <a:t>Strategic partner: LUMC</a:t>
            </a:r>
          </a:p>
          <a:p>
            <a:br>
              <a:rPr lang="en-GB" sz="1200" b="0" i="0" kern="1200" noProof="0" dirty="0">
                <a:solidFill>
                  <a:schemeClr val="tx1"/>
                </a:solidFill>
                <a:effectLst/>
                <a:latin typeface="Merriweather" pitchFamily="2" charset="77"/>
                <a:ea typeface="+mn-ea"/>
                <a:cs typeface="+mn-cs"/>
              </a:rPr>
            </a:br>
            <a:r>
              <a:rPr lang="en-GB" sz="1200" b="0" i="0" kern="1200" noProof="0" dirty="0">
                <a:solidFill>
                  <a:schemeClr val="tx1"/>
                </a:solidFill>
                <a:effectLst/>
                <a:latin typeface="Merriweather" pitchFamily="2" charset="77"/>
                <a:ea typeface="+mn-ea"/>
                <a:cs typeface="+mn-cs"/>
              </a:rPr>
              <a:t>The Leiden University Medical Center (LUMC) is a linchpin in the LDE alliance. As the medical heart of this alliance, LUMC bridges the gap between fundamental research, clinical practice and technological innovation. One example of this synergy is its active role in Medical Delta, which brings together the LUMC’s medical expertise with the technological impact of TU Delft and the socio-economic insights of Erasmus University. By bringing disciplines together, the LUMC contributes directly to a healthy society within LDE, addressing complex health issues in society and strengthening the position of Zuid-Holland as a leading international knowledge region.</a:t>
            </a:r>
          </a:p>
        </p:txBody>
      </p:sp>
      <p:sp>
        <p:nvSpPr>
          <p:cNvPr id="4" name="Tijdelijke aanduiding voor dianummer 3">
            <a:extLst>
              <a:ext uri="{FF2B5EF4-FFF2-40B4-BE49-F238E27FC236}">
                <a16:creationId xmlns:a16="http://schemas.microsoft.com/office/drawing/2014/main" id="{B0153294-030F-5FD6-FCC2-75F2A2555C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415007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Leiden professor Rudolph Cleveringa was living by our motto when he spoke out </a:t>
            </a:r>
            <a:r>
              <a:rPr lang="en-GB" sz="1200" b="0" i="0" u="none" kern="1200" baseline="0" noProof="0" dirty="0">
                <a:solidFill>
                  <a:schemeClr val="tx1"/>
                </a:solidFill>
                <a:effectLst/>
                <a:latin typeface="Merriweather" pitchFamily="2" charset="77"/>
                <a:ea typeface="+mn-ea"/>
                <a:cs typeface="+mn-cs"/>
              </a:rPr>
              <a:t>against the dismissal of his Jewish colleagues. The German occupiers closed the university in response. One of the best-known resistance fighters was the ‘Soldier of Orange’, Erik Hazelhoff Roelfzema. We remember our victims of the war and all the members of the university community who resisted injustice.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baseline="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noProof="0" dirty="0">
                <a:solidFill>
                  <a:schemeClr val="tx1"/>
                </a:solidFill>
                <a:effectLst/>
                <a:latin typeface="Merriweather" pitchFamily="2" charset="77"/>
                <a:ea typeface="+mn-ea"/>
                <a:cs typeface="+mn-cs"/>
              </a:rPr>
              <a:t>We commemorate Rudolph Cleveringa on 26 November (the day Cleveringa gave his famous speech) each year, with the inaugural lecture of the Cleveringa Professor and meetings for alumni all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More info and list</a:t>
            </a:r>
            <a:r>
              <a:rPr lang="en-GB" sz="1200" b="0" i="0" u="none" kern="1200" baseline="0" noProof="0" dirty="0">
                <a:solidFill>
                  <a:schemeClr val="tx1"/>
                </a:solidFill>
                <a:effectLst/>
                <a:latin typeface="Merriweather" pitchFamily="2" charset="77"/>
                <a:ea typeface="+mn-ea"/>
                <a:cs typeface="+mn-cs"/>
              </a:rPr>
              <a:t> of former Cleveringa Professors:</a:t>
            </a: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noProof="0" dirty="0">
                <a:solidFill>
                  <a:schemeClr val="tx1"/>
                </a:solidFill>
                <a:effectLst/>
                <a:latin typeface="Merriweather" pitchFamily="2" charset="77"/>
                <a:ea typeface="+mn-ea"/>
                <a:cs typeface="+mn-cs"/>
              </a:rPr>
              <a:t>(</a:t>
            </a:r>
            <a:r>
              <a:rPr lang="en-GB" sz="1200" b="0" i="1" u="none" kern="1200" baseline="0" noProof="0" dirty="0">
                <a:solidFill>
                  <a:schemeClr val="tx1"/>
                </a:solidFill>
                <a:effectLst/>
                <a:latin typeface="Merriweather" pitchFamily="2" charset="77"/>
                <a:ea typeface="+mn-ea"/>
                <a:cs typeface="+mn-cs"/>
              </a:rPr>
              <a:t>https://www.universiteitleiden.nl/en/dossiers/the-university-and-the-war/cleveringa-chair</a:t>
            </a:r>
            <a:r>
              <a:rPr lang="en-GB" sz="1200" b="0" i="0" u="none" kern="1200" baseline="0" noProof="0" dirty="0">
                <a:solidFill>
                  <a:schemeClr val="tx1"/>
                </a:solidFill>
                <a:effectLst/>
                <a:latin typeface="Merriweather" pitchFamily="2" charset="77"/>
                <a:ea typeface="+mn-ea"/>
                <a:cs typeface="+mn-cs"/>
              </a:rPr>
              <a:t>) </a:t>
            </a:r>
          </a:p>
          <a:p>
            <a:endParaRPr lang="en-GB" sz="1200" b="0" i="0" u="none" kern="1200" noProof="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a:t>
            </a:fld>
            <a:endParaRPr lang="nl-NL" dirty="0"/>
          </a:p>
        </p:txBody>
      </p:sp>
    </p:spTree>
    <p:extLst>
      <p:ext uri="{BB962C8B-B14F-4D97-AF65-F5344CB8AC3E}">
        <p14:creationId xmlns:p14="http://schemas.microsoft.com/office/powerpoint/2010/main" val="361631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6BC7-C32E-034A-3D79-15D7B3A6AB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317987-963C-92B8-67C6-C34928C26045}"/>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55FD147B-1BC1-BC89-0B1D-37C67CBC4590}"/>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E582FA5-E705-9B02-5246-DBE3FED13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99338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US" i="1" dirty="0"/>
              <a:t>universiteitleiden.nl/en/about-us/profile/internationalisation/vision-and-strategy</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31</a:t>
            </a:fld>
            <a:endParaRPr lang="nl-NL" dirty="0"/>
          </a:p>
        </p:txBody>
      </p:sp>
    </p:spTree>
    <p:extLst>
      <p:ext uri="{BB962C8B-B14F-4D97-AF65-F5344CB8AC3E}">
        <p14:creationId xmlns:p14="http://schemas.microsoft.com/office/powerpoint/2010/main" val="139028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r>
              <a:rPr lang="en-GB" sz="1200" b="0" i="0" kern="1200" baseline="0" noProof="0" dirty="0">
                <a:solidFill>
                  <a:schemeClr val="tx1"/>
                </a:solidFill>
                <a:effectLst/>
                <a:latin typeface="Merriweather" pitchFamily="2" charset="77"/>
                <a:ea typeface="+mn-ea"/>
                <a:cs typeface="+mn-cs"/>
              </a:rPr>
              <a:t>Leiden University has always had partners across the world, with a particular focus on Europe, Asia, Africa and Latin America.</a:t>
            </a: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 global network of more than 600 universities and partners encourages our students to do part of their degree programme abroad.</a:t>
            </a:r>
          </a:p>
          <a:p>
            <a:endParaRPr lang="en-GB" sz="1200" b="0" i="0" kern="1200" baseline="0" noProof="0" dirty="0">
              <a:solidFill>
                <a:schemeClr val="tx1"/>
              </a:solidFill>
              <a:effectLst/>
              <a:latin typeface="Merriweather" pitchFamily="2" charset="77"/>
              <a:ea typeface="+mn-ea"/>
              <a:cs typeface="+mn-cs"/>
            </a:endParaRPr>
          </a:p>
          <a:p>
            <a:r>
              <a:rPr lang="en-GB" b="1" noProof="0" dirty="0"/>
              <a:t>Academic alliances </a:t>
            </a:r>
            <a:r>
              <a:rPr lang="en-GB" noProof="0" dirty="0"/>
              <a:t>foster research collaboration, student exchanges and talent development.</a:t>
            </a:r>
          </a:p>
          <a:p>
            <a:endParaRPr lang="en-GB" noProof="0" dirty="0"/>
          </a:p>
          <a:p>
            <a:r>
              <a:rPr lang="en-GB" b="1" noProof="0" dirty="0"/>
              <a:t>Non-academic partners </a:t>
            </a:r>
            <a:r>
              <a:rPr lang="en-GB" noProof="0" dirty="0"/>
              <a:t>include ministries and research councils</a:t>
            </a:r>
          </a:p>
          <a:p>
            <a:endParaRPr lang="en-GB" sz="1200" b="0" i="0" kern="1200" baseline="0" noProof="0" dirty="0">
              <a:solidFill>
                <a:schemeClr val="tx1"/>
              </a:solidFill>
              <a:effectLst/>
              <a:latin typeface="Merriweather" pitchFamily="2" charset="77"/>
              <a:ea typeface="+mn-ea"/>
              <a:cs typeface="+mn-cs"/>
            </a:endParaRP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Alliances:</a:t>
            </a:r>
          </a:p>
          <a:p>
            <a:endParaRPr lang="en-GB" sz="1200" b="0" i="0" kern="1200" baseline="0" noProof="0" dirty="0">
              <a:solidFill>
                <a:schemeClr val="tx1"/>
              </a:solidFill>
              <a:effectLst/>
              <a:latin typeface="Merriweather" pitchFamily="2" charset="77"/>
              <a:ea typeface="+mn-ea"/>
              <a:cs typeface="+mn-cs"/>
            </a:endParaRPr>
          </a:p>
          <a:p>
            <a:r>
              <a:rPr lang="en-GB" noProof="0" dirty="0"/>
              <a:t>League of European Research Universities</a:t>
            </a:r>
          </a:p>
          <a:p>
            <a:r>
              <a:rPr lang="en-GB" noProof="0" dirty="0"/>
              <a:t>Una Europa</a:t>
            </a:r>
          </a:p>
          <a:p>
            <a:r>
              <a:rPr lang="en-GB" noProof="0" dirty="0"/>
              <a:t>Het </a:t>
            </a:r>
            <a:r>
              <a:rPr lang="en-GB" noProof="0" dirty="0" err="1"/>
              <a:t>Europaeum</a:t>
            </a:r>
            <a:endParaRPr lang="en-GB" noProof="0" dirty="0"/>
          </a:p>
          <a:p>
            <a:r>
              <a:rPr lang="en-GB" noProof="0" dirty="0"/>
              <a:t>European University Association</a:t>
            </a:r>
          </a:p>
          <a:p>
            <a:r>
              <a:rPr lang="en-GB" noProof="0" dirty="0"/>
              <a:t>Euroscholars</a:t>
            </a:r>
          </a:p>
          <a:p>
            <a:r>
              <a:rPr lang="en-GB" noProof="0" dirty="0"/>
              <a:t>Coimbra Group</a:t>
            </a:r>
          </a:p>
          <a:p>
            <a:r>
              <a:rPr lang="en-GB" noProof="0" dirty="0"/>
              <a:t>Erasmus Mundus</a:t>
            </a:r>
          </a:p>
          <a:p>
            <a:r>
              <a:rPr lang="en-GB" noProof="0" dirty="0"/>
              <a:t>International Association of Universities</a:t>
            </a:r>
            <a:endParaRPr lang="en-GB" sz="1200" b="0" i="0" kern="1200" baseline="0" noProof="0" dirty="0">
              <a:solidFill>
                <a:schemeClr val="tx1"/>
              </a:solidFill>
              <a:effectLst/>
              <a:latin typeface="Merriweather" pitchFamily="2" charset="77"/>
              <a:ea typeface="+mn-ea"/>
              <a:cs typeface="+mn-cs"/>
            </a:endParaRPr>
          </a:p>
          <a:p>
            <a:endParaRPr lang="en-GB" sz="1200" b="0" i="0" kern="1200" baseline="0" noProof="0" dirty="0">
              <a:solidFill>
                <a:schemeClr val="tx1"/>
              </a:solidFill>
              <a:effectLst/>
              <a:latin typeface="Merriweather" pitchFamily="2" charset="77"/>
              <a:ea typeface="+mn-ea"/>
              <a:cs typeface="+mn-cs"/>
            </a:endParaRPr>
          </a:p>
          <a:p>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https://www.universiteitleiden.nl/over-ons/samenwerking/samenwerkingsverbanden/internationaal</a:t>
            </a:r>
            <a:r>
              <a:rPr lang="en-GB" sz="1200" b="0" i="0" kern="1200" baseline="0" noProof="0" dirty="0">
                <a:solidFill>
                  <a:schemeClr val="tx1"/>
                </a:solidFill>
                <a:effectLst/>
                <a:latin typeface="Merriweather" pitchFamily="2" charset="77"/>
                <a:ea typeface="+mn-ea"/>
                <a:cs typeface="+mn-cs"/>
              </a:rPr>
              <a:t>)</a:t>
            </a:r>
            <a:endParaRPr lang="en-GB" sz="1200" b="0" i="0" kern="1200" noProof="0" dirty="0">
              <a:solidFill>
                <a:schemeClr val="tx1"/>
              </a:solidFill>
              <a:effectLst/>
              <a:latin typeface="Merriweather" pitchFamily="2" charset="77"/>
              <a:ea typeface="+mn-ea"/>
              <a:cs typeface="+mn-cs"/>
            </a:endParaRP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Two networks of top research universities.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League of European Research Universities (LERU) was founded in 2002 to promote groundbreaking fundamental research, excellent teaching and policy advocacy within Europe, often with a focus on open science and innovation.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Una Europa is an alliance of 11 top European research universities working together on the ‘University of the Future’. Founded in 2019, the partnership promotes intensive international mobility, joint teaching and research, and innovation for students and staff.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networks seek to connect with the rest of the world. For example, Una Europa collaborates with partners in Africa, while LERU is a member of the Global Research-Intensive Universities Network (GRIUN).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130613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F7D77-1D6E-09EC-2D9A-5D018B45B3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C2CFA2-27CA-CCD6-8928-B3930AB9EBAA}"/>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EAD5801-DF39-1F8A-5D61-8BD458CE9D55}"/>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D8B8899-4E12-174E-78E2-09CFB0E4FFDE}"/>
              </a:ext>
            </a:extLst>
          </p:cNvPr>
          <p:cNvSpPr>
            <a:spLocks noGrp="1"/>
          </p:cNvSpPr>
          <p:nvPr>
            <p:ph type="sldNum" sz="quarter" idx="5"/>
          </p:nvPr>
        </p:nvSpPr>
        <p:spPr/>
        <p:txBody>
          <a:bodyPr/>
          <a:lstStyle/>
          <a:p>
            <a:fld id="{637B80C8-3308-6C4F-B1C5-C23743646DBC}" type="slidenum">
              <a:rPr lang="nl-NL" smtClean="0"/>
              <a:pPr/>
              <a:t>34</a:t>
            </a:fld>
            <a:endParaRPr lang="nl-NL" dirty="0"/>
          </a:p>
        </p:txBody>
      </p:sp>
    </p:spTree>
    <p:extLst>
      <p:ext uri="{BB962C8B-B14F-4D97-AF65-F5344CB8AC3E}">
        <p14:creationId xmlns:p14="http://schemas.microsoft.com/office/powerpoint/2010/main" val="285462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AF93-B683-D1F3-A554-3113213DD6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8A9500-EDCC-D5D5-56FD-E51CE49450F7}"/>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46D79329-429C-86B6-4E16-E7DB8FA77DD1}"/>
              </a:ext>
            </a:extLst>
          </p:cNvPr>
          <p:cNvSpPr>
            <a:spLocks noGrp="1"/>
          </p:cNvSpPr>
          <p:nvPr>
            <p:ph type="body" idx="1"/>
          </p:nvPr>
        </p:nvSpPr>
        <p:spPr/>
        <p:txBody>
          <a:bodyPr/>
          <a:lstStyle/>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en-GB" noProof="0" dirty="0"/>
              <a:t>Our research and teaching have an impact on society. One way we make this impact is by working with partners at the local, regional, national and international levels.</a:t>
            </a:r>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en-GB" noProof="0" dirty="0"/>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en-GB" noProof="0" dirty="0"/>
              <a:t>Numerous start-ups are supported by </a:t>
            </a:r>
            <a:r>
              <a:rPr lang="en-GB" b="1" noProof="0" dirty="0"/>
              <a:t>Luris</a:t>
            </a:r>
            <a:r>
              <a:rPr lang="en-GB" noProof="0" dirty="0"/>
              <a:t> research impact centre and </a:t>
            </a:r>
            <a:r>
              <a:rPr lang="en-GB" b="1" noProof="0" dirty="0"/>
              <a:t>PLNT</a:t>
            </a:r>
            <a:r>
              <a:rPr lang="en-GB" noProof="0" dirty="0"/>
              <a:t> innovation hub each year. PLNT hosted more than </a:t>
            </a:r>
            <a:r>
              <a:rPr lang="en-GB" b="1" noProof="0" dirty="0"/>
              <a:t>70 organisations </a:t>
            </a:r>
            <a:r>
              <a:rPr lang="en-GB" noProof="0" dirty="0"/>
              <a:t>in 2024, ranging from student businesses to innovative spin-offs.</a:t>
            </a:r>
          </a:p>
          <a:p>
            <a:pPr marL="180000" marR="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en-GB" noProof="0" dirty="0"/>
          </a:p>
          <a:p>
            <a:pPr marL="351450" indent="-171450">
              <a:spcAft>
                <a:spcPts val="400"/>
              </a:spcAft>
              <a:buClr>
                <a:schemeClr val="accent1"/>
              </a:buClr>
              <a:buFont typeface="Arial" panose="020B0604020202020204" pitchFamily="34" charset="0"/>
              <a:buChar char="•"/>
            </a:pPr>
            <a:r>
              <a:rPr lang="en-GB" sz="1200" noProof="0" dirty="0">
                <a:solidFill>
                  <a:schemeClr val="bg2"/>
                </a:solidFill>
                <a:ea typeface="Verdana" charset="0"/>
                <a:cs typeface="Verdana" charset="0"/>
              </a:rPr>
              <a:t>Economic impact: In 2017, Leiden University and the LUMC were responsible for over </a:t>
            </a:r>
            <a:r>
              <a:rPr lang="en-GB" sz="1200" b="1" noProof="0" dirty="0">
                <a:solidFill>
                  <a:schemeClr val="bg2"/>
                </a:solidFill>
                <a:ea typeface="Verdana" charset="0"/>
                <a:cs typeface="Verdana" charset="0"/>
              </a:rPr>
              <a:t>50,000 jobs </a:t>
            </a:r>
            <a:r>
              <a:rPr lang="en-GB" sz="1200" noProof="0" dirty="0">
                <a:solidFill>
                  <a:schemeClr val="bg2"/>
                </a:solidFill>
                <a:ea typeface="Verdana" charset="0"/>
                <a:cs typeface="Verdana" charset="0"/>
              </a:rPr>
              <a:t>in Europe and more than </a:t>
            </a:r>
            <a:r>
              <a:rPr lang="en-GB" sz="1200" b="1" noProof="0" dirty="0">
                <a:solidFill>
                  <a:schemeClr val="bg2"/>
                </a:solidFill>
                <a:ea typeface="Verdana" charset="0"/>
                <a:cs typeface="Verdana" charset="0"/>
              </a:rPr>
              <a:t>€4 billion </a:t>
            </a:r>
            <a:r>
              <a:rPr lang="en-GB" sz="1200" noProof="0" dirty="0">
                <a:solidFill>
                  <a:schemeClr val="bg2"/>
                </a:solidFill>
                <a:ea typeface="Verdana" charset="0"/>
                <a:cs typeface="Verdana" charset="0"/>
              </a:rPr>
              <a:t>in gross value added in Europe</a:t>
            </a:r>
            <a:r>
              <a:rPr lang="en-GB" sz="1200" baseline="0" noProof="0" dirty="0">
                <a:solidFill>
                  <a:schemeClr val="bg2"/>
                </a:solidFill>
                <a:ea typeface="Verdana" charset="0"/>
                <a:cs typeface="Verdana" charset="0"/>
              </a:rPr>
              <a:t>. </a:t>
            </a:r>
            <a:endParaRPr lang="en-GB" sz="1200" i="1" noProof="0" dirty="0">
              <a:solidFill>
                <a:schemeClr val="bg2"/>
              </a:solidFill>
              <a:ea typeface="Verdana" charset="0"/>
              <a:cs typeface="Verdana" charset="0"/>
            </a:endParaRPr>
          </a:p>
          <a:p>
            <a:pPr marL="360000" indent="-180000">
              <a:spcAft>
                <a:spcPts val="400"/>
              </a:spcAft>
              <a:buClr>
                <a:schemeClr val="accent1"/>
              </a:buClr>
              <a:buFont typeface="Arial" charset="0"/>
              <a:buChar char="•"/>
            </a:pPr>
            <a:r>
              <a:rPr lang="en-GB" sz="1200" noProof="0" dirty="0">
                <a:solidFill>
                  <a:schemeClr val="bg2"/>
                </a:solidFill>
                <a:ea typeface="Verdana" charset="0"/>
                <a:cs typeface="Verdana" charset="0"/>
              </a:rPr>
              <a:t>Societal impact: researchers contribute to policy and offer expert commentary in the media on current affairs</a:t>
            </a:r>
            <a:r>
              <a:rPr lang="en-GB" sz="1200" baseline="0" noProof="0" dirty="0">
                <a:solidFill>
                  <a:schemeClr val="bg2"/>
                </a:solidFill>
                <a:ea typeface="Verdana" charset="0"/>
                <a:cs typeface="Verdana" charset="0"/>
              </a:rPr>
              <a:t>.</a:t>
            </a:r>
          </a:p>
          <a:p>
            <a:pPr marL="360000" indent="-180000">
              <a:spcAft>
                <a:spcPts val="400"/>
              </a:spcAft>
              <a:buClr>
                <a:schemeClr val="accent1"/>
              </a:buClr>
              <a:buFont typeface="Arial" charset="0"/>
              <a:buChar char="•"/>
            </a:pPr>
            <a:r>
              <a:rPr lang="en-GB" sz="1200" baseline="0" noProof="0" dirty="0">
                <a:solidFill>
                  <a:schemeClr val="bg2"/>
                </a:solidFill>
                <a:ea typeface="Verdana" charset="0"/>
                <a:cs typeface="Verdana" charset="0"/>
              </a:rPr>
              <a:t>Collaboration with partners: our research leads to patents and contributes to solutions to societal issues. To achieve this, we work with the public sector and industry, for instance Leiden Bio Science Park. </a:t>
            </a:r>
          </a:p>
          <a:p>
            <a:pPr marL="180000" indent="0">
              <a:spcAft>
                <a:spcPts val="400"/>
              </a:spcAft>
              <a:buClr>
                <a:schemeClr val="accent1"/>
              </a:buClr>
              <a:buFont typeface="Arial" charset="0"/>
              <a:buNone/>
            </a:pPr>
            <a:endParaRPr lang="en-GB" sz="1200" baseline="0" noProof="0" dirty="0">
              <a:solidFill>
                <a:schemeClr val="bg2"/>
              </a:solidFill>
              <a:ea typeface="Verdana" charset="0"/>
              <a:cs typeface="Verdana" charset="0"/>
            </a:endParaRPr>
          </a:p>
          <a:p>
            <a:pPr marL="180000" indent="0">
              <a:spcAft>
                <a:spcPts val="400"/>
              </a:spcAft>
              <a:buClr>
                <a:schemeClr val="accent1"/>
              </a:buClr>
              <a:buFont typeface="Arial" charset="0"/>
              <a:buNone/>
            </a:pPr>
            <a:r>
              <a:rPr lang="en-GB" sz="1200" i="1" baseline="0" noProof="0" dirty="0">
                <a:solidFill>
                  <a:schemeClr val="bg2"/>
                </a:solidFill>
                <a:ea typeface="Verdana" charset="0"/>
                <a:cs typeface="Verdana" charset="0"/>
              </a:rPr>
              <a:t>https://www.universiteitleiden.nl/en/about-us/impact</a:t>
            </a:r>
            <a:endParaRPr lang="en-GB" sz="1200" i="1" noProof="0" dirty="0">
              <a:solidFill>
                <a:schemeClr val="bg2"/>
              </a:solidFill>
              <a:ea typeface="Verdana" charset="0"/>
              <a:cs typeface="Verdana" charset="0"/>
            </a:endParaRPr>
          </a:p>
        </p:txBody>
      </p:sp>
      <p:sp>
        <p:nvSpPr>
          <p:cNvPr id="4" name="Tijdelijke aanduiding voor dianummer 3">
            <a:extLst>
              <a:ext uri="{FF2B5EF4-FFF2-40B4-BE49-F238E27FC236}">
                <a16:creationId xmlns:a16="http://schemas.microsoft.com/office/drawing/2014/main" id="{6AAF0EF2-18EC-D6C9-8C68-FD0F02B9A8CF}"/>
              </a:ext>
            </a:extLst>
          </p:cNvPr>
          <p:cNvSpPr>
            <a:spLocks noGrp="1"/>
          </p:cNvSpPr>
          <p:nvPr>
            <p:ph type="sldNum" sz="quarter" idx="5"/>
          </p:nvPr>
        </p:nvSpPr>
        <p:spPr/>
        <p:txBody>
          <a:bodyPr/>
          <a:lstStyle/>
          <a:p>
            <a:fld id="{637B80C8-3308-6C4F-B1C5-C23743646DBC}" type="slidenum">
              <a:rPr lang="nl-NL" smtClean="0"/>
              <a:pPr/>
              <a:t>35</a:t>
            </a:fld>
            <a:endParaRPr lang="nl-NL" dirty="0"/>
          </a:p>
        </p:txBody>
      </p:sp>
    </p:spTree>
    <p:extLst>
      <p:ext uri="{BB962C8B-B14F-4D97-AF65-F5344CB8AC3E}">
        <p14:creationId xmlns:p14="http://schemas.microsoft.com/office/powerpoint/2010/main" val="3574539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Examples of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LOCAL</a:t>
            </a:r>
            <a:br>
              <a:rPr lang="en-GB" noProof="0" dirty="0">
                <a:ea typeface="Verdana" charset="0"/>
                <a:cs typeface="Verdana" charset="0"/>
              </a:rPr>
            </a:b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Bio Science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en-GB" noProof="0" dirty="0">
                <a:ea typeface="Verdana" charset="0"/>
                <a:cs typeface="Verdana" charset="0"/>
              </a:rPr>
              <a:t>BioPartner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LeidenGlobal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City of Knowledge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Instrument 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Leiden University of Applied Sciences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REGIONAL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t>Leiden-Delft-Erasmus Universities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Collaboration with institutions in The Hague</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Key Region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Medical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NATIONAL</a:t>
            </a:r>
            <a:br>
              <a:rPr lang="en-GB" noProof="0" dirty="0">
                <a:ea typeface="Verdana" charset="0"/>
                <a:cs typeface="Verdana" charset="0"/>
              </a:rPr>
            </a:br>
            <a:r>
              <a:rPr lang="en-GB" noProof="0"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Universities of the Netherlands</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en-GB" noProof="0"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en-GB" noProof="0" dirty="0">
                <a:ea typeface="Verdana" charset="0"/>
                <a:cs typeface="Verdana" charset="0"/>
              </a:rPr>
              <a:t>INTERNATIONAL</a:t>
            </a:r>
            <a:br>
              <a:rPr lang="en-GB" noProof="0" dirty="0">
                <a:ea typeface="Verdana" charset="0"/>
                <a:cs typeface="Verdana" charset="0"/>
              </a:rPr>
            </a:br>
            <a:endParaRPr lang="en-GB" noProof="0"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League of European Research Universities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en-GB" noProof="0" dirty="0">
                <a:ea typeface="Verdana" charset="0"/>
                <a:cs typeface="Verdana" charset="0"/>
              </a:rPr>
              <a:t>Una Europa</a:t>
            </a:r>
            <a:endParaRPr lang="en-GB" sz="1200" kern="1200" noProof="0" dirty="0">
              <a:solidFill>
                <a:schemeClr val="tx1"/>
              </a:solidFill>
              <a:effectLst/>
            </a:endParaRPr>
          </a:p>
          <a:p>
            <a:pPr>
              <a:defRPr/>
            </a:pPr>
            <a:endParaRPr lang="en-GB" sz="1200" kern="1200" noProof="0" dirty="0">
              <a:solidFill>
                <a:schemeClr val="tx1"/>
              </a:solidFill>
              <a:effectLst/>
            </a:endParaRPr>
          </a:p>
          <a:p>
            <a:pPr>
              <a:defRPr/>
            </a:pPr>
            <a:endParaRPr lang="en-GB" sz="1200" kern="1200" noProof="0" dirty="0">
              <a:solidFill>
                <a:schemeClr val="tx1"/>
              </a:solidFill>
              <a:effectLst/>
            </a:endParaRPr>
          </a:p>
          <a:p>
            <a:pPr>
              <a:defRPr/>
            </a:pPr>
            <a:r>
              <a:rPr lang="en-GB" sz="1200" kern="1200" noProof="0" dirty="0">
                <a:solidFill>
                  <a:schemeClr val="tx1"/>
                </a:solidFill>
                <a:effectLst/>
              </a:rPr>
              <a:t>We work with many different partners at the local, regional and international level. We collaborate closely with the Leiden University Medical Center (LUMC) in our research and teaching (through our professors and medicine programme), and are one of the partners in Medical Delta, the Zuid-Holland alliance of universities, industry and government working in the life sciences and medical technology.</a:t>
            </a:r>
          </a:p>
          <a:p>
            <a:pPr>
              <a:defRPr/>
            </a:pPr>
            <a:endParaRPr lang="en-GB" sz="1200" kern="1200" noProof="0" dirty="0">
              <a:solidFill>
                <a:schemeClr val="tx1"/>
              </a:solidFill>
              <a:effectLst/>
            </a:endParaRPr>
          </a:p>
          <a:p>
            <a:pPr>
              <a:defRPr/>
            </a:pPr>
            <a:r>
              <a:rPr lang="en-GB" sz="1200" b="0" i="0" kern="1200" dirty="0">
                <a:solidFill>
                  <a:schemeClr val="tx1"/>
                </a:solidFill>
                <a:effectLst/>
                <a:latin typeface="Merriweather" pitchFamily="2" charset="77"/>
                <a:ea typeface="+mn-ea"/>
                <a:cs typeface="+mn-cs"/>
              </a:rPr>
              <a:t>Luris connects researchers from the university and the LUMC with the market, and the municipalities of Leiden and The Hague help us develop our activities in the two cities.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In Leiden our researchers work with specialised businesses at the LBSP on discoveries and products in the life sciences.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In LDE, we work with Erasmus University and Delft University of Technology on joint research and teaching.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are a member of LERU along with 23 other European research universities.</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offer joint programmes and research options together with the Royal Conservatoire and the Royal Academy of Art in The Hague.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And there are plenty more examples of collaboration: with the LUF, for example, our alumni fund.</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Our research and teaching have an impact on society in various ways: we advance knowledge, we provide highly skilled graduates and our alumni make a difference to society. We work with the profession (many of our professors are active in their field outside the university), we carry out research for ministries and civil society organisations, we work with industry, for example at the LBSP.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Our accessible science reaches a wide audience: at Lowlands, during pop-up lectures or science cafés in The Hague, the Night of Discoveries, 3 October University, the Science Market on 3 October, Leiden Museum Night and with popular science books and appearances in the media. </a:t>
            </a:r>
          </a:p>
          <a:p>
            <a:pPr>
              <a:defRPr/>
            </a:pPr>
            <a:endParaRPr lang="en-GB" sz="1200" kern="1200" baseline="0" noProof="0" dirty="0">
              <a:solidFill>
                <a:schemeClr val="tx1"/>
              </a:solidFill>
              <a:effectLst/>
            </a:endParaRPr>
          </a:p>
          <a:p>
            <a:pPr>
              <a:defRPr/>
            </a:pPr>
            <a:r>
              <a:rPr lang="en-GB" sz="1200" kern="1200" baseline="0" noProof="0" dirty="0">
                <a:solidFill>
                  <a:schemeClr val="tx1"/>
                </a:solidFill>
                <a:effectLst/>
              </a:rPr>
              <a:t>We have an academic and professional impact, on the commercial and the government sectors. Our knowledge reaches a wide audience and our alumni are committed to society and education.</a:t>
            </a:r>
            <a:r>
              <a:rPr lang="en-GB" noProof="0" dirty="0">
                <a:effectLst/>
              </a:rPr>
              <a:t> </a:t>
            </a:r>
          </a:p>
          <a:p>
            <a:pPr>
              <a:defRPr/>
            </a:pPr>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https://www.universiteitleiden.nl/over-ons/impact</a:t>
            </a:r>
            <a:r>
              <a:rPr lang="en-GB" sz="1200" b="0" i="0" kern="1200" baseline="0" noProof="0" dirty="0">
                <a:solidFill>
                  <a:schemeClr val="tx1"/>
                </a:solidFill>
                <a:effectLst/>
                <a:latin typeface="Merriweather" pitchFamily="2" charset="77"/>
                <a:ea typeface="+mn-ea"/>
                <a:cs typeface="+mn-cs"/>
              </a:rPr>
              <a:t>)</a:t>
            </a:r>
            <a:endParaRPr lang="en-GB" noProof="0" dirty="0">
              <a:effectLst/>
            </a:endParaRPr>
          </a:p>
          <a:p>
            <a:pPr rtl="0" eaLnBrk="1" fontAlgn="auto" latinLnBrk="0" hangingPunct="1"/>
            <a:r>
              <a:rPr lang="en-GB" sz="1200" b="0" i="0" kern="1200" baseline="0" noProof="0" dirty="0">
                <a:solidFill>
                  <a:schemeClr val="tx1"/>
                </a:solidFill>
                <a:effectLst/>
                <a:latin typeface="Merriweather" pitchFamily="2" charset="77"/>
                <a:ea typeface="+mn-ea"/>
                <a:cs typeface="+mn-cs"/>
              </a:rPr>
              <a:t> https://www.universiteitleiden.nl/jaarverslag</a:t>
            </a:r>
            <a:endParaRPr lang="en-GB" noProof="0" dirty="0">
              <a:effectLst/>
            </a:endParaRPr>
          </a:p>
          <a:p>
            <a:pPr>
              <a:defRPr/>
            </a:pPr>
            <a:endParaRPr lang="en-GB" noProof="0"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36</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4877-2CE4-7348-267B-7D85A95A0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D1ECC6-8091-162F-0883-3B31CB8D02E6}"/>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7C94A53D-27E9-001A-13B3-F444756B32A3}"/>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93EF483-0ACB-A87B-5748-F7D9E4EA680D}"/>
              </a:ext>
            </a:extLst>
          </p:cNvPr>
          <p:cNvSpPr>
            <a:spLocks noGrp="1"/>
          </p:cNvSpPr>
          <p:nvPr>
            <p:ph type="sldNum" sz="quarter" idx="5"/>
          </p:nvPr>
        </p:nvSpPr>
        <p:spPr/>
        <p:txBody>
          <a:bodyPr/>
          <a:lstStyle/>
          <a:p>
            <a:fld id="{637B80C8-3308-6C4F-B1C5-C23743646DBC}" type="slidenum">
              <a:rPr lang="nl-NL" smtClean="0"/>
              <a:pPr/>
              <a:t>37</a:t>
            </a:fld>
            <a:endParaRPr lang="nl-NL" dirty="0"/>
          </a:p>
        </p:txBody>
      </p:sp>
    </p:spTree>
    <p:extLst>
      <p:ext uri="{BB962C8B-B14F-4D97-AF65-F5344CB8AC3E}">
        <p14:creationId xmlns:p14="http://schemas.microsoft.com/office/powerpoint/2010/main" val="3092244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figures are from Leiden University’s annual report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1999, Leiden University has been a university in two cities: Leiden and The Hague. With a young and vibrant campus where research and education develop rapidly. Close to politics, justice and government. We work closely with various partners in business, education and social </a:t>
            </a:r>
            <a:r>
              <a:rPr lang="en-US" dirty="0" err="1"/>
              <a:t>organisations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Campus The Hague offers 9 </a:t>
            </a:r>
            <a:r>
              <a:rPr lang="nl-NL" dirty="0" err="1"/>
              <a:t>Bachelor’s</a:t>
            </a:r>
            <a:r>
              <a:rPr lang="nl-NL" dirty="0"/>
              <a:t> </a:t>
            </a:r>
            <a:r>
              <a:rPr lang="nl-NL" dirty="0" err="1"/>
              <a:t>programmes</a:t>
            </a:r>
            <a:r>
              <a:rPr lang="nl-NL" dirty="0"/>
              <a:t>, 10 </a:t>
            </a:r>
            <a:r>
              <a:rPr lang="nl-NL" dirty="0" err="1"/>
              <a:t>Master’s</a:t>
            </a:r>
            <a:r>
              <a:rPr lang="nl-NL" dirty="0"/>
              <a:t> </a:t>
            </a:r>
            <a:r>
              <a:rPr lang="nl-NL" dirty="0" err="1"/>
              <a:t>programmes</a:t>
            </a:r>
            <a:r>
              <a:rPr lang="nl-NL" dirty="0"/>
              <a:t> and 3 post-</a:t>
            </a:r>
            <a:r>
              <a:rPr lang="nl-NL" dirty="0" err="1"/>
              <a:t>initial</a:t>
            </a:r>
            <a:r>
              <a:rPr lang="nl-NL" dirty="0"/>
              <a:t> </a:t>
            </a:r>
            <a:r>
              <a:rPr lang="nl-NL" dirty="0" err="1"/>
              <a:t>programmes</a:t>
            </a:r>
            <a:r>
              <a:rPr lang="nl-NL" dirty="0"/>
              <a:t>.</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38</a:t>
            </a:fld>
            <a:endParaRPr lang="nl-NL" dirty="0"/>
          </a:p>
        </p:txBody>
      </p:sp>
    </p:spTree>
    <p:extLst>
      <p:ext uri="{BB962C8B-B14F-4D97-AF65-F5344CB8AC3E}">
        <p14:creationId xmlns:p14="http://schemas.microsoft.com/office/powerpoint/2010/main" val="2546783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39</a:t>
            </a:fld>
            <a:endParaRPr lang="nl-NL" dirty="0"/>
          </a:p>
        </p:txBody>
      </p:sp>
    </p:spTree>
    <p:extLst>
      <p:ext uri="{BB962C8B-B14F-4D97-AF65-F5344CB8AC3E}">
        <p14:creationId xmlns:p14="http://schemas.microsoft.com/office/powerpoint/2010/main" val="2961849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r>
              <a:rPr lang="en-GB" sz="1200" b="0" i="0" kern="1200" noProof="0" dirty="0">
                <a:solidFill>
                  <a:schemeClr val="tx1"/>
                </a:solidFill>
                <a:effectLst/>
                <a:latin typeface="Merriweather" pitchFamily="2" charset="77"/>
                <a:ea typeface="+mn-ea"/>
                <a:cs typeface="+mn-cs"/>
              </a:rPr>
              <a:t>LDE</a:t>
            </a:r>
          </a:p>
          <a:p>
            <a:endParaRPr lang="en-GB" sz="1200" b="0" i="0" kern="1200" noProof="0" dirty="0">
              <a:solidFill>
                <a:schemeClr val="tx1"/>
              </a:solidFill>
              <a:effectLst/>
              <a:latin typeface="Merriweather" pitchFamily="2" charset="77"/>
              <a:ea typeface="+mn-ea"/>
              <a:cs typeface="+mn-cs"/>
            </a:endParaRPr>
          </a:p>
          <a:p>
            <a:pPr fontAlgn="t"/>
            <a:r>
              <a:rPr lang="en-GB" sz="1200" b="0" i="0" kern="1200" dirty="0">
                <a:solidFill>
                  <a:schemeClr val="tx1"/>
                </a:solidFill>
                <a:effectLst/>
                <a:latin typeface="Merriweather" pitchFamily="2" charset="77"/>
                <a:ea typeface="+mn-ea"/>
                <a:cs typeface="+mn-cs"/>
              </a:rPr>
              <a:t>Since 2012, Leiden University, Delft University of Technology (TU Delft) and Erasmus University Rotterdam have collaborated through the Leiden-Delft-Erasmus (LDE) Universities strategic alliance to advance interdisciplinary and transdisciplinary research, education and operations.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rgbClr val="0C2577"/>
                </a:solidFill>
                <a:latin typeface="Merriweather" pitchFamily="2" charset="77"/>
                <a:ea typeface="+mn-ea"/>
                <a:cs typeface="+mn-cs"/>
              </a:rPr>
              <a:t>LDE works with a range of organisations in a range of ways. These organisations are involved in partnerships, for example, or serve on the advisory boards of LDE centres. Others, such as government or industry, provide cases for students to study. Some of these partnerships go back years. </a:t>
            </a:r>
          </a:p>
          <a:p>
            <a:endParaRPr lang="en-GB" sz="1200" b="0" i="0" kern="1200" noProof="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rgbClr val="0C2577"/>
                </a:solidFill>
                <a:latin typeface="Merriweather" pitchFamily="2" charset="77"/>
                <a:ea typeface="+mn-ea"/>
                <a:cs typeface="+mn-cs"/>
              </a:rPr>
              <a:t>https://www.leiden-delft-erasmus.nl/en/home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Medical Delta</a:t>
            </a:r>
          </a:p>
          <a:p>
            <a:r>
              <a:rPr lang="en-GB" sz="1200" b="0" i="0" kern="1200" dirty="0">
                <a:solidFill>
                  <a:schemeClr val="tx1"/>
                </a:solidFill>
                <a:effectLst/>
                <a:latin typeface="Merriweather" pitchFamily="2" charset="77"/>
                <a:ea typeface="+mn-ea"/>
                <a:cs typeface="+mn-cs"/>
              </a:rPr>
              <a:t>Medical Delta was founded in 2006 by the three LDE universities and the two UMCs (LUMC and Erasmus MC) in the province of Zuid-Holland. Four universities of applied sciences from the province (The Hague University of Applied Sciences, InHolland University of Applied Sciences, Rotterdam University of Applied Sciences and Leiden University of Applied Sciences) joined the collaboration in 2006.</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https://www.leiden-delft-erasmus.nl/en/centres/medical-delta</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Leiden City of Knowledge (Leiden Kennisstad)</a:t>
            </a:r>
          </a:p>
          <a:p>
            <a:r>
              <a:rPr lang="en-GB" sz="1200" b="0" i="0" kern="1200" noProof="0" dirty="0">
                <a:solidFill>
                  <a:schemeClr val="tx1"/>
                </a:solidFill>
                <a:effectLst/>
                <a:latin typeface="Merriweather" pitchFamily="2" charset="77"/>
                <a:ea typeface="+mn-ea"/>
                <a:cs typeface="+mn-cs"/>
              </a:rPr>
              <a:t>Leiden University, Leiden University Medical Center (LUMC), Leiden University of Applied Sciences and the Municipality of Leiden decided in 2017 to intensify their collaboration, giving an extra boost to ‘Leiden City of Knowledge’. An evaluation of the project recommended continuing the collaboration, based on the following three themes:</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Health &amp; Well-being</a:t>
            </a: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Biodiversity &amp; Sustainability</a:t>
            </a:r>
          </a:p>
          <a:p>
            <a:pPr marL="171450" indent="-171450">
              <a:buFont typeface="Arial" panose="020B0604020202020204" pitchFamily="34" charset="0"/>
              <a:buChar char="•"/>
            </a:pPr>
            <a:r>
              <a:rPr lang="en-GB" sz="1200" b="0" i="0" kern="1200" dirty="0">
                <a:solidFill>
                  <a:schemeClr val="tx1"/>
                </a:solidFill>
                <a:effectLst/>
                <a:latin typeface="Merriweather" pitchFamily="2" charset="77"/>
                <a:ea typeface="+mn-ea"/>
                <a:cs typeface="+mn-cs"/>
              </a:rPr>
              <a:t>Cultural Heritage</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These three themes build on the city’s strengths and relate to grand challenges that demand a national or global response. These themes should be viewed as a whole.</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Key Region Leiden</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Key Region Leiden (the successor to the Economie071 alliance) is a public-private partnership revolving around three leading innovation clusters, which together form the Leiden–Katwijk–Noordwijk knowledge axis. The clusters are as follows: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Leiden Bio Science Park (LBSP) – Focusing on bioscience, health and biotechnology.</a:t>
            </a:r>
          </a:p>
          <a:p>
            <a:r>
              <a:rPr lang="en-GB" sz="1200" b="0" i="0" kern="1200" noProof="0" dirty="0">
                <a:solidFill>
                  <a:schemeClr val="tx1"/>
                </a:solidFill>
                <a:effectLst/>
                <a:latin typeface="Merriweather" pitchFamily="2" charset="77"/>
                <a:ea typeface="+mn-ea"/>
                <a:cs typeface="+mn-cs"/>
              </a:rPr>
              <a:t>NL Space Campus (Noordwijk) – Focusing on space technology and satellite data.</a:t>
            </a:r>
          </a:p>
          <a:p>
            <a:r>
              <a:rPr lang="en-GB" sz="1200" b="0" i="0" kern="1200" noProof="0" dirty="0">
                <a:solidFill>
                  <a:schemeClr val="tx1"/>
                </a:solidFill>
                <a:effectLst/>
                <a:latin typeface="Merriweather" pitchFamily="2" charset="77"/>
                <a:ea typeface="+mn-ea"/>
                <a:cs typeface="+mn-cs"/>
              </a:rPr>
              <a:t>Unmanned Valley (Katwijk/Valkenburg) – Focusing on unmanned systems, sensors and drone technology.</a:t>
            </a:r>
            <a:br>
              <a:rPr lang="en-GB" sz="1200" b="0" i="0" kern="1200" noProof="0" dirty="0">
                <a:solidFill>
                  <a:schemeClr val="tx1"/>
                </a:solidFill>
                <a:effectLst/>
                <a:latin typeface="Merriweather" pitchFamily="2" charset="77"/>
                <a:ea typeface="+mn-ea"/>
                <a:cs typeface="+mn-cs"/>
              </a:rPr>
            </a:br>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NL Space Campus is the meeting place for the national and international space sector, with ESA ESTEC and the LDE universities as key partners.</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Two cities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With a presence in two cities, Leiden and The Hague, our university is situated in the economic and administrative heart of the Netherlands and close to the international airport Schiphol, major cities, the Dutch coast and the centre of the EU.</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Leiden</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Historic city centre</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Population of 130,000 </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City of Discoveries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Leiden Bio Science Park</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Inner city campus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Museums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Six of our seven faculties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Approx. 35,000 students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Leiden is the city of discoveries, and university has been making its mark on there for over 450 years. It has two campuses and six faculties: Leiden Law School and the Faculty of Humanities in the city centre; and the Faculty of Medicine, the Faculty of Science, the Faculty of Social and Behavioural Sciences and the Faculty of Archaeology close to the Leiden Bio Science Park. Many of the museums in Leiden have close ties with the university. Six out of seven of our students study in Leiden and many live here too.</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The Hague</a:t>
            </a:r>
          </a:p>
          <a:p>
            <a:endParaRPr lang="en-GB" sz="1200" b="0" i="0" kern="1200" noProof="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Administrative and political capital with international organisations and embassies​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Population of 570,000</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International City of Peace, Justice and Security</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Campus The Hague</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30 museums​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Seven faculties</a:t>
            </a:r>
          </a:p>
          <a:p>
            <a:pPr marL="171450" indent="-171450">
              <a:buFont typeface="Arial" panose="020B0604020202020204" pitchFamily="34" charset="0"/>
              <a:buChar char="•"/>
            </a:pPr>
            <a:r>
              <a:rPr lang="en-GB" sz="1200" b="0" i="0" kern="1200" noProof="0" dirty="0">
                <a:solidFill>
                  <a:schemeClr val="tx1"/>
                </a:solidFill>
                <a:effectLst/>
                <a:latin typeface="Merriweather" pitchFamily="2" charset="77"/>
                <a:ea typeface="+mn-ea"/>
                <a:cs typeface="+mn-cs"/>
              </a:rPr>
              <a:t>Over 7,000 students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Since 1997, Leiden has also had a presence in The Hague, the third city in the Netherlands, which had no university before our arrival. Leiden is a university in two cities. All of our faculties are active in The Hague, and one faculty is solely located there: Governance and Global Affairs. The Campus The Hague strategy aligns closely with The Hague’s as a city of peace, justice and security and with the city’s metropolitan, national and international character. Many international students study here.</a:t>
            </a:r>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F771-AD6E-8D7F-29D5-4904947E05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840653-2048-70AD-5357-643DB074E7FD}"/>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31BEDFB-1364-8890-86EE-3FE3D1D3A6D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4EADD96D-DA0D-C714-8D0A-88FAF6384056}"/>
              </a:ext>
            </a:extLst>
          </p:cNvPr>
          <p:cNvSpPr>
            <a:spLocks noGrp="1"/>
          </p:cNvSpPr>
          <p:nvPr>
            <p:ph type="sldNum" sz="quarter" idx="5"/>
          </p:nvPr>
        </p:nvSpPr>
        <p:spPr/>
        <p:txBody>
          <a:bodyPr/>
          <a:lstStyle/>
          <a:p>
            <a:fld id="{637B80C8-3308-6C4F-B1C5-C23743646DBC}" type="slidenum">
              <a:rPr lang="nl-NL" smtClean="0"/>
              <a:pPr/>
              <a:t>40</a:t>
            </a:fld>
            <a:endParaRPr lang="nl-NL" dirty="0"/>
          </a:p>
        </p:txBody>
      </p:sp>
    </p:spTree>
    <p:extLst>
      <p:ext uri="{BB962C8B-B14F-4D97-AF65-F5344CB8AC3E}">
        <p14:creationId xmlns:p14="http://schemas.microsoft.com/office/powerpoint/2010/main" val="3348662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noProof="0" dirty="0"/>
              <a:t>Our teaching in The Hague is rooted in our research. Alongside bachelor’s and master’s programmes, we provide development options to school students, professionals and anyone else with an interest.</a:t>
            </a:r>
          </a:p>
          <a:p>
            <a:endParaRPr lang="en-GB" noProof="0" dirty="0"/>
          </a:p>
          <a:p>
            <a:r>
              <a:rPr lang="en-GB" noProof="0" dirty="0"/>
              <a:t>We hope to expand our teaching in The Hague in the coming years.</a:t>
            </a:r>
          </a:p>
          <a:p>
            <a:endParaRPr lang="en-GB" noProof="0" dirty="0"/>
          </a:p>
          <a:p>
            <a:r>
              <a:rPr lang="en-GB" b="1" noProof="0" dirty="0"/>
              <a:t>Leiden University College The Hague</a:t>
            </a:r>
          </a:p>
          <a:p>
            <a:r>
              <a:rPr lang="en-GB" noProof="0" dirty="0"/>
              <a:t>Leiden University College The Hague (LUC) is our international honours college in The Hague offering talented and motivated students from all around the world an innovative liberal arts and sciences bachelor’s programme.</a:t>
            </a:r>
          </a:p>
          <a:p>
            <a:endParaRPr lang="en-GB" noProof="0" dirty="0"/>
          </a:p>
          <a:p>
            <a:r>
              <a:rPr lang="en-GB" b="1" noProof="0" dirty="0"/>
              <a:t>Professional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We have a growing range of opportunities for professionals, from short courses to part-time programmes. Lifelong learning will be an even greater focus in the coming years.</a:t>
            </a:r>
          </a:p>
          <a:p>
            <a:endParaRPr lang="en-GB" noProof="0" dirty="0"/>
          </a:p>
          <a:p>
            <a:r>
              <a:rPr lang="en-GB" b="1" noProof="0" dirty="0"/>
              <a:t>Summer schools</a:t>
            </a:r>
          </a:p>
          <a:p>
            <a:r>
              <a:rPr lang="en-GB" noProof="0" dirty="0"/>
              <a:t>Campus The Hague offers a wide range of English-taught summer schools: for example, Frontiers of Children’s Rights or Preventing Violent Extremism.</a:t>
            </a:r>
          </a:p>
          <a:p>
            <a:endParaRPr lang="en-GB" noProof="0" dirty="0"/>
          </a:p>
          <a:p>
            <a:r>
              <a:rPr lang="en-GB" b="1" noProof="0" dirty="0"/>
              <a:t>MOOCs from The Hague</a:t>
            </a:r>
          </a:p>
          <a:p>
            <a:r>
              <a:rPr lang="en-GB" noProof="0" dirty="0"/>
              <a:t>Innovative forms of online learning, such as Massive Open Online Courses (MOOCs), are very successful in reaching new audiences across the world. The Hague also offers some of these courses.</a:t>
            </a:r>
          </a:p>
          <a:p>
            <a:r>
              <a:rPr lang="en-GB" i="1" noProof="0" dirty="0"/>
              <a:t>https://www.universiteitleiden.nl/en/the-hague/teaching</a:t>
            </a:r>
          </a:p>
          <a:p>
            <a:endParaRPr lang="en-GB" noProof="0"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41</a:t>
            </a:fld>
            <a:endParaRPr lang="nl-NL" dirty="0"/>
          </a:p>
        </p:txBody>
      </p:sp>
    </p:spTree>
    <p:extLst>
      <p:ext uri="{BB962C8B-B14F-4D97-AF65-F5344CB8AC3E}">
        <p14:creationId xmlns:p14="http://schemas.microsoft.com/office/powerpoint/2010/main" val="378174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42</a:t>
            </a:fld>
            <a:endParaRPr lang="nl-NL" dirty="0"/>
          </a:p>
        </p:txBody>
      </p:sp>
    </p:spTree>
    <p:extLst>
      <p:ext uri="{BB962C8B-B14F-4D97-AF65-F5344CB8AC3E}">
        <p14:creationId xmlns:p14="http://schemas.microsoft.com/office/powerpoint/2010/main" val="2983381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6A46-C011-6E5D-B4D3-689CDFA3AA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C0B3B9-B15F-6DD8-3B6C-40C948C6B29F}"/>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DF4F882A-104B-344F-51F0-0CDB8BF35CF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A94C628-7B72-4B5F-71A6-96C82357986B}"/>
              </a:ext>
            </a:extLst>
          </p:cNvPr>
          <p:cNvSpPr>
            <a:spLocks noGrp="1"/>
          </p:cNvSpPr>
          <p:nvPr>
            <p:ph type="sldNum" sz="quarter" idx="5"/>
          </p:nvPr>
        </p:nvSpPr>
        <p:spPr/>
        <p:txBody>
          <a:bodyPr/>
          <a:lstStyle/>
          <a:p>
            <a:fld id="{637B80C8-3308-6C4F-B1C5-C23743646DBC}" type="slidenum">
              <a:rPr lang="nl-NL" smtClean="0"/>
              <a:pPr/>
              <a:t>43</a:t>
            </a:fld>
            <a:endParaRPr lang="nl-NL" dirty="0"/>
          </a:p>
        </p:txBody>
      </p:sp>
    </p:spTree>
    <p:extLst>
      <p:ext uri="{BB962C8B-B14F-4D97-AF65-F5344CB8AC3E}">
        <p14:creationId xmlns:p14="http://schemas.microsoft.com/office/powerpoint/2010/main" val="4118521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Why do students choose us? Research</a:t>
            </a:r>
            <a:r>
              <a:rPr lang="en-US" baseline="0" dirty="0"/>
              <a:t> has shown that this is what attracts them to our university. Thousands of students visit our open days with their parents each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https://www.universiteitleiden.nl/en/education/bachelors/information-activities/open-days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https://www.universiteitleiden.nl/en/education/masters/information-activities/masters-open-day</a:t>
            </a:r>
            <a:endParaRPr lang="nl-NL"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44</a:t>
            </a:fld>
            <a:endParaRPr lang="nl-NL" dirty="0"/>
          </a:p>
        </p:txBody>
      </p:sp>
    </p:spTree>
    <p:extLst>
      <p:ext uri="{BB962C8B-B14F-4D97-AF65-F5344CB8AC3E}">
        <p14:creationId xmlns:p14="http://schemas.microsoft.com/office/powerpoint/2010/main" val="3548312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38A73-59C2-966C-8865-5E5AD27E51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2EA7B1-E77D-DD2F-298C-FB3BBB995A69}"/>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3C5E770-BA35-61CC-A795-C2749413899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kern="1200" noProof="0" dirty="0">
                <a:solidFill>
                  <a:schemeClr val="tx1"/>
                </a:solidFill>
                <a:effectLst/>
                <a:latin typeface="Merriweather" pitchFamily="2" charset="77"/>
                <a:ea typeface="+mn-ea"/>
                <a:cs typeface="+mn-cs"/>
              </a:rPr>
              <a:t>Student participation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Students influence policy and decision-making at the university, faculties and institutes through the University Council.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kern="1200" noProof="0" dirty="0">
                <a:solidFill>
                  <a:schemeClr val="tx1"/>
                </a:solidFill>
                <a:effectLst/>
                <a:latin typeface="Merriweather" pitchFamily="2" charset="77"/>
                <a:ea typeface="+mn-ea"/>
                <a:cs typeface="+mn-cs"/>
              </a:rPr>
              <a:t>https://www.student.universiteitleiden.nl/en/alongside-your-studies/student-participation</a:t>
            </a:r>
            <a:br>
              <a:rPr lang="en-GB" sz="1200" b="0" i="0" u="none" kern="1200" noProof="0" dirty="0">
                <a:solidFill>
                  <a:schemeClr val="tx1"/>
                </a:solidFill>
                <a:effectLst/>
                <a:latin typeface="Merriweather" pitchFamily="2" charset="77"/>
                <a:ea typeface="+mn-ea"/>
                <a:cs typeface="+mn-cs"/>
              </a:rPr>
            </a:b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kern="1200" noProof="0" dirty="0">
                <a:solidFill>
                  <a:schemeClr val="tx1"/>
                </a:solidFill>
                <a:effectLst/>
                <a:latin typeface="Merriweather" pitchFamily="2" charset="77"/>
                <a:ea typeface="+mn-ea"/>
                <a:cs typeface="+mn-cs"/>
              </a:rPr>
              <a:t>Associations, committees, voluntary work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We are proud of the many activities for and by students in Leiden and The Hague. These range from the introduction weeks (EL CID in Leiden, HOP in The Hague and OWL for international students) to student entrepreneurs in Lugus, to students who are active in their study association and organise excursions, study trips or job markets or the annual Museum Night in Leiden or who do voluntary work in Schilderswijk in The Hague. We support the many students who are active on the boards of their student or study associations with grants.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kern="1200" noProof="0" dirty="0">
                <a:solidFill>
                  <a:schemeClr val="tx1"/>
                </a:solidFill>
                <a:effectLst/>
                <a:latin typeface="Merriweather" pitchFamily="2" charset="77"/>
                <a:ea typeface="+mn-ea"/>
                <a:cs typeface="+mn-cs"/>
              </a:rPr>
              <a:t>The Leiden University Student Platform (LUS)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The Leiden University Student Platform (LUS) is a student think tank that offers independent advice on university policy about all topics that affect students. To gain input from as many different students as possible, the LUS holds events where students discuss specific topics. The LUS communicates the findings to the Executive Board and other relevant bodies at Leiden University.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kern="1200" noProof="0" dirty="0">
                <a:solidFill>
                  <a:schemeClr val="tx1"/>
                </a:solidFill>
                <a:effectLst/>
                <a:latin typeface="Merriweather" pitchFamily="2" charset="77"/>
                <a:ea typeface="+mn-ea"/>
                <a:cs typeface="+mn-cs"/>
              </a:rPr>
              <a:t>https://www.student.universiteitleiden.nl/naast-je-studie/medezeggenschap/leids-universitair-studentenplatform-lus</a:t>
            </a: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kern="1200" noProof="0" dirty="0">
                <a:solidFill>
                  <a:schemeClr val="tx1"/>
                </a:solidFill>
                <a:effectLst/>
                <a:latin typeface="Merriweather" pitchFamily="2" charset="77"/>
                <a:ea typeface="+mn-ea"/>
                <a:cs typeface="+mn-cs"/>
              </a:rPr>
              <a:t>Associations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Leiden has an endless list of associations: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Study associations for each programme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General student associations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Internationale associations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Music associations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Sport associations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noProof="0" dirty="0">
                <a:solidFill>
                  <a:schemeClr val="tx1"/>
                </a:solidFill>
                <a:effectLst/>
                <a:latin typeface="Merriweather" pitchFamily="2" charset="77"/>
                <a:ea typeface="+mn-ea"/>
                <a:cs typeface="+mn-cs"/>
              </a:rPr>
              <a:t>Cultural associations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The university works closely with the individual student associations. Joining a student association helps you feel at home in a new city and get to know a lot of new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noProof="0" dirty="0">
                <a:solidFill>
                  <a:schemeClr val="tx1"/>
                </a:solidFill>
                <a:effectLst/>
                <a:latin typeface="Merriweather" pitchFamily="2" charset="77"/>
                <a:ea typeface="+mn-ea"/>
                <a:cs typeface="+mn-cs"/>
              </a:rPr>
              <a:t>https://www.student.universiteitleiden.nl/en/alongside-your-studies/associations?cf=university&amp;cd=guest</a:t>
            </a:r>
          </a:p>
        </p:txBody>
      </p:sp>
      <p:sp>
        <p:nvSpPr>
          <p:cNvPr id="4" name="Tijdelijke aanduiding voor dianummer 3">
            <a:extLst>
              <a:ext uri="{FF2B5EF4-FFF2-40B4-BE49-F238E27FC236}">
                <a16:creationId xmlns:a16="http://schemas.microsoft.com/office/drawing/2014/main" id="{45DAE34C-BEB4-95C4-050C-98F9ADBF7A98}"/>
              </a:ext>
            </a:extLst>
          </p:cNvPr>
          <p:cNvSpPr>
            <a:spLocks noGrp="1"/>
          </p:cNvSpPr>
          <p:nvPr>
            <p:ph type="sldNum" sz="quarter" idx="5"/>
          </p:nvPr>
        </p:nvSpPr>
        <p:spPr/>
        <p:txBody>
          <a:bodyPr/>
          <a:lstStyle/>
          <a:p>
            <a:fld id="{637B80C8-3308-6C4F-B1C5-C23743646DBC}" type="slidenum">
              <a:rPr lang="nl-NL" smtClean="0"/>
              <a:pPr/>
              <a:t>45</a:t>
            </a:fld>
            <a:endParaRPr lang="nl-NL" dirty="0"/>
          </a:p>
        </p:txBody>
      </p:sp>
    </p:spTree>
    <p:extLst>
      <p:ext uri="{BB962C8B-B14F-4D97-AF65-F5344CB8AC3E}">
        <p14:creationId xmlns:p14="http://schemas.microsoft.com/office/powerpoint/2010/main" val="62055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FF5-5EF8-E8F7-C801-CA53F99997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E15470-2137-01DD-01F4-5C0938779C42}"/>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DDA63C8-AC42-E0FA-3F33-28E90232B0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noProof="0" dirty="0"/>
              <a:t>The university wants to help students who are facing personal or academic challenges. Each faculty has a well-being officer who is close to the students and organises a range of welcoming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noProof="0" dirty="0"/>
              <a:t>The student website has an extensive section on student well-being, with tips and tricks, training, workshops and contact details. It also provides an overview of the various facilities that students can make use of, including: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u="none" baseline="0" noProof="0" dirty="0"/>
            </a:br>
            <a:r>
              <a:rPr lang="en-GB" b="1" u="none" baseline="0" noProof="0" dirty="0"/>
              <a:t>Fenestra Disability Centre</a:t>
            </a:r>
            <a:r>
              <a:rPr lang="en-GB" b="0" u="none" baseline="0" noProof="0" dirty="0"/>
              <a:t>, which advises students on studying with a disability or chronic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noProof="0" dirty="0"/>
              <a:t>Meeting Points</a:t>
            </a:r>
            <a:r>
              <a:rPr lang="en-GB" b="0" u="none" baseline="0" noProof="0" dirty="0"/>
              <a:t>, where students who are new to the Netherlands can meet others in Leiden and The Hague.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noProof="0" dirty="0"/>
              <a:t>Student psychologists</a:t>
            </a:r>
            <a:r>
              <a:rPr lang="en-GB" b="0" u="none" baseline="0" noProof="0" dirty="0"/>
              <a:t>, who can support mental health, and </a:t>
            </a:r>
            <a:r>
              <a:rPr lang="en-GB" b="1" u="none" baseline="0" noProof="0" dirty="0"/>
              <a:t>study advisers</a:t>
            </a:r>
            <a:r>
              <a:rPr lang="en-GB" b="0" u="none" baseline="0" noProof="0" dirty="0"/>
              <a:t>, who are students’ first point of contact and can help if they are struggling to keep up with their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noProof="0" dirty="0"/>
              <a:t>POPcorners</a:t>
            </a:r>
            <a:r>
              <a:rPr lang="en-GB" b="0" u="none" baseline="0" noProof="0" dirty="0"/>
              <a:t> (Faculty of Social and Behavioural Sciences and Campus The Hague), which help first-year students find their way at the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noProof="0" dirty="0"/>
              <a:t>Our monthly </a:t>
            </a:r>
            <a:r>
              <a:rPr lang="en-GB" b="1" u="none" baseline="0" noProof="0" dirty="0"/>
              <a:t>Well-being Moment</a:t>
            </a:r>
            <a:r>
              <a:rPr lang="en-GB" b="0" u="none" baseline="0" noProof="0" dirty="0"/>
              <a:t>, which on a student well-being topic, and our annual </a:t>
            </a:r>
            <a:r>
              <a:rPr lang="en-GB" b="1" u="none" baseline="0" noProof="0" dirty="0"/>
              <a:t>Well-being Weeks</a:t>
            </a:r>
            <a:r>
              <a:rPr lang="en-GB" b="0" u="none" baseline="0" noProof="0" dirty="0"/>
              <a:t>, with workshops that help foster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noProof="0" dirty="0"/>
              <a:t>The </a:t>
            </a:r>
            <a:r>
              <a:rPr lang="en-GB" b="1" u="none" baseline="0" noProof="0" dirty="0"/>
              <a:t>Gezonde Boel </a:t>
            </a:r>
            <a:r>
              <a:rPr lang="en-GB" b="0" u="none" baseline="0" noProof="0" dirty="0"/>
              <a:t>platform, with over 100 self-paced e-health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noProof="0" dirty="0"/>
              <a:t>In 2022, the university signed the Student Well-being Declaration with the Municipality of Leiden, Leiden University of Applied Sciences, </a:t>
            </a:r>
            <a:r>
              <a:rPr lang="en-GB" sz="1200" b="0" i="0" kern="1200" dirty="0">
                <a:solidFill>
                  <a:schemeClr val="tx1"/>
                </a:solidFill>
                <a:effectLst/>
                <a:latin typeface="Merriweather" pitchFamily="2" charset="77"/>
                <a:ea typeface="+mn-ea"/>
                <a:cs typeface="+mn-cs"/>
              </a:rPr>
              <a:t>Local Chamber of Associations (PKvV) and the Study Associations Consultation Platform (StOP)</a:t>
            </a:r>
            <a:r>
              <a:rPr lang="en-GB" b="0" u="none" baseline="0" noProof="0" dirty="0"/>
              <a:t>. The signatories agree to improve student well-being across the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u="none" baseline="0" noProof="0" dirty="0"/>
              <a:t>https://www.student.universiteitleiden.nl/en/support/health-and-well-being?cf=university&amp;cd=guest</a:t>
            </a:r>
          </a:p>
        </p:txBody>
      </p:sp>
      <p:sp>
        <p:nvSpPr>
          <p:cNvPr id="4" name="Tijdelijke aanduiding voor dianummer 3">
            <a:extLst>
              <a:ext uri="{FF2B5EF4-FFF2-40B4-BE49-F238E27FC236}">
                <a16:creationId xmlns:a16="http://schemas.microsoft.com/office/drawing/2014/main" id="{0C9027D5-9F88-727A-3FEB-0988BAF61F25}"/>
              </a:ext>
            </a:extLst>
          </p:cNvPr>
          <p:cNvSpPr>
            <a:spLocks noGrp="1"/>
          </p:cNvSpPr>
          <p:nvPr>
            <p:ph type="sldNum" sz="quarter" idx="5"/>
          </p:nvPr>
        </p:nvSpPr>
        <p:spPr/>
        <p:txBody>
          <a:bodyPr/>
          <a:lstStyle/>
          <a:p>
            <a:fld id="{637B80C8-3308-6C4F-B1C5-C23743646DBC}" type="slidenum">
              <a:rPr lang="nl-NL" smtClean="0"/>
              <a:pPr/>
              <a:t>46</a:t>
            </a:fld>
            <a:endParaRPr lang="nl-NL" dirty="0"/>
          </a:p>
        </p:txBody>
      </p:sp>
    </p:spTree>
    <p:extLst>
      <p:ext uri="{BB962C8B-B14F-4D97-AF65-F5344CB8AC3E}">
        <p14:creationId xmlns:p14="http://schemas.microsoft.com/office/powerpoint/2010/main" val="1126348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4B73-071A-3E1E-1939-D0F2A73B0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2BCCB8-F724-7B2B-5745-48003B5D88F5}"/>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AF9E0E9F-3F7C-C5F5-DEF5-BD5117FAF00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0BCE7D1-E417-4C24-7A8D-82525A172AD4}"/>
              </a:ext>
            </a:extLst>
          </p:cNvPr>
          <p:cNvSpPr>
            <a:spLocks noGrp="1"/>
          </p:cNvSpPr>
          <p:nvPr>
            <p:ph type="sldNum" sz="quarter" idx="5"/>
          </p:nvPr>
        </p:nvSpPr>
        <p:spPr/>
        <p:txBody>
          <a:bodyPr/>
          <a:lstStyle/>
          <a:p>
            <a:fld id="{637B80C8-3308-6C4F-B1C5-C23743646DBC}" type="slidenum">
              <a:rPr lang="nl-NL" smtClean="0"/>
              <a:pPr/>
              <a:t>47</a:t>
            </a:fld>
            <a:endParaRPr lang="nl-NL" dirty="0"/>
          </a:p>
        </p:txBody>
      </p:sp>
    </p:spTree>
    <p:extLst>
      <p:ext uri="{BB962C8B-B14F-4D97-AF65-F5344CB8AC3E}">
        <p14:creationId xmlns:p14="http://schemas.microsoft.com/office/powerpoint/2010/main" val="4200723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Famous alumni: from Rembrandt, whose matriculation from 1620 can be found in our University Library, to members of the Royal Family and various ministers, state secretaries and MPs. Famous women who have studied at Leiden include presenter Eva Jinek and writer Franca Treur.</a:t>
            </a:r>
            <a:endParaRPr lang="en-GB" noProof="0"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48</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F47FF-EE87-2988-44DB-679A84EE75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5875E9-05BA-3A27-ED38-B010FF3B1516}"/>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6A1EF3E8-7698-D7A7-62EE-BDD25B54D75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erriweather" pitchFamily="2" charset="77"/>
                <a:ea typeface="+mn-ea"/>
                <a:cs typeface="+mn-cs"/>
              </a:rPr>
              <a:t>Our alumni office keeps in touch with our alumni and sends them the Leidraad alumni magazine a few times per year. Our alumni come together in networks on LinkedIn, for example, but also in person, at our careers masterclasses, for instance.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tx1"/>
                </a:solidFill>
                <a:effectLst/>
                <a:latin typeface="Merriweather" pitchFamily="2" charset="77"/>
                <a:ea typeface="+mn-ea"/>
                <a:cs typeface="+mn-cs"/>
              </a:rPr>
              <a:t>Jong Alumni Network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This network gives alumni the opportunity to come into contact with other young alumni and share experiences, develop new skills and actively work on their careers. The network organises trips, workshops, lectures and coaching cafés.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https://www.universiteitleiden.nl/alumni/alumnimagazine-leidraad</a:t>
            </a:r>
            <a:r>
              <a:rPr lang="en-GB" sz="1200" b="0" i="0" kern="1200" baseline="0" noProof="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erriweather" pitchFamily="2" charset="77"/>
                <a:ea typeface="+mn-ea"/>
                <a:cs typeface="+mn-cs"/>
              </a:rPr>
              <a:t>(</a:t>
            </a:r>
            <a:r>
              <a:rPr lang="en-GB" sz="1200" b="0" i="1" kern="1200" baseline="0" noProof="0" dirty="0">
                <a:solidFill>
                  <a:schemeClr val="tx1"/>
                </a:solidFill>
                <a:effectLst/>
                <a:latin typeface="Merriweather" pitchFamily="2" charset="77"/>
                <a:ea typeface="+mn-ea"/>
                <a:cs typeface="+mn-cs"/>
              </a:rPr>
              <a:t>https://www.universiteitleiden.nl/alumni/educatie-carriere</a:t>
            </a:r>
            <a:r>
              <a:rPr lang="en-GB" sz="1200" b="0" i="0" kern="1200" baseline="0" noProof="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Mentor Network</a:t>
            </a:r>
          </a:p>
          <a:p>
            <a:r>
              <a:rPr lang="en-GB" sz="1200" b="0" i="0" kern="1200" noProof="0" dirty="0">
                <a:solidFill>
                  <a:schemeClr val="tx1"/>
                </a:solidFill>
                <a:effectLst/>
                <a:latin typeface="Merriweather" pitchFamily="2" charset="77"/>
                <a:ea typeface="+mn-ea"/>
                <a:cs typeface="+mn-cs"/>
              </a:rPr>
              <a:t>The Mentor Network is for students and alumni.</a:t>
            </a:r>
          </a:p>
          <a:p>
            <a:r>
              <a:rPr lang="en-GB" sz="1200" b="0" i="0" kern="1200" noProof="0" dirty="0">
                <a:solidFill>
                  <a:schemeClr val="tx1"/>
                </a:solidFill>
                <a:effectLst/>
                <a:latin typeface="Merriweather" pitchFamily="2" charset="77"/>
                <a:ea typeface="+mn-ea"/>
                <a:cs typeface="+mn-cs"/>
              </a:rPr>
              <a:t>Students: can sign up as mentee and receive careers advice. </a:t>
            </a:r>
          </a:p>
          <a:p>
            <a:r>
              <a:rPr lang="en-GB" sz="1200" b="0" i="0" kern="1200" noProof="0" dirty="0">
                <a:solidFill>
                  <a:schemeClr val="tx1"/>
                </a:solidFill>
                <a:effectLst/>
                <a:latin typeface="Merriweather" pitchFamily="2" charset="77"/>
                <a:ea typeface="+mn-ea"/>
                <a:cs typeface="+mn-cs"/>
              </a:rPr>
              <a:t>Alumni: alumni can sign up as a mentee or a mentor.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6F67FF3B-F553-0D32-02BC-144CBE6ACE98}"/>
              </a:ext>
            </a:extLst>
          </p:cNvPr>
          <p:cNvSpPr>
            <a:spLocks noGrp="1"/>
          </p:cNvSpPr>
          <p:nvPr>
            <p:ph type="sldNum" sz="quarter" idx="5"/>
          </p:nvPr>
        </p:nvSpPr>
        <p:spPr/>
        <p:txBody>
          <a:bodyPr/>
          <a:lstStyle/>
          <a:p>
            <a:fld id="{637B80C8-3308-6C4F-B1C5-C23743646DBC}" type="slidenum">
              <a:rPr lang="nl-NL" smtClean="0"/>
              <a:pPr/>
              <a:t>49</a:t>
            </a:fld>
            <a:endParaRPr lang="nl-NL" dirty="0"/>
          </a:p>
        </p:txBody>
      </p:sp>
    </p:spTree>
    <p:extLst>
      <p:ext uri="{BB962C8B-B14F-4D97-AF65-F5344CB8AC3E}">
        <p14:creationId xmlns:p14="http://schemas.microsoft.com/office/powerpoint/2010/main" val="214600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F6D3-F729-0DD8-D3AC-3BD6D17225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066C58-C13D-19F5-272E-B3A00B9829EE}"/>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8676507F-D92B-87D2-2233-C0A2634AC4C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The photo is of Leiden University’s Executive Board, with (l-r): Timo Kos (Vice-President), Sarah de Rijcke (Rector Magnificus) and Luc Sels (President).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The chart illustrates our organisational structure.</a:t>
            </a:r>
            <a:br>
              <a:rPr lang="en-GB" sz="1200" b="0" i="0" kern="1200" noProof="0" dirty="0">
                <a:solidFill>
                  <a:schemeClr val="tx1"/>
                </a:solidFill>
                <a:effectLst/>
                <a:latin typeface="Merriweather" pitchFamily="2" charset="77"/>
                <a:ea typeface="+mn-ea"/>
                <a:cs typeface="+mn-cs"/>
              </a:rPr>
            </a:br>
            <a:br>
              <a:rPr lang="en-GB" sz="1200" b="0" i="0" kern="1200" noProof="0" dirty="0">
                <a:solidFill>
                  <a:schemeClr val="tx1"/>
                </a:solidFill>
                <a:effectLst/>
                <a:latin typeface="Merriweather" pitchFamily="2" charset="77"/>
                <a:ea typeface="+mn-ea"/>
                <a:cs typeface="+mn-cs"/>
              </a:rPr>
            </a:br>
            <a:r>
              <a:rPr lang="en-GB" sz="1200" b="0" i="0" kern="1200" noProof="0" dirty="0">
                <a:solidFill>
                  <a:schemeClr val="tx1"/>
                </a:solidFill>
                <a:effectLst/>
                <a:latin typeface="Merriweather" pitchFamily="2" charset="77"/>
                <a:ea typeface="+mn-ea"/>
                <a:cs typeface="+mn-cs"/>
              </a:rPr>
              <a:t>The university has seven faculties, all of which are based in Leiden </a:t>
            </a:r>
            <a:r>
              <a:rPr lang="en-GB" sz="1200" b="0" i="1" kern="1200" noProof="0" dirty="0">
                <a:solidFill>
                  <a:schemeClr val="tx1"/>
                </a:solidFill>
                <a:effectLst/>
                <a:latin typeface="Merriweather" pitchFamily="2" charset="77"/>
                <a:ea typeface="+mn-ea"/>
                <a:cs typeface="+mn-cs"/>
              </a:rPr>
              <a:t>and</a:t>
            </a:r>
            <a:r>
              <a:rPr lang="en-GB" sz="1200" b="0" i="0" kern="1200" noProof="0" dirty="0">
                <a:solidFill>
                  <a:schemeClr val="tx1"/>
                </a:solidFill>
                <a:effectLst/>
                <a:latin typeface="Merriweather" pitchFamily="2" charset="77"/>
                <a:ea typeface="+mn-ea"/>
                <a:cs typeface="+mn-cs"/>
              </a:rPr>
              <a:t> The Hague.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Each institute belongs to one or more faculties. Leiden University has 36 institutes, four of which are interfaculty.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noProof="0" dirty="0">
                <a:solidFill>
                  <a:schemeClr val="tx1"/>
                </a:solidFill>
                <a:effectLst/>
                <a:latin typeface="Merriweather" pitchFamily="2" charset="77"/>
                <a:ea typeface="+mn-ea"/>
                <a:cs typeface="+mn-cs"/>
              </a:rPr>
              <a:t>https://www.universiteitleiden.nl/en/about-us/management-and-organisation/executive-board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effectLst/>
                <a:latin typeface="Merriweather" pitchFamily="2" charset="77"/>
                <a:ea typeface="+mn-ea"/>
                <a:cs typeface="+mn-cs"/>
              </a:rPr>
              <a:t>https://www.universiteitleiden.nl/en/about-us/facts-and-figures/annual-reports</a:t>
            </a:r>
            <a:endParaRPr lang="en-GB" sz="1200" b="0" i="1" kern="1200" noProof="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6F0E381B-DC83-E941-B3F4-78B8E3E9A73D}"/>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730624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ABB3-CB94-1E50-FF60-40F4A1D0AB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C1B548-B2EB-502F-2094-516E5C6589E6}"/>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E9AFF95D-2811-7C1A-2166-4FC244E9C40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12B3426-A86E-6014-D314-34EAEA813908}"/>
              </a:ext>
            </a:extLst>
          </p:cNvPr>
          <p:cNvSpPr>
            <a:spLocks noGrp="1"/>
          </p:cNvSpPr>
          <p:nvPr>
            <p:ph type="sldNum" sz="quarter" idx="5"/>
          </p:nvPr>
        </p:nvSpPr>
        <p:spPr/>
        <p:txBody>
          <a:bodyPr/>
          <a:lstStyle/>
          <a:p>
            <a:fld id="{637B80C8-3308-6C4F-B1C5-C23743646DBC}" type="slidenum">
              <a:rPr lang="nl-NL" smtClean="0"/>
              <a:pPr/>
              <a:t>50</a:t>
            </a:fld>
            <a:endParaRPr lang="nl-NL" dirty="0"/>
          </a:p>
        </p:txBody>
      </p:sp>
    </p:spTree>
    <p:extLst>
      <p:ext uri="{BB962C8B-B14F-4D97-AF65-F5344CB8AC3E}">
        <p14:creationId xmlns:p14="http://schemas.microsoft.com/office/powerpoint/2010/main" val="4281923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B1A2-2B09-333E-329E-1F2C9772A8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255789-0712-0A7A-7D3A-0FAFC67243A1}"/>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2D9C9246-CB3C-1B97-85D4-9C73ED4DFE05}"/>
              </a:ext>
            </a:extLst>
          </p:cNvPr>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The photos are of just a few of our around 40 locations in Leiden and The Hague.</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We can be found at historic buildings (including the Academy Building – the university’s oldest building – the Hortus botanicus and the former university library) and state-of-the-art new ones. These include Wijnhaven and Spui Campus in The Hague (completed at the start of 2026), and the Science Campus in Leiden, which was completed in three phases, and the Humanities Campus, which is being constructed in four phases and will be completed in 2033.</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https://www.universiteitleiden.nl/en/locations</a:t>
            </a:r>
          </a:p>
          <a:p>
            <a:r>
              <a:rPr lang="en-GB" sz="1200" b="0" i="1" kern="1200" noProof="0" dirty="0">
                <a:solidFill>
                  <a:schemeClr val="tx1"/>
                </a:solidFill>
                <a:effectLst/>
                <a:latin typeface="Merriweather" pitchFamily="2" charset="77"/>
                <a:ea typeface="+mn-ea"/>
                <a:cs typeface="+mn-cs"/>
              </a:rPr>
              <a:t>https://www.universiteitleiden.nl/en/dossiers/building-projects</a:t>
            </a:r>
          </a:p>
        </p:txBody>
      </p:sp>
      <p:sp>
        <p:nvSpPr>
          <p:cNvPr id="4" name="Tijdelijke aanduiding voor dianummer 3">
            <a:extLst>
              <a:ext uri="{FF2B5EF4-FFF2-40B4-BE49-F238E27FC236}">
                <a16:creationId xmlns:a16="http://schemas.microsoft.com/office/drawing/2014/main" id="{BF0259AA-A81C-E47D-4105-2C5D34AFB251}"/>
              </a:ext>
            </a:extLst>
          </p:cNvPr>
          <p:cNvSpPr>
            <a:spLocks noGrp="1"/>
          </p:cNvSpPr>
          <p:nvPr>
            <p:ph type="sldNum" sz="quarter" idx="5"/>
          </p:nvPr>
        </p:nvSpPr>
        <p:spPr/>
        <p:txBody>
          <a:bodyPr/>
          <a:lstStyle/>
          <a:p>
            <a:fld id="{637B80C8-3308-6C4F-B1C5-C23743646DBC}" type="slidenum">
              <a:rPr lang="nl-NL" smtClean="0"/>
              <a:pPr/>
              <a:t>51</a:t>
            </a:fld>
            <a:endParaRPr lang="nl-NL" dirty="0"/>
          </a:p>
        </p:txBody>
      </p:sp>
    </p:spTree>
    <p:extLst>
      <p:ext uri="{BB962C8B-B14F-4D97-AF65-F5344CB8AC3E}">
        <p14:creationId xmlns:p14="http://schemas.microsoft.com/office/powerpoint/2010/main" val="3796281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901C-0C0D-4D99-A825-4BAC2D6251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96DF9B-0200-1856-4AD5-19DD2955DDB8}"/>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52EE0BA8-F726-E08A-36C9-A50D486EA4B0}"/>
              </a:ext>
            </a:extLst>
          </p:cNvPr>
          <p:cNvSpPr>
            <a:spLocks noGrp="1"/>
          </p:cNvSpPr>
          <p:nvPr>
            <p:ph type="body" idx="1"/>
          </p:nvPr>
        </p:nvSpPr>
        <p:spPr/>
        <p:txBody>
          <a:bodyPr/>
          <a:lstStyle/>
          <a:p>
            <a:r>
              <a:rPr lang="en-GB" sz="1200" b="1" i="0" kern="1200" noProof="0" dirty="0">
                <a:solidFill>
                  <a:schemeClr val="tx1"/>
                </a:solidFill>
                <a:effectLst/>
                <a:latin typeface="Merriweather" pitchFamily="2" charset="77"/>
                <a:ea typeface="+mn-ea"/>
                <a:cs typeface="+mn-cs"/>
              </a:rPr>
              <a:t>Laboratories &amp; cleanrooms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We have modern scientific facilities (chemistry, biology, physics, pharmacy) with advanced equipment, and specialised cleanrooms for the production and characterisation of micro- and nanostructures. </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Imaging facilities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Our advanced equipment such as MRI scanners, CT scanners, electron microscopes and confocal microscopes is used for research ranging from medical diagnoses to materials science.</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High-performance computing (HPC)</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We have powerful clusters of computers for complex data analysis, simulations and modelling, which are essential to disciplines such as astronomy, bioinformatics and theoretical physics.</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Animal facilities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Our infrastructure for animal research meets strong ethical and legal standards.</a:t>
            </a:r>
          </a:p>
          <a:p>
            <a:endParaRPr lang="en-GB" sz="1200" b="0" i="0" kern="1200" noProof="0" dirty="0">
              <a:solidFill>
                <a:schemeClr val="tx1"/>
              </a:solidFill>
              <a:effectLst/>
              <a:latin typeface="Merriweather" pitchFamily="2" charset="77"/>
              <a:ea typeface="+mn-ea"/>
              <a:cs typeface="+mn-cs"/>
            </a:endParaRPr>
          </a:p>
          <a:p>
            <a:r>
              <a:rPr lang="en-GB" sz="1200" b="1" i="0" kern="1200" noProof="0" dirty="0">
                <a:solidFill>
                  <a:schemeClr val="tx1"/>
                </a:solidFill>
                <a:effectLst/>
                <a:latin typeface="Merriweather" pitchFamily="2" charset="77"/>
                <a:ea typeface="+mn-ea"/>
                <a:cs typeface="+mn-cs"/>
              </a:rPr>
              <a:t>Hortus botanicus</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This iconic location that acts as a living laboratory for research on botany, evolutionary biology and biodiversity.</a:t>
            </a: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C5DF8FAA-E54C-DED6-F717-41F7B372390F}"/>
              </a:ext>
            </a:extLst>
          </p:cNvPr>
          <p:cNvSpPr>
            <a:spLocks noGrp="1"/>
          </p:cNvSpPr>
          <p:nvPr>
            <p:ph type="sldNum" sz="quarter" idx="5"/>
          </p:nvPr>
        </p:nvSpPr>
        <p:spPr/>
        <p:txBody>
          <a:bodyPr/>
          <a:lstStyle/>
          <a:p>
            <a:fld id="{637B80C8-3308-6C4F-B1C5-C23743646DBC}" type="slidenum">
              <a:rPr lang="nl-NL" smtClean="0"/>
              <a:pPr/>
              <a:t>52</a:t>
            </a:fld>
            <a:endParaRPr lang="nl-NL" dirty="0"/>
          </a:p>
        </p:txBody>
      </p:sp>
    </p:spTree>
    <p:extLst>
      <p:ext uri="{BB962C8B-B14F-4D97-AF65-F5344CB8AC3E}">
        <p14:creationId xmlns:p14="http://schemas.microsoft.com/office/powerpoint/2010/main" val="3427552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b="1" noProof="0" dirty="0"/>
              <a:t>A healthy, committed and continuously learning community</a:t>
            </a:r>
          </a:p>
          <a:p>
            <a:endParaRPr lang="en-GB" b="0" noProof="0" dirty="0"/>
          </a:p>
          <a:p>
            <a:r>
              <a:rPr lang="en-GB" b="0" noProof="0" dirty="0"/>
              <a:t>It is important to the university that our students, staff and alumni are able to develop and get the best out of themselves, personally and professionally. With our wide range of courses and training programmes, we want everyone to be able to develop, learn and grow.</a:t>
            </a:r>
          </a:p>
          <a:p>
            <a:endParaRPr lang="en-GB" b="0" noProof="0" dirty="0"/>
          </a:p>
          <a:p>
            <a:r>
              <a:rPr lang="en-GB" b="0" i="1" noProof="0" dirty="0"/>
              <a:t>https://www.universiteitleiden.nl/en/working-at/career-and-development</a:t>
            </a:r>
          </a:p>
          <a:p>
            <a:endParaRPr lang="en-GB" b="0" noProof="0" dirty="0"/>
          </a:p>
          <a:p>
            <a:r>
              <a:rPr lang="en-GB" b="1" noProof="0" dirty="0"/>
              <a:t>Academia in Motion</a:t>
            </a:r>
          </a:p>
          <a:p>
            <a:endParaRPr lang="en-GB" b="0" noProof="0" dirty="0"/>
          </a:p>
          <a:p>
            <a:r>
              <a:rPr lang="en-GB" b="0" noProof="0" dirty="0"/>
              <a:t>Academia in Motion supports the culture change needed to transform Leiden University into an open knowledge community with close ties to society where everyone’s contribution to our strategic goals is recognised and rewarded. Two key aspects of AiM are Open Science and Recognition &amp; Rewards.</a:t>
            </a:r>
            <a:br>
              <a:rPr lang="en-GB" b="0" noProof="0" dirty="0"/>
            </a:br>
            <a:br>
              <a:rPr lang="en-GB" b="0" noProof="0" dirty="0"/>
            </a:br>
            <a:r>
              <a:rPr lang="en-GB" b="0" i="1" noProof="0" dirty="0"/>
              <a:t>https://www.universiteitleiden.nl/en/dossiers/academia-in-motion</a:t>
            </a:r>
          </a:p>
          <a:p>
            <a:endParaRPr lang="en-GB" b="0" noProof="0" dirty="0"/>
          </a:p>
          <a:p>
            <a:r>
              <a:rPr lang="en-GB" b="1" noProof="0" dirty="0"/>
              <a:t>Leadership</a:t>
            </a:r>
          </a:p>
          <a:p>
            <a:endParaRPr lang="en-GB" b="0" noProof="0" dirty="0"/>
          </a:p>
          <a:p>
            <a:r>
              <a:rPr lang="en-GB" b="0" noProof="0" dirty="0"/>
              <a:t>Strong leadership is needed to create an open and continuously learning organisation.</a:t>
            </a:r>
          </a:p>
          <a:p>
            <a:br>
              <a:rPr lang="en-GB" b="0" noProof="0" dirty="0"/>
            </a:br>
            <a:r>
              <a:rPr lang="en-GB" b="0" noProof="0" dirty="0"/>
              <a:t>We are working to create an open and learning organisation, a strong community where we trust one another, cooperate and take responsibility. This makes it important for all staff to invest in development and leadership skills.</a:t>
            </a:r>
          </a:p>
          <a:p>
            <a:endParaRPr lang="en-GB" b="0" noProof="0" dirty="0"/>
          </a:p>
          <a:p>
            <a:r>
              <a:rPr lang="en-GB" b="0" i="1" noProof="0" dirty="0"/>
              <a:t>https://www.universiteitleiden.nl/en/dossiers/leadership</a:t>
            </a:r>
          </a:p>
          <a:p>
            <a:endParaRPr lang="en-GB" b="0" noProof="0" dirty="0"/>
          </a:p>
          <a:p>
            <a:r>
              <a:rPr lang="en-GB" b="1" noProof="0" dirty="0"/>
              <a:t>Service Centre International Staff</a:t>
            </a:r>
          </a:p>
          <a:p>
            <a:endParaRPr lang="en-GB" b="0" noProof="0" dirty="0"/>
          </a:p>
          <a:p>
            <a:r>
              <a:rPr lang="en-GB" b="0" noProof="0" dirty="0"/>
              <a:t>This centre offers international staff a warm welcome and practical support for a stress-free start. This might include help applying for a residence permit or finding housing.</a:t>
            </a:r>
          </a:p>
          <a:p>
            <a:endParaRPr lang="en-GB" b="0" noProof="0" dirty="0"/>
          </a:p>
          <a:p>
            <a:r>
              <a:rPr lang="en-GB" b="0" i="1" noProof="0" dirty="0"/>
              <a:t>https://www.universiteitleiden.nl/en/working-at/service-centre-international-staff</a:t>
            </a:r>
          </a:p>
          <a:p>
            <a:endParaRPr lang="en-GB" b="0" noProof="0" dirty="0"/>
          </a:p>
          <a:p>
            <a:r>
              <a:rPr lang="en-GB" b="1" noProof="0" dirty="0"/>
              <a:t>Global Mobility</a:t>
            </a:r>
          </a:p>
          <a:p>
            <a:endParaRPr lang="en-GB" b="0" noProof="0" dirty="0"/>
          </a:p>
          <a:p>
            <a:r>
              <a:rPr lang="en-GB" b="0" noProof="0" dirty="0"/>
              <a:t>PhD candidates at Leiden University may spend time abroad for research, conferences, alliances or personal reasons such as a holiday. To ensure everything goes smoothly, the university has a global mobility policy. </a:t>
            </a:r>
          </a:p>
          <a:p>
            <a:endParaRPr lang="en-GB" b="0" noProof="0" dirty="0"/>
          </a:p>
          <a:p>
            <a:r>
              <a:rPr lang="en-GB" b="1" noProof="0" dirty="0"/>
              <a:t>Recognition and Rewards</a:t>
            </a:r>
          </a:p>
          <a:p>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In the coming years, Leiden University will work with other Dutch universities on new recognition and reward methods in the academic community. </a:t>
            </a:r>
            <a:r>
              <a:rPr lang="en-GB" sz="1200" b="0" i="0" kern="1200" dirty="0">
                <a:solidFill>
                  <a:schemeClr val="tx1"/>
                </a:solidFill>
                <a:effectLst/>
                <a:latin typeface="Merriweather" pitchFamily="2" charset="77"/>
                <a:ea typeface="+mn-ea"/>
                <a:cs typeface="+mn-cs"/>
              </a:rPr>
              <a:t>The focus should shift more towards responsible research assessment, balanced career development for staff, the promotion of all aspects of open science, and the advancement of high-quality academic leadership</a:t>
            </a:r>
            <a:r>
              <a:rPr lang="en-GB" b="0" noProof="0" dirty="0"/>
              <a:t>.</a:t>
            </a:r>
          </a:p>
          <a:p>
            <a:endParaRPr lang="en-GB" b="0" noProof="0" dirty="0"/>
          </a:p>
          <a:p>
            <a:r>
              <a:rPr lang="en-GB" b="0" i="1" noProof="0" dirty="0"/>
              <a:t>https://www.staff.universiteitleiden.nl/news/2022/05/dialogue-and-experimenting-to-make-recognition-and-reward-integral-tothe-whole-university?cf=service-units</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53</a:t>
            </a:fld>
            <a:endParaRPr lang="nl-NL" dirty="0"/>
          </a:p>
        </p:txBody>
      </p:sp>
    </p:spTree>
    <p:extLst>
      <p:ext uri="{BB962C8B-B14F-4D97-AF65-F5344CB8AC3E}">
        <p14:creationId xmlns:p14="http://schemas.microsoft.com/office/powerpoint/2010/main" val="349812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sz="1200" b="0" i="0" kern="1200" noProof="0" dirty="0">
                <a:solidFill>
                  <a:schemeClr val="tx1"/>
                </a:solidFill>
                <a:effectLst/>
                <a:latin typeface="Merriweather" pitchFamily="2" charset="77"/>
                <a:ea typeface="+mn-ea"/>
                <a:cs typeface="+mn-cs"/>
              </a:rPr>
              <a:t>Leiden University Libraries is a leading international research library, renowned for its unique collections and advanced services that support research, teaching and learning. </a:t>
            </a:r>
          </a:p>
          <a:p>
            <a:endParaRPr lang="en-GB" sz="1200" b="0" i="0" kern="1200" noProof="0" dirty="0">
              <a:solidFill>
                <a:schemeClr val="tx1"/>
              </a:solidFill>
              <a:effectLst/>
              <a:latin typeface="Merriweather" pitchFamily="2" charset="77"/>
              <a:ea typeface="+mn-ea"/>
              <a:cs typeface="+mn-cs"/>
            </a:endParaRPr>
          </a:p>
          <a:p>
            <a:r>
              <a:rPr lang="en-GB" sz="1200" b="0" i="0" kern="1200" noProof="0" dirty="0">
                <a:solidFill>
                  <a:schemeClr val="tx1"/>
                </a:solidFill>
                <a:effectLst/>
                <a:latin typeface="Merriweather" pitchFamily="2" charset="77"/>
                <a:ea typeface="+mn-ea"/>
                <a:cs typeface="+mn-cs"/>
              </a:rPr>
              <a:t>The libraries’ special collections enjoy a global reputation, and, in addition to supporting research and teaching, fulfil an important social and cultural role.</a:t>
            </a:r>
          </a:p>
          <a:p>
            <a:endParaRPr lang="en-GB" sz="1200" b="0" i="0" kern="1200" noProof="0" dirty="0">
              <a:solidFill>
                <a:schemeClr val="tx1"/>
              </a:solidFill>
              <a:effectLst/>
              <a:latin typeface="Merriweather" pitchFamily="2" charset="77"/>
              <a:ea typeface="+mn-ea"/>
              <a:cs typeface="+mn-cs"/>
            </a:endParaRPr>
          </a:p>
          <a:p>
            <a:r>
              <a:rPr lang="en-GB" sz="1200" b="0" i="1" kern="1200" noProof="0" dirty="0">
                <a:solidFill>
                  <a:schemeClr val="tx1"/>
                </a:solidFill>
                <a:effectLst/>
                <a:latin typeface="Merriweather" pitchFamily="2" charset="77"/>
                <a:ea typeface="+mn-ea"/>
                <a:cs typeface="+mn-cs"/>
              </a:rPr>
              <a:t>https://library.universiteitleiden.nl</a:t>
            </a:r>
          </a:p>
          <a:p>
            <a:endParaRPr lang="en-GB" sz="1200" b="0" i="0" kern="1200" noProof="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54</a:t>
            </a:fld>
            <a:endParaRPr lang="nl-NL" dirty="0"/>
          </a:p>
        </p:txBody>
      </p:sp>
    </p:spTree>
    <p:extLst>
      <p:ext uri="{BB962C8B-B14F-4D97-AF65-F5344CB8AC3E}">
        <p14:creationId xmlns:p14="http://schemas.microsoft.com/office/powerpoint/2010/main" val="175996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55</a:t>
            </a:fld>
            <a:endParaRPr lang="nl-NL" dirty="0"/>
          </a:p>
        </p:txBody>
      </p:sp>
    </p:spTree>
    <p:extLst>
      <p:ext uri="{BB962C8B-B14F-4D97-AF65-F5344CB8AC3E}">
        <p14:creationId xmlns:p14="http://schemas.microsoft.com/office/powerpoint/2010/main" val="121786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Leiden University has seven faculties, located in both Leiden and The Hague.  Within these faculties, academic research is carried out at various </a:t>
            </a:r>
            <a:r>
              <a:rPr lang="en-US" sz="1200" b="0" i="0" kern="1200" dirty="0" err="1">
                <a:solidFill>
                  <a:schemeClr val="tx1"/>
                </a:solidFill>
                <a:effectLst/>
                <a:latin typeface="Merriweather" pitchFamily="2" charset="77"/>
                <a:ea typeface="+mn-ea"/>
                <a:cs typeface="+mn-cs"/>
              </a:rPr>
              <a:t>specialised</a:t>
            </a:r>
            <a:r>
              <a:rPr lang="en-US" sz="1200" b="0" i="0" kern="1200" dirty="0">
                <a:solidFill>
                  <a:schemeClr val="tx1"/>
                </a:solidFill>
                <a:effectLst/>
                <a:latin typeface="Merriweather" pitchFamily="2" charset="77"/>
                <a:ea typeface="+mn-ea"/>
                <a:cs typeface="+mn-cs"/>
              </a:rPr>
              <a:t> research institutes. Leiden University has 36 institutes, four of which are interfaculty.</a:t>
            </a: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https://www.organisatiegids.universiteitleiden.nl/en/faculties-and-institutes</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6</a:t>
            </a:fld>
            <a:endParaRPr lang="nl-NL" dirty="0"/>
          </a:p>
        </p:txBody>
      </p:sp>
    </p:spTree>
    <p:extLst>
      <p:ext uri="{BB962C8B-B14F-4D97-AF65-F5344CB8AC3E}">
        <p14:creationId xmlns:p14="http://schemas.microsoft.com/office/powerpoint/2010/main" val="221160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1B62-F955-4F72-5520-1AA1A5F59E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7E26D6-AA35-03DE-81AE-C30837FA3574}"/>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D5D3A0F2-C24C-3A5A-1DC6-5072970EDAE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We have nine institutes abroad where our students and staff can write their thesis, take a minor, work with local academics and conduct or disseminate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KITLV Jakarta</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 Institute Morocco (NIMAR)</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Netherlands-Flemish Institute in Cairo (NVIC)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solidFill>
                  <a:schemeClr val="bg1">
                    <a:lumMod val="50000"/>
                  </a:schemeClr>
                </a:solidFill>
              </a:rPr>
              <a:t>Nuvoni Centre for Innovation Research in Nairobi</a:t>
            </a:r>
            <a:endParaRPr lang="en-GB" noProof="0" dirty="0"/>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 Institute in Turkey (NIT)</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Royal Netherlands Institute in Rome (KNIR)</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 Interuniversity Institute for Art History (NIKI)</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 Institute at Athens (NIA)</a:t>
            </a:r>
          </a:p>
          <a:p>
            <a:pPr marL="171450" indent="-171450">
              <a:buFont typeface="Arial" panose="020B0604020202020204" pitchFamily="34" charset="0"/>
              <a:buChar char="•"/>
            </a:pPr>
            <a:r>
              <a:rPr lang="en-GB" sz="1200" b="0" i="0" u="none" strike="noStrike" kern="1200" noProof="0" dirty="0">
                <a:solidFill>
                  <a:schemeClr val="tx1"/>
                </a:solidFill>
                <a:effectLst/>
                <a:latin typeface="Merriweather" pitchFamily="2" charset="77"/>
                <a:ea typeface="+mn-ea"/>
                <a:cs typeface="+mn-cs"/>
              </a:rPr>
              <a:t>Netherlands Institute in St. Petersburg (NIP)</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Tijdelijke aanduiding voor dianummer 3">
            <a:extLst>
              <a:ext uri="{FF2B5EF4-FFF2-40B4-BE49-F238E27FC236}">
                <a16:creationId xmlns:a16="http://schemas.microsoft.com/office/drawing/2014/main" id="{DFC4EE13-7BFD-8D3E-C6F2-4868C3371E2A}"/>
              </a:ext>
            </a:extLst>
          </p:cNvPr>
          <p:cNvSpPr>
            <a:spLocks noGrp="1"/>
          </p:cNvSpPr>
          <p:nvPr>
            <p:ph type="sldNum" sz="quarter" idx="10"/>
          </p:nvPr>
        </p:nvSpPr>
        <p:spPr/>
        <p:txBody>
          <a:bodyPr/>
          <a:lstStyle/>
          <a:p>
            <a:fld id="{812ECD43-08E5-4945-BC4F-4857758E978F}" type="slidenum">
              <a:rPr lang="nl-NL" smtClean="0">
                <a:solidFill>
                  <a:prstClr val="black"/>
                </a:solidFill>
              </a:rPr>
              <a:pPr/>
              <a:t>7</a:t>
            </a:fld>
            <a:endParaRPr lang="nl-NL" dirty="0">
              <a:solidFill>
                <a:prstClr val="black"/>
              </a:solidFill>
            </a:endParaRPr>
          </a:p>
        </p:txBody>
      </p:sp>
    </p:spTree>
    <p:extLst>
      <p:ext uri="{BB962C8B-B14F-4D97-AF65-F5344CB8AC3E}">
        <p14:creationId xmlns:p14="http://schemas.microsoft.com/office/powerpoint/2010/main" val="309596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err="1"/>
              <a:t>Figures</a:t>
            </a:r>
            <a:r>
              <a:rPr lang="nl-NL" i="1" dirty="0"/>
              <a:t> </a:t>
            </a:r>
            <a:r>
              <a:rPr lang="nl-NL" i="1" dirty="0" err="1"/>
              <a:t>from</a:t>
            </a:r>
            <a:r>
              <a:rPr lang="nl-NL" i="1" dirty="0"/>
              <a:t> 2025 </a:t>
            </a:r>
            <a:r>
              <a:rPr lang="nl-NL" i="1" dirty="0" err="1"/>
              <a:t>annual</a:t>
            </a:r>
            <a:r>
              <a:rPr lang="nl-NL" i="1" dirty="0"/>
              <a:t> report</a:t>
            </a:r>
          </a:p>
          <a:p>
            <a:endParaRPr lang="nl-NL" dirty="0"/>
          </a:p>
          <a:p>
            <a:r>
              <a:rPr lang="nl-NL" b="1" dirty="0"/>
              <a:t>Exact </a:t>
            </a:r>
            <a:r>
              <a:rPr lang="nl-NL" b="1" dirty="0" err="1"/>
              <a:t>numbers</a:t>
            </a:r>
            <a:r>
              <a:rPr lang="nl-NL" b="1" dirty="0"/>
              <a:t> student and </a:t>
            </a:r>
            <a:r>
              <a:rPr lang="nl-NL" b="1" dirty="0" err="1"/>
              <a:t>staff</a:t>
            </a:r>
            <a:endParaRPr lang="nl-NL" b="1" dirty="0"/>
          </a:p>
          <a:p>
            <a:r>
              <a:rPr lang="nl-NL" dirty="0" err="1"/>
              <a:t>Students</a:t>
            </a:r>
            <a:r>
              <a:rPr lang="nl-NL" dirty="0"/>
              <a:t>: 33,494</a:t>
            </a:r>
          </a:p>
          <a:p>
            <a:r>
              <a:rPr lang="nl-NL" dirty="0"/>
              <a:t>Employees: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8</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r>
              <a:rPr lang="en-GB" noProof="0" dirty="0"/>
              <a:t>RESEARCH</a:t>
            </a:r>
          </a:p>
          <a:p>
            <a:endParaRPr lang="en-GB" noProof="0" dirty="0"/>
          </a:p>
          <a:p>
            <a:r>
              <a:rPr lang="en-GB" noProof="0" dirty="0"/>
              <a:t>Our research is organised into 36 research institutes and spans a wide range of themes. Our research ranges from astronomy to nanotechnology, and from local to global challenges. We study urban issues in The Hague and children’s rights around the world. </a:t>
            </a:r>
          </a:p>
          <a:p>
            <a:endParaRPr lang="en-GB" noProof="0" dirty="0"/>
          </a:p>
          <a:p>
            <a:r>
              <a:rPr lang="en-GB" noProof="0" dirty="0"/>
              <a:t>Our Faculty of Humanities explores global languages, cultures and societies, our archaeologists uncover insights from the past, while our terrorism experts study today’s most pressing challenges.</a:t>
            </a:r>
          </a:p>
          <a:p>
            <a:endParaRPr lang="en-GB" noProof="0" dirty="0"/>
          </a:p>
          <a:p>
            <a:r>
              <a:rPr lang="en-GB" noProof="0" dirty="0"/>
              <a:t>Many of these issues are too complex for one discipline to solve. When researchers from different disciplines join forces, this results in new insights and solutions. </a:t>
            </a:r>
          </a:p>
          <a:p>
            <a:endParaRPr lang="en-GB" noProof="0" dirty="0"/>
          </a:p>
          <a:p>
            <a:r>
              <a:rPr lang="en-GB" noProof="0" dirty="0"/>
              <a:t>Our research has an impact on society. We use our knowledge to help address societal challenges, contribute to public debate and support policymaking.</a:t>
            </a:r>
          </a:p>
          <a:p>
            <a:endParaRPr lang="en-GB" noProof="0" dirty="0"/>
          </a:p>
          <a:p>
            <a:r>
              <a:rPr lang="en-GB" noProof="0" dirty="0"/>
              <a:t>TEACHING</a:t>
            </a:r>
          </a:p>
          <a:p>
            <a:endParaRPr lang="en-GB" noProof="0" dirty="0"/>
          </a:p>
          <a:p>
            <a:r>
              <a:rPr lang="en-GB" noProof="0" dirty="0"/>
              <a:t>We offer a wide range of mono-, multi- and interdisciplinary programmes. Our minors enable students to develop a multidisciplinary profile, and our new programmes are often strongly interdisciplinary. </a:t>
            </a:r>
          </a:p>
          <a:p>
            <a:endParaRPr lang="en-GB" noProof="0" dirty="0"/>
          </a:p>
          <a:p>
            <a:r>
              <a:rPr lang="en-GB" noProof="0" dirty="0"/>
              <a:t>With the world facing complex challenges that can rarely be solved by one discipline, our many interdisciplinary minors and programmes (e.g. International Studies) encourage our students to look beyond their own discipline. </a:t>
            </a:r>
          </a:p>
          <a:p>
            <a:endParaRPr lang="en-GB" noProof="0" dirty="0"/>
          </a:p>
          <a:p>
            <a:r>
              <a:rPr lang="en-GB" noProof="0" dirty="0"/>
              <a:t>We are integrating digital learning into our teaching. More than just online classes, this might involve interactive simulations, virtual environments and online collaboration tools.</a:t>
            </a:r>
          </a:p>
          <a:p>
            <a:endParaRPr lang="en-GB" noProof="0" dirty="0"/>
          </a:p>
          <a:p>
            <a:r>
              <a:rPr lang="en-GB" noProof="0" dirty="0"/>
              <a:t>Alongside r</a:t>
            </a:r>
            <a:r>
              <a:rPr lang="en-GB" sz="1200" b="0" i="0" kern="1200" noProof="0" dirty="0">
                <a:solidFill>
                  <a:schemeClr val="tx1"/>
                </a:solidFill>
                <a:effectLst/>
                <a:latin typeface="Merriweather" pitchFamily="2" charset="77"/>
                <a:ea typeface="+mn-ea"/>
                <a:cs typeface="+mn-cs"/>
              </a:rPr>
              <a:t>esearch-based disciplinary knowledge, we place a firm emphasis on developing skills such as problem-solving, collaboration, communication and critical reflection. These are essential to a fast-changing job market and society, and their integration into the curriculum is innovative.</a:t>
            </a:r>
            <a:endParaRPr lang="en-GB" noProof="0" dirty="0"/>
          </a:p>
          <a:p>
            <a:endParaRPr lang="en-GB" noProof="0" dirty="0"/>
          </a:p>
          <a:p>
            <a:r>
              <a:rPr lang="en-GB" noProof="0" dirty="0"/>
              <a:t>Many of our programmes and research projects have clear links to real-world challenges. Students are encouraged to think about the impact of their work on society and to seek solutions to today’s big issues. This contributes to a meaningful learning environment.</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813134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10383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8460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92975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246876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0669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42531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47617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30779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2981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35692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52605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676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dirty="0"/>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44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linkerkolom,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and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rcRect/>
          <a:stretch/>
        </p:blipFill>
        <p:spPr>
          <a:xfrm>
            <a:off x="0" y="4931497"/>
            <a:ext cx="4249280" cy="1926502"/>
          </a:xfrm>
          <a:prstGeom prst="rect">
            <a:avLst/>
          </a:prstGeom>
        </p:spPr>
      </p:pic>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 id="214748382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 id="21474838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192537365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3.svg"/><Relationship Id="rId7"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45.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3.png"/><Relationship Id="rId7" Type="http://schemas.openxmlformats.org/officeDocument/2006/relationships/image" Target="../media/image65.sv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4.svg"/><Relationship Id="rId5" Type="http://schemas.openxmlformats.org/officeDocument/2006/relationships/image" Target="../media/image19.svg"/><Relationship Id="rId4" Type="http://schemas.openxmlformats.org/officeDocument/2006/relationships/image" Target="../media/image43.sv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8577585-D8E9-7602-6277-E9CB3EDCE72D}"/>
              </a:ext>
            </a:extLst>
          </p:cNvPr>
          <p:cNvSpPr>
            <a:spLocks noGrp="1"/>
          </p:cNvSpPr>
          <p:nvPr>
            <p:ph type="subTitle" idx="1"/>
          </p:nvPr>
        </p:nvSpPr>
        <p:spPr/>
        <p:txBody>
          <a:bodyPr/>
          <a:lstStyle/>
          <a:p>
            <a:endParaRPr lang="en-GB" dirty="0"/>
          </a:p>
        </p:txBody>
      </p:sp>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a:xfrm>
            <a:off x="6877050" y="987963"/>
            <a:ext cx="4981575" cy="1457455"/>
          </a:xfrm>
        </p:spPr>
        <p:txBody>
          <a:bodyPr/>
          <a:lstStyle/>
          <a:p>
            <a:r>
              <a:rPr lang="en-GB" noProof="0" dirty="0"/>
              <a:t>Discover Leiden University</a:t>
            </a:r>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578E-90B4-8F11-4D53-9D907D5ABC3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FAB761C-08B7-B88E-4492-19F554BDF4E2}"/>
              </a:ext>
            </a:extLst>
          </p:cNvPr>
          <p:cNvSpPr>
            <a:spLocks noGrp="1"/>
          </p:cNvSpPr>
          <p:nvPr>
            <p:ph type="title"/>
          </p:nvPr>
        </p:nvSpPr>
        <p:spPr>
          <a:xfrm>
            <a:off x="3007086" y="360000"/>
            <a:ext cx="8346713" cy="1325563"/>
          </a:xfrm>
        </p:spPr>
        <p:txBody>
          <a:bodyPr vert="horz" lIns="91440" tIns="45720" rIns="91440" bIns="45720" rtlCol="0" anchor="ctr">
            <a:noAutofit/>
          </a:bodyPr>
          <a:lstStyle/>
          <a:p>
            <a:r>
              <a:rPr lang="en-GB" dirty="0"/>
              <a:t>Interdisciplinary research and teaching</a:t>
            </a:r>
          </a:p>
        </p:txBody>
      </p:sp>
      <p:sp>
        <p:nvSpPr>
          <p:cNvPr id="4" name="Tijdelijke aanduiding voor inhoud 3">
            <a:extLst>
              <a:ext uri="{FF2B5EF4-FFF2-40B4-BE49-F238E27FC236}">
                <a16:creationId xmlns:a16="http://schemas.microsoft.com/office/drawing/2014/main" id="{1FA659E9-CDFA-5C3B-9B31-2C468F7C9D72}"/>
              </a:ext>
            </a:extLst>
          </p:cNvPr>
          <p:cNvSpPr>
            <a:spLocks noGrp="1"/>
          </p:cNvSpPr>
          <p:nvPr>
            <p:ph type="body" sz="quarter" idx="14"/>
          </p:nvPr>
        </p:nvSpPr>
        <p:spPr>
          <a:xfrm>
            <a:off x="3006725" y="2036763"/>
            <a:ext cx="8347075" cy="436145"/>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dirty="0"/>
              <a:t>Collaboration among disciplines, researchers and teaching staff</a:t>
            </a:r>
          </a:p>
        </p:txBody>
      </p:sp>
      <p:sp>
        <p:nvSpPr>
          <p:cNvPr id="13" name="Tijdelijke aanduiding voor afbeelding 12">
            <a:extLst>
              <a:ext uri="{FF2B5EF4-FFF2-40B4-BE49-F238E27FC236}">
                <a16:creationId xmlns:a16="http://schemas.microsoft.com/office/drawing/2014/main" id="{C28CB44A-FFEF-7E1A-ACF2-E80299481D51}"/>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242124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4018654223"/>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Humans in the world</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Resilient and learning society</a:t>
                      </a:r>
                      <a:endParaRPr lang="en-GB"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Technology and society</a:t>
                      </a:r>
                      <a:endParaRPr lang="en-GB"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Peace, justice, democracy and governance</a:t>
                      </a:r>
                      <a:endParaRPr lang="en-GB"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Health and life sciences</a:t>
                      </a:r>
                      <a:endParaRPr kumimoji="0" lang="en-GB"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Languages, cultures and worldviews</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Heritage</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Migration</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Inequalities</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Generation of the future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 transitions</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Sustainability and biodiversity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and space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for humans, society and science</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Security, safety and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Trust in polarised times</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Geopolitics in Europe and the world</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Regenerative medicine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Health and well-being</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Drug discovery and development</a:t>
                      </a:r>
                      <a:endParaRPr lang="en-GB"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en-GB" b="1" dirty="0"/>
              <a:t>Profile of Leiden Universit</a:t>
            </a:r>
            <a:r>
              <a:rPr lang="en-GB" dirty="0"/>
              <a:t>y</a:t>
            </a:r>
            <a:br>
              <a:rPr lang="en-GB" b="1" dirty="0"/>
            </a:br>
            <a:r>
              <a:rPr lang="en-GB" sz="2800" b="1" dirty="0">
                <a:solidFill>
                  <a:srgbClr val="B27F2A"/>
                </a:solidFill>
              </a:rPr>
              <a:t>15 themes in 5 domains</a:t>
            </a:r>
            <a:endParaRPr lang="en-GB"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78377" y="2097706"/>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GB" dirty="0"/>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GB" dirty="0"/>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GB" dirty="0"/>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GB" dirty="0"/>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GB" dirty="0"/>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GB" dirty="0"/>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GB" dirty="0"/>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GB" dirty="0"/>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GB" dirty="0"/>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GB"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EC47E81-0013-AE05-DFA0-5B0DBDE45CA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F0DDE9A-E86D-4854-B5D7-E1D72ED2F471}"/>
              </a:ext>
            </a:extLst>
          </p:cNvPr>
          <p:cNvSpPr>
            <a:spLocks noGrp="1"/>
          </p:cNvSpPr>
          <p:nvPr>
            <p:ph type="ctrTitle"/>
          </p:nvPr>
        </p:nvSpPr>
        <p:spPr>
          <a:xfrm>
            <a:off x="6877050" y="1234184"/>
            <a:ext cx="4981575" cy="965013"/>
          </a:xfrm>
        </p:spPr>
        <p:txBody>
          <a:bodyPr/>
          <a:lstStyle/>
          <a:p>
            <a:r>
              <a:rPr lang="en-GB" dirty="0"/>
              <a:t>Strategy</a:t>
            </a:r>
          </a:p>
        </p:txBody>
      </p:sp>
      <p:sp>
        <p:nvSpPr>
          <p:cNvPr id="9" name="Ondertitel 8">
            <a:extLst>
              <a:ext uri="{FF2B5EF4-FFF2-40B4-BE49-F238E27FC236}">
                <a16:creationId xmlns:a16="http://schemas.microsoft.com/office/drawing/2014/main" id="{1799B5AA-A3F3-BB1A-9FCE-8F72A3BB29E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807289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7037131" y="172082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Connecting</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Innovative</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Free</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en-GB" b="1" dirty="0">
                  <a:solidFill>
                    <a:srgbClr val="002060"/>
                  </a:solidFill>
                </a:rPr>
                <a:t>Responsible</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Ample scope for talent and development</a:t>
            </a: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More value through strategic collaboration</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en-GB" sz="1300" dirty="0">
                <a:solidFill>
                  <a:srgbClr val="001158"/>
                </a:solidFill>
                <a:latin typeface="Vestula Pro" panose="020B0A03060302020204" pitchFamily="34" charset="0"/>
              </a:rPr>
              <a:t>Room for innovation</a:t>
            </a: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Pioneering interdisciplinary research and teaching</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158"/>
                </a:solidFill>
                <a:effectLst/>
                <a:uLnTx/>
                <a:uFillTx/>
                <a:latin typeface="Vestula Pro" panose="020B0A03060302020204" pitchFamily="34" charset="0"/>
              </a:rPr>
              <a:t>Future-proof student development</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en-GB" sz="1300" dirty="0">
                <a:solidFill>
                  <a:srgbClr val="001158"/>
                </a:solidFill>
                <a:latin typeface="Vestula Pro" panose="020B0A03060302020204" pitchFamily="34" charset="0"/>
              </a:rPr>
              <a:t>A healthy, involved and learning community</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en-GB" dirty="0">
                <a:latin typeface="Merriweather" panose="00000500000000000000" pitchFamily="2" charset="0"/>
              </a:rPr>
              <a:t>Innovating and Connecting</a:t>
            </a:r>
            <a:br>
              <a:rPr lang="en-GB" dirty="0">
                <a:latin typeface="Merriweather" panose="00000500000000000000" pitchFamily="2" charset="0"/>
              </a:rPr>
            </a:br>
            <a:r>
              <a:rPr lang="en-GB" sz="2800" dirty="0">
                <a:solidFill>
                  <a:srgbClr val="B27F2A"/>
                </a:solidFill>
                <a:latin typeface="Merriweather" panose="00000500000000000000" pitchFamily="2" charset="0"/>
              </a:rPr>
              <a:t>Strategic Plan 2022-2027</a:t>
            </a:r>
            <a:endParaRPr lang="en-GB"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327A-61F3-BD77-953C-B62F6AFDD724}"/>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3ED62D45-A27C-F318-7885-5E9FCEE06E14}"/>
              </a:ext>
            </a:extLst>
          </p:cNvPr>
          <p:cNvSpPr>
            <a:spLocks noGrp="1"/>
          </p:cNvSpPr>
          <p:nvPr>
            <p:ph type="title"/>
          </p:nvPr>
        </p:nvSpPr>
        <p:spPr>
          <a:xfrm>
            <a:off x="3007086" y="360000"/>
            <a:ext cx="8346713" cy="1325563"/>
          </a:xfrm>
        </p:spPr>
        <p:txBody>
          <a:bodyPr/>
          <a:lstStyle/>
          <a:p>
            <a:r>
              <a:rPr lang="en-GB" dirty="0"/>
              <a:t>Ongoing strategic themes</a:t>
            </a:r>
          </a:p>
        </p:txBody>
      </p:sp>
      <p:sp>
        <p:nvSpPr>
          <p:cNvPr id="6" name="Tijdelijke aanduiding voor tekst 5">
            <a:extLst>
              <a:ext uri="{FF2B5EF4-FFF2-40B4-BE49-F238E27FC236}">
                <a16:creationId xmlns:a16="http://schemas.microsoft.com/office/drawing/2014/main" id="{493EDBEF-2F75-B5FD-EE9A-72F035FB9CA7}"/>
              </a:ext>
            </a:extLst>
          </p:cNvPr>
          <p:cNvSpPr>
            <a:spLocks noGrp="1"/>
          </p:cNvSpPr>
          <p:nvPr>
            <p:ph type="body" sz="quarter" idx="14"/>
          </p:nvPr>
        </p:nvSpPr>
        <p:spPr>
          <a:xfrm>
            <a:off x="3006725" y="2036763"/>
            <a:ext cx="8347075" cy="2605842"/>
          </a:xfrm>
        </p:spPr>
        <p:txBody>
          <a:bodyPr vert="horz" lIns="91440" tIns="45720" rIns="91440" bIns="45720" rtlCol="0">
            <a:noAutofit/>
          </a:bodyPr>
          <a:lstStyle/>
          <a:p>
            <a:pPr marL="228600" indent="-228600">
              <a:lnSpc>
                <a:spcPct val="120000"/>
              </a:lnSpc>
              <a:spcBef>
                <a:spcPts val="0"/>
              </a:spcBef>
              <a:buChar char="•"/>
            </a:pPr>
            <a:r>
              <a:rPr lang="en-GB" dirty="0"/>
              <a:t>Digitalisation</a:t>
            </a:r>
          </a:p>
          <a:p>
            <a:pPr marL="228600" indent="-228600">
              <a:lnSpc>
                <a:spcPct val="120000"/>
              </a:lnSpc>
              <a:spcBef>
                <a:spcPts val="0"/>
              </a:spcBef>
              <a:buChar char="•"/>
            </a:pPr>
            <a:r>
              <a:rPr lang="en-GB" dirty="0"/>
              <a:t>Sustainability</a:t>
            </a:r>
          </a:p>
          <a:p>
            <a:pPr marL="228600" indent="-228600">
              <a:lnSpc>
                <a:spcPct val="120000"/>
              </a:lnSpc>
              <a:spcBef>
                <a:spcPts val="0"/>
              </a:spcBef>
              <a:buChar char="•"/>
            </a:pPr>
            <a:r>
              <a:rPr lang="en-GB" dirty="0"/>
              <a:t>Diversity and inclusion</a:t>
            </a:r>
          </a:p>
          <a:p>
            <a:pPr marL="228600" indent="-228600">
              <a:lnSpc>
                <a:spcPct val="120000"/>
              </a:lnSpc>
              <a:spcBef>
                <a:spcPts val="0"/>
              </a:spcBef>
              <a:buChar char="•"/>
            </a:pPr>
            <a:r>
              <a:rPr lang="en-GB" dirty="0"/>
              <a:t>Internationalisation</a:t>
            </a:r>
          </a:p>
          <a:p>
            <a:pPr marL="228600" indent="-228600">
              <a:lnSpc>
                <a:spcPct val="120000"/>
              </a:lnSpc>
              <a:spcBef>
                <a:spcPts val="0"/>
              </a:spcBef>
              <a:buChar char="•"/>
            </a:pPr>
            <a:r>
              <a:rPr lang="en-GB" dirty="0"/>
              <a:t>Campus of the future</a:t>
            </a:r>
          </a:p>
        </p:txBody>
      </p:sp>
      <p:sp>
        <p:nvSpPr>
          <p:cNvPr id="5" name="Tijdelijke aanduiding voor afbeelding 4">
            <a:extLst>
              <a:ext uri="{FF2B5EF4-FFF2-40B4-BE49-F238E27FC236}">
                <a16:creationId xmlns:a16="http://schemas.microsoft.com/office/drawing/2014/main" id="{7E2DF9B7-A3B4-E2A9-0FC6-8B4AC376E0C3}"/>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804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FD14-E032-8E4E-B5F9-D6A713A68081}"/>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B97863F4-81A8-8F98-449C-62BF01349E10}"/>
              </a:ext>
            </a:extLst>
          </p:cNvPr>
          <p:cNvSpPr>
            <a:spLocks noGrp="1"/>
          </p:cNvSpPr>
          <p:nvPr>
            <p:ph type="body" sz="quarter" idx="14"/>
          </p:nvPr>
        </p:nvSpPr>
        <p:spPr>
          <a:xfrm>
            <a:off x="652463" y="2038350"/>
            <a:ext cx="5397500" cy="3036857"/>
          </a:xfrm>
        </p:spPr>
        <p:txBody>
          <a:bodyPr vert="horz" lIns="91440" tIns="45720" rIns="91440" bIns="45720" rtlCol="0">
            <a:noAutofit/>
          </a:bodyPr>
          <a:lstStyle/>
          <a:p>
            <a:pPr marL="228600" indent="-228600">
              <a:spcAft>
                <a:spcPts val="1200"/>
              </a:spcAft>
              <a:buChar char="•"/>
            </a:pPr>
            <a:r>
              <a:rPr lang="en-GB" dirty="0">
                <a:solidFill>
                  <a:srgbClr val="0C2577"/>
                </a:solidFill>
              </a:rPr>
              <a:t>Sustainability</a:t>
            </a:r>
            <a:r>
              <a:rPr lang="en-GB" dirty="0"/>
              <a:t> V</a:t>
            </a:r>
            <a:r>
              <a:rPr lang="en-GB" dirty="0">
                <a:solidFill>
                  <a:srgbClr val="0C2577"/>
                </a:solidFill>
              </a:rPr>
              <a:t>ision 2030</a:t>
            </a:r>
          </a:p>
          <a:p>
            <a:pPr marL="228600" indent="-228600">
              <a:spcAft>
                <a:spcPts val="1200"/>
              </a:spcAft>
              <a:buChar char="•"/>
            </a:pPr>
            <a:r>
              <a:rPr lang="en-GB" dirty="0">
                <a:solidFill>
                  <a:srgbClr val="0C2577"/>
                </a:solidFill>
              </a:rPr>
              <a:t>Sustainability in our research and teaching</a:t>
            </a:r>
          </a:p>
          <a:p>
            <a:pPr marL="228600" indent="-228600">
              <a:spcAft>
                <a:spcPts val="1200"/>
              </a:spcAft>
              <a:buChar char="•"/>
            </a:pPr>
            <a:r>
              <a:rPr lang="en-GB" dirty="0"/>
              <a:t>Awareness and </a:t>
            </a:r>
            <a:r>
              <a:rPr lang="en-GB" dirty="0">
                <a:solidFill>
                  <a:srgbClr val="0C2577"/>
                </a:solidFill>
              </a:rPr>
              <a:t>engagement</a:t>
            </a:r>
          </a:p>
          <a:p>
            <a:pPr marL="228600" indent="-228600">
              <a:spcAft>
                <a:spcPts val="1200"/>
              </a:spcAft>
              <a:buChar char="•"/>
            </a:pPr>
            <a:r>
              <a:rPr lang="en-GB" dirty="0">
                <a:solidFill>
                  <a:srgbClr val="0C2577"/>
                </a:solidFill>
              </a:rPr>
              <a:t>Climate-neutral by 2050</a:t>
            </a:r>
          </a:p>
          <a:p>
            <a:pPr marL="228600" indent="-228600">
              <a:spcAft>
                <a:spcPts val="1200"/>
              </a:spcAft>
              <a:buChar char="•"/>
            </a:pPr>
            <a:r>
              <a:rPr lang="en-GB" dirty="0">
                <a:solidFill>
                  <a:srgbClr val="0C2577"/>
                </a:solidFill>
              </a:rPr>
              <a:t>Circularit</a:t>
            </a:r>
            <a:r>
              <a:rPr lang="en-GB" dirty="0"/>
              <a:t>y</a:t>
            </a:r>
          </a:p>
          <a:p>
            <a:pPr marL="228600" indent="-228600">
              <a:spcAft>
                <a:spcPts val="1200"/>
              </a:spcAft>
              <a:buChar char="•"/>
            </a:pPr>
            <a:r>
              <a:rPr lang="en-GB" dirty="0">
                <a:solidFill>
                  <a:srgbClr val="0C2577"/>
                </a:solidFill>
              </a:rPr>
              <a:t>Sustain</a:t>
            </a:r>
            <a:r>
              <a:rPr lang="en-GB" dirty="0"/>
              <a:t>able </a:t>
            </a:r>
            <a:r>
              <a:rPr lang="en-GB" dirty="0">
                <a:solidFill>
                  <a:srgbClr val="0C2577"/>
                </a:solidFill>
              </a:rPr>
              <a:t>environment</a:t>
            </a:r>
          </a:p>
        </p:txBody>
      </p:sp>
      <p:sp>
        <p:nvSpPr>
          <p:cNvPr id="5" name="Titel 4">
            <a:extLst>
              <a:ext uri="{FF2B5EF4-FFF2-40B4-BE49-F238E27FC236}">
                <a16:creationId xmlns:a16="http://schemas.microsoft.com/office/drawing/2014/main" id="{BCD6BEE6-8C4E-D23E-5CD5-A1958DAF7E51}"/>
              </a:ext>
            </a:extLst>
          </p:cNvPr>
          <p:cNvSpPr>
            <a:spLocks noGrp="1"/>
          </p:cNvSpPr>
          <p:nvPr>
            <p:ph type="title"/>
          </p:nvPr>
        </p:nvSpPr>
        <p:spPr>
          <a:xfrm>
            <a:off x="698400" y="360000"/>
            <a:ext cx="5397600" cy="1325563"/>
          </a:xfrm>
        </p:spPr>
        <p:txBody>
          <a:bodyPr>
            <a:noAutofit/>
          </a:bodyPr>
          <a:lstStyle/>
          <a:p>
            <a:r>
              <a:rPr lang="en-GB" dirty="0"/>
              <a:t>Sustainability</a:t>
            </a:r>
          </a:p>
        </p:txBody>
      </p:sp>
      <p:pic>
        <p:nvPicPr>
          <p:cNvPr id="2" name="Tijdelijke aanduiding voor afbeelding 8">
            <a:extLst>
              <a:ext uri="{FF2B5EF4-FFF2-40B4-BE49-F238E27FC236}">
                <a16:creationId xmlns:a16="http://schemas.microsoft.com/office/drawing/2014/main" id="{7CE09D0E-F2A4-282C-36D6-69F4ECCF645A}"/>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14771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D09C-DFEC-8508-60CE-19AA5C70E807}"/>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53180B5-D19E-CDA6-F105-C8321D144D3D}"/>
              </a:ext>
            </a:extLst>
          </p:cNvPr>
          <p:cNvSpPr>
            <a:spLocks noGrp="1"/>
          </p:cNvSpPr>
          <p:nvPr>
            <p:ph type="body" sz="quarter" idx="14"/>
          </p:nvPr>
        </p:nvSpPr>
        <p:spPr/>
        <p:txBody>
          <a:bodyPr vert="horz" lIns="91440" tIns="45720" rIns="91440" bIns="45720" rtlCol="0">
            <a:noAutofit/>
          </a:bodyPr>
          <a:lstStyle/>
          <a:p>
            <a:r>
              <a:rPr lang="en-GB" dirty="0"/>
              <a:t>Diversity and inclusion are essential to high-quality research and teaching</a:t>
            </a:r>
          </a:p>
          <a:p>
            <a:r>
              <a:rPr lang="en-GB" dirty="0"/>
              <a:t>Every student, staff member and visitor should feel welcome and valued</a:t>
            </a:r>
          </a:p>
          <a:p>
            <a:r>
              <a:rPr lang="en-GB" dirty="0"/>
              <a:t>Policy, HR and connection with networks</a:t>
            </a:r>
          </a:p>
          <a:p>
            <a:r>
              <a:rPr lang="en-GB" dirty="0"/>
              <a:t>Events and annual symposium</a:t>
            </a:r>
          </a:p>
        </p:txBody>
      </p:sp>
      <p:sp>
        <p:nvSpPr>
          <p:cNvPr id="5" name="Titel 4">
            <a:extLst>
              <a:ext uri="{FF2B5EF4-FFF2-40B4-BE49-F238E27FC236}">
                <a16:creationId xmlns:a16="http://schemas.microsoft.com/office/drawing/2014/main" id="{657286F1-ADD0-80D7-F1DD-266BB24495BA}"/>
              </a:ext>
            </a:extLst>
          </p:cNvPr>
          <p:cNvSpPr>
            <a:spLocks noGrp="1"/>
          </p:cNvSpPr>
          <p:nvPr>
            <p:ph type="title"/>
          </p:nvPr>
        </p:nvSpPr>
        <p:spPr/>
        <p:txBody>
          <a:bodyPr>
            <a:noAutofit/>
          </a:bodyPr>
          <a:lstStyle/>
          <a:p>
            <a:r>
              <a:rPr lang="en-GB" dirty="0"/>
              <a:t>Diversity and inclusion</a:t>
            </a:r>
          </a:p>
        </p:txBody>
      </p:sp>
      <p:pic>
        <p:nvPicPr>
          <p:cNvPr id="20" name="Tijdelijke aanduiding voor afbeelding 19">
            <a:extLst>
              <a:ext uri="{FF2B5EF4-FFF2-40B4-BE49-F238E27FC236}">
                <a16:creationId xmlns:a16="http://schemas.microsoft.com/office/drawing/2014/main" id="{D56EAFC0-A298-0E6E-00C7-19D9695C94E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38797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58407C-8E78-F716-6BBD-718E4E1FDB9B}"/>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76ADAB2D-63C5-8881-6013-82EC60732F8E}"/>
              </a:ext>
            </a:extLst>
          </p:cNvPr>
          <p:cNvSpPr>
            <a:spLocks noGrp="1"/>
          </p:cNvSpPr>
          <p:nvPr>
            <p:ph type="subTitle" idx="1"/>
          </p:nvPr>
        </p:nvSpPr>
        <p:spPr/>
        <p:txBody>
          <a:bodyPr/>
          <a:lstStyle/>
          <a:p>
            <a:endParaRPr lang="en-GB" dirty="0"/>
          </a:p>
        </p:txBody>
      </p:sp>
      <p:sp>
        <p:nvSpPr>
          <p:cNvPr id="2" name="Titel 1">
            <a:extLst>
              <a:ext uri="{FF2B5EF4-FFF2-40B4-BE49-F238E27FC236}">
                <a16:creationId xmlns:a16="http://schemas.microsoft.com/office/drawing/2014/main" id="{F0BA344A-DA18-8C20-056C-E483A610A619}"/>
              </a:ext>
            </a:extLst>
          </p:cNvPr>
          <p:cNvSpPr>
            <a:spLocks noGrp="1"/>
          </p:cNvSpPr>
          <p:nvPr>
            <p:ph type="ctrTitle"/>
          </p:nvPr>
        </p:nvSpPr>
        <p:spPr>
          <a:xfrm>
            <a:off x="6877050" y="1234184"/>
            <a:ext cx="4981575" cy="965013"/>
          </a:xfrm>
        </p:spPr>
        <p:txBody>
          <a:bodyPr/>
          <a:lstStyle/>
          <a:p>
            <a:r>
              <a:rPr lang="en-GB" dirty="0"/>
              <a:t>Research</a:t>
            </a:r>
          </a:p>
        </p:txBody>
      </p:sp>
    </p:spTree>
    <p:extLst>
      <p:ext uri="{BB962C8B-B14F-4D97-AF65-F5344CB8AC3E}">
        <p14:creationId xmlns:p14="http://schemas.microsoft.com/office/powerpoint/2010/main" val="26707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a:xfrm>
            <a:off x="3007086" y="360000"/>
            <a:ext cx="8346713" cy="1325563"/>
          </a:xfrm>
        </p:spPr>
        <p:txBody>
          <a:bodyPr/>
          <a:lstStyle/>
          <a:p>
            <a:r>
              <a:rPr lang="nl-NL" dirty="0"/>
              <a:t>Research in </a:t>
            </a:r>
            <a:r>
              <a:rPr lang="nl-NL" dirty="0" err="1"/>
              <a:t>figures</a:t>
            </a:r>
            <a:endParaRPr lang="en-US" dirty="0"/>
          </a:p>
        </p:txBody>
      </p:sp>
      <p:sp>
        <p:nvSpPr>
          <p:cNvPr id="8" name="Tijdelijke aanduiding voor afbeelding 7">
            <a:extLst>
              <a:ext uri="{FF2B5EF4-FFF2-40B4-BE49-F238E27FC236}">
                <a16:creationId xmlns:a16="http://schemas.microsoft.com/office/drawing/2014/main" id="{7F6331E2-D22B-3647-733A-0DC1272B2F82}"/>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err="1">
                <a:solidFill>
                  <a:srgbClr val="001158"/>
                </a:solidFill>
                <a:latin typeface="Merriweather" panose="00000500000000000000" pitchFamily="2" charset="0"/>
              </a:rPr>
              <a:t>Publication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PhD </a:t>
            </a:r>
            <a:r>
              <a:rPr lang="nl-NL" sz="1600" dirty="0" err="1">
                <a:solidFill>
                  <a:srgbClr val="001158"/>
                </a:solidFill>
                <a:latin typeface="Merriweather" panose="00000500000000000000" pitchFamily="2" charset="0"/>
              </a:rPr>
              <a:t>defences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Professors</a:t>
            </a:r>
          </a:p>
          <a:p>
            <a:pPr>
              <a:lnSpc>
                <a:spcPts val="2400"/>
              </a:lnSpc>
            </a:pPr>
            <a:r>
              <a:rPr lang="nl-NL" sz="1600" dirty="0">
                <a:solidFill>
                  <a:srgbClr val="001158"/>
                </a:solidFill>
                <a:latin typeface="Merriweather" panose="00000500000000000000" pitchFamily="2" charset="0"/>
              </a:rPr>
              <a:t>36% </a:t>
            </a:r>
            <a:r>
              <a:rPr lang="nl-NL" sz="1600" dirty="0" err="1">
                <a:solidFill>
                  <a:srgbClr val="001158"/>
                </a:solidFill>
                <a:latin typeface="Merriweather" panose="00000500000000000000" pitchFamily="2" charset="0"/>
              </a:rPr>
              <a:t>female</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 </a:t>
            </a:r>
            <a:r>
              <a:rPr lang="nl-NL" sz="1600" dirty="0" err="1">
                <a:solidFill>
                  <a:srgbClr val="001158"/>
                </a:solidFill>
                <a:latin typeface="Merriweather" panose="00000500000000000000" pitchFamily="2" charset="0"/>
              </a:rPr>
              <a:t>Prizes</a:t>
            </a:r>
            <a:endParaRPr lang="nl-NL" sz="1600" dirty="0">
              <a:solidFill>
                <a:srgbClr val="001158"/>
              </a:solidFill>
              <a:latin typeface="Merriweather" panose="00000500000000000000" pitchFamily="2" charset="0"/>
            </a:endParaRPr>
          </a:p>
          <a:p>
            <a:pPr>
              <a:lnSpc>
                <a:spcPts val="2000"/>
              </a:lnSpc>
            </a:pPr>
            <a:r>
              <a:rPr lang="nl-NL" sz="1200" dirty="0" err="1">
                <a:solidFill>
                  <a:srgbClr val="001158"/>
                </a:solidFill>
                <a:latin typeface="Merriweather" panose="00000500000000000000" pitchFamily="2" charset="0"/>
              </a:rPr>
              <a:t>Until</a:t>
            </a:r>
            <a:r>
              <a:rPr lang="nl-NL" sz="1200" dirty="0">
                <a:solidFill>
                  <a:srgbClr val="001158"/>
                </a:solidFill>
                <a:latin typeface="Merriweather" panose="00000500000000000000" pitchFamily="2" charset="0"/>
              </a:rPr>
              <a:t> </a:t>
            </a:r>
            <a:r>
              <a:rPr lang="nl-NL" sz="1200" dirty="0" err="1">
                <a:solidFill>
                  <a:srgbClr val="001158"/>
                </a:solidFill>
                <a:latin typeface="Merriweather" panose="00000500000000000000" pitchFamily="2" charset="0"/>
              </a:rPr>
              <a:t>now</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 Grants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6422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A348DCA-7FC9-EA43-0BDF-15E719ACBC90}"/>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CCCBFCA-1ED1-F08F-A13D-0F6B2D0D5908}"/>
              </a:ext>
            </a:extLst>
          </p:cNvPr>
          <p:cNvSpPr>
            <a:spLocks noGrp="1"/>
          </p:cNvSpPr>
          <p:nvPr>
            <p:ph type="ctrTitle"/>
          </p:nvPr>
        </p:nvSpPr>
        <p:spPr>
          <a:xfrm>
            <a:off x="6877050" y="1234184"/>
            <a:ext cx="4981575" cy="965013"/>
          </a:xfrm>
        </p:spPr>
        <p:txBody>
          <a:bodyPr/>
          <a:lstStyle/>
          <a:p>
            <a:r>
              <a:rPr lang="en-GB" dirty="0"/>
              <a:t>Teaching</a:t>
            </a:r>
          </a:p>
        </p:txBody>
      </p:sp>
      <p:sp>
        <p:nvSpPr>
          <p:cNvPr id="12" name="Ondertitel 11">
            <a:extLst>
              <a:ext uri="{FF2B5EF4-FFF2-40B4-BE49-F238E27FC236}">
                <a16:creationId xmlns:a16="http://schemas.microsoft.com/office/drawing/2014/main" id="{FF42E073-DCB4-DE66-CED7-E0E16BCDE70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819793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en-GB" noProof="0" dirty="0"/>
              <a:t>Founded by William </a:t>
            </a:r>
            <a:r>
              <a:rPr lang="en-GB" dirty="0"/>
              <a:t>of Orange in 1575 </a:t>
            </a:r>
            <a:endParaRPr lang="en-GB" noProof="0" dirty="0"/>
          </a:p>
          <a:p>
            <a:pPr marL="0" indent="0">
              <a:lnSpc>
                <a:spcPct val="120000"/>
              </a:lnSpc>
              <a:spcBef>
                <a:spcPts val="0"/>
              </a:spcBef>
              <a:spcAft>
                <a:spcPts val="1200"/>
              </a:spcAft>
              <a:buNone/>
            </a:pPr>
            <a:endParaRPr lang="en-GB" noProof="0" dirty="0"/>
          </a:p>
          <a:p>
            <a:pPr marL="0" indent="0">
              <a:lnSpc>
                <a:spcPct val="120000"/>
              </a:lnSpc>
              <a:spcBef>
                <a:spcPts val="0"/>
              </a:spcBef>
              <a:spcAft>
                <a:spcPts val="1200"/>
              </a:spcAft>
              <a:buNone/>
            </a:pPr>
            <a:r>
              <a:rPr lang="en-GB" sz="2400" b="1" noProof="0" dirty="0"/>
              <a:t>Our motto</a:t>
            </a:r>
          </a:p>
          <a:p>
            <a:pPr marL="0" indent="0">
              <a:lnSpc>
                <a:spcPct val="120000"/>
              </a:lnSpc>
              <a:spcBef>
                <a:spcPts val="0"/>
              </a:spcBef>
              <a:spcAft>
                <a:spcPts val="1200"/>
              </a:spcAft>
              <a:buNone/>
            </a:pPr>
            <a:r>
              <a:rPr lang="en-GB" noProof="0" dirty="0"/>
              <a:t>Praesidium Libertatis: Bastion of Freedom</a:t>
            </a:r>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en-GB" noProof="0" dirty="0"/>
              <a:t>First university in the Netherlands</a:t>
            </a:r>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a:xfrm>
            <a:off x="3007086" y="360000"/>
            <a:ext cx="8346713" cy="1325563"/>
          </a:xfrm>
        </p:spPr>
        <p:txBody>
          <a:bodyPr lIns="0"/>
          <a:lstStyle/>
          <a:p>
            <a:r>
              <a:rPr lang="nl-NL" dirty="0"/>
              <a:t>Teaching in </a:t>
            </a:r>
            <a:r>
              <a:rPr lang="nl-NL" dirty="0" err="1"/>
              <a:t>figures</a:t>
            </a:r>
            <a:endParaRPr lang="en-US" dirty="0"/>
          </a:p>
        </p:txBody>
      </p:sp>
      <p:sp>
        <p:nvSpPr>
          <p:cNvPr id="8" name="Tijdelijke aanduiding voor afbeelding 7">
            <a:extLst>
              <a:ext uri="{FF2B5EF4-FFF2-40B4-BE49-F238E27FC236}">
                <a16:creationId xmlns:a16="http://schemas.microsoft.com/office/drawing/2014/main" id="{62A56A55-EFCD-AFC2-27C8-736CC41A3469}"/>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 </a:t>
            </a: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Graduates</a:t>
            </a:r>
            <a:r>
              <a:rPr lang="nl-NL" sz="1600" dirty="0">
                <a:solidFill>
                  <a:srgbClr val="001158"/>
                </a:solidFill>
                <a:latin typeface="Merriweather" panose="00000500000000000000" pitchFamily="2" charset="0"/>
              </a:rPr>
              <a:t> per </a:t>
            </a:r>
            <a:r>
              <a:rPr lang="nl-NL" sz="1600" dirty="0" err="1">
                <a:solidFill>
                  <a:srgbClr val="001158"/>
                </a:solidFill>
                <a:latin typeface="Merriweather" panose="00000500000000000000" pitchFamily="2" charset="0"/>
              </a:rPr>
              <a:t>year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Bachelor’s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Master’s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Programmes</a:t>
            </a:r>
            <a:r>
              <a:rPr lang="nl-NL" sz="1600" dirty="0">
                <a:solidFill>
                  <a:srgbClr val="001158"/>
                </a:solidFill>
                <a:latin typeface="Merriweather" panose="00000500000000000000" pitchFamily="2" charset="0"/>
              </a:rPr>
              <a:t> </a:t>
            </a:r>
            <a:r>
              <a:rPr lang="nl-NL" sz="1600" dirty="0" err="1">
                <a:solidFill>
                  <a:srgbClr val="001158"/>
                </a:solidFill>
                <a:latin typeface="Merriweather" panose="00000500000000000000" pitchFamily="2" charset="0"/>
              </a:rPr>
              <a:t>for</a:t>
            </a:r>
            <a:r>
              <a:rPr lang="nl-NL" sz="1600" dirty="0">
                <a:solidFill>
                  <a:srgbClr val="001158"/>
                </a:solidFill>
                <a:latin typeface="Merriweather" panose="00000500000000000000" pitchFamily="2" charset="0"/>
              </a:rPr>
              <a:t>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24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5B7AF86B-B6F9-8AC0-466D-3628085954CB}"/>
              </a:ext>
            </a:extLst>
          </p:cNvPr>
          <p:cNvSpPr>
            <a:spLocks noGrp="1"/>
          </p:cNvSpPr>
          <p:nvPr>
            <p:ph type="body" sz="quarter" idx="14"/>
          </p:nvPr>
        </p:nvSpPr>
        <p:spPr>
          <a:xfrm>
            <a:off x="698400" y="2037600"/>
            <a:ext cx="8348400" cy="3852465"/>
          </a:xfrm>
        </p:spPr>
        <p:txBody>
          <a:bodyPr vert="horz" lIns="91440" tIns="45720" rIns="91440" bIns="45720" rtlCol="0">
            <a:spAutoFit/>
          </a:bodyPr>
          <a:lstStyle/>
          <a:p>
            <a:pPr marL="342900" indent="-342900">
              <a:buFont typeface="Arial" panose="020B0604020202020204" pitchFamily="34" charset="0"/>
              <a:buChar char="•"/>
            </a:pPr>
            <a:r>
              <a:rPr lang="en-GB" dirty="0"/>
              <a:t>Integrating research and teaching</a:t>
            </a:r>
          </a:p>
          <a:p>
            <a:pPr marL="342900" indent="-342900">
              <a:lnSpc>
                <a:spcPct val="120000"/>
              </a:lnSpc>
              <a:spcBef>
                <a:spcPts val="0"/>
              </a:spcBef>
              <a:spcAft>
                <a:spcPts val="1200"/>
              </a:spcAft>
              <a:buFont typeface="Arial" panose="020B0604020202020204" pitchFamily="34" charset="0"/>
              <a:buChar char="•"/>
            </a:pPr>
            <a:r>
              <a:rPr lang="en-GB" dirty="0">
                <a:solidFill>
                  <a:srgbClr val="0C2577"/>
                </a:solidFill>
              </a:rPr>
              <a:t>Cultivating a</a:t>
            </a:r>
            <a:r>
              <a:rPr lang="en-GB" dirty="0"/>
              <a:t>cademic professionals and engaged citizens</a:t>
            </a:r>
            <a:endParaRPr lang="en-GB" dirty="0">
              <a:solidFill>
                <a:srgbClr val="0C2577"/>
              </a:solidFill>
            </a:endParaRPr>
          </a:p>
          <a:p>
            <a:pPr marL="342900" indent="-342900">
              <a:lnSpc>
                <a:spcPct val="120000"/>
              </a:lnSpc>
              <a:spcBef>
                <a:spcPts val="0"/>
              </a:spcBef>
              <a:spcAft>
                <a:spcPts val="1200"/>
              </a:spcAft>
              <a:buFont typeface="Arial" panose="020B0604020202020204" pitchFamily="34" charset="0"/>
              <a:buChar char="•"/>
            </a:pPr>
            <a:r>
              <a:rPr lang="en-GB" dirty="0"/>
              <a:t>Developing s</a:t>
            </a:r>
            <a:r>
              <a:rPr lang="en-GB" dirty="0">
                <a:solidFill>
                  <a:srgbClr val="0C2577"/>
                </a:solidFill>
              </a:rPr>
              <a:t>kills</a:t>
            </a:r>
          </a:p>
          <a:p>
            <a:pPr marL="342900" indent="-342900">
              <a:lnSpc>
                <a:spcPct val="120000"/>
              </a:lnSpc>
              <a:spcBef>
                <a:spcPts val="0"/>
              </a:spcBef>
              <a:spcAft>
                <a:spcPts val="1200"/>
              </a:spcAft>
              <a:buFont typeface="Arial" panose="020B0604020202020204" pitchFamily="34" charset="0"/>
              <a:buChar char="•"/>
            </a:pPr>
            <a:r>
              <a:rPr lang="en-GB" dirty="0">
                <a:solidFill>
                  <a:srgbClr val="0C2577"/>
                </a:solidFill>
              </a:rPr>
              <a:t>Engag</a:t>
            </a:r>
            <a:r>
              <a:rPr lang="en-GB" dirty="0"/>
              <a:t>ing</a:t>
            </a:r>
            <a:r>
              <a:rPr lang="en-GB" dirty="0">
                <a:solidFill>
                  <a:srgbClr val="0C2577"/>
                </a:solidFill>
              </a:rPr>
              <a:t> with society</a:t>
            </a:r>
          </a:p>
          <a:p>
            <a:pPr marL="342900" indent="-342900">
              <a:lnSpc>
                <a:spcPct val="120000"/>
              </a:lnSpc>
              <a:spcBef>
                <a:spcPts val="0"/>
              </a:spcBef>
              <a:spcAft>
                <a:spcPts val="1200"/>
              </a:spcAft>
              <a:buFont typeface="Arial" panose="020B0604020202020204" pitchFamily="34" charset="0"/>
              <a:buChar char="•"/>
            </a:pPr>
            <a:r>
              <a:rPr lang="en-GB" dirty="0">
                <a:solidFill>
                  <a:srgbClr val="0C2577"/>
                </a:solidFill>
              </a:rPr>
              <a:t>Enhancing employability</a:t>
            </a:r>
          </a:p>
          <a:p>
            <a:pPr marL="342900" indent="-342900">
              <a:lnSpc>
                <a:spcPct val="120000"/>
              </a:lnSpc>
              <a:spcBef>
                <a:spcPts val="0"/>
              </a:spcBef>
              <a:spcAft>
                <a:spcPts val="1200"/>
              </a:spcAft>
              <a:buFont typeface="Arial" panose="020B0604020202020204" pitchFamily="34" charset="0"/>
              <a:buChar char="•"/>
            </a:pPr>
            <a:r>
              <a:rPr lang="en-GB" dirty="0">
                <a:solidFill>
                  <a:srgbClr val="0C2577"/>
                </a:solidFill>
              </a:rPr>
              <a:t>Activating teaching and learning with flexible learning pathways​</a:t>
            </a:r>
          </a:p>
          <a:p>
            <a:pPr marL="342900" indent="-342900">
              <a:lnSpc>
                <a:spcPct val="120000"/>
              </a:lnSpc>
              <a:spcBef>
                <a:spcPts val="0"/>
              </a:spcBef>
              <a:spcAft>
                <a:spcPts val="1200"/>
              </a:spcAft>
              <a:buFont typeface="Arial" panose="020B0604020202020204" pitchFamily="34" charset="0"/>
              <a:buChar char="•"/>
            </a:pPr>
            <a:r>
              <a:rPr lang="en-GB" dirty="0"/>
              <a:t>Creating a diverse, i</a:t>
            </a:r>
            <a:r>
              <a:rPr lang="en-GB" dirty="0">
                <a:solidFill>
                  <a:srgbClr val="0C2577"/>
                </a:solidFill>
              </a:rPr>
              <a:t>nternational university community​</a:t>
            </a:r>
          </a:p>
        </p:txBody>
      </p:sp>
      <p:sp>
        <p:nvSpPr>
          <p:cNvPr id="9" name="Titel 8">
            <a:extLst>
              <a:ext uri="{FF2B5EF4-FFF2-40B4-BE49-F238E27FC236}">
                <a16:creationId xmlns:a16="http://schemas.microsoft.com/office/drawing/2014/main" id="{39DC4E3A-568A-A29A-EBC9-CBBF8189E585}"/>
              </a:ext>
            </a:extLst>
          </p:cNvPr>
          <p:cNvSpPr>
            <a:spLocks noGrp="1"/>
          </p:cNvSpPr>
          <p:nvPr>
            <p:ph type="title"/>
          </p:nvPr>
        </p:nvSpPr>
        <p:spPr>
          <a:xfrm>
            <a:off x="698400" y="360000"/>
            <a:ext cx="8348400" cy="1325563"/>
          </a:xfrm>
        </p:spPr>
        <p:txBody>
          <a:bodyPr>
            <a:noAutofit/>
          </a:bodyPr>
          <a:lstStyle/>
          <a:p>
            <a:r>
              <a:rPr lang="en-GB" dirty="0"/>
              <a:t>Learning@LeidenUniversity</a:t>
            </a:r>
          </a:p>
        </p:txBody>
      </p:sp>
      <p:sp>
        <p:nvSpPr>
          <p:cNvPr id="4" name="Tijdelijke aanduiding voor afbeelding 3">
            <a:extLst>
              <a:ext uri="{FF2B5EF4-FFF2-40B4-BE49-F238E27FC236}">
                <a16:creationId xmlns:a16="http://schemas.microsoft.com/office/drawing/2014/main" id="{F0E0E807-B5CF-67BE-3684-F971646F08D0}"/>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18193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55D9C1-F073-4572-D64D-CE6F297688FD}"/>
              </a:ext>
            </a:extLst>
          </p:cNvPr>
          <p:cNvSpPr>
            <a:spLocks noGrp="1"/>
          </p:cNvSpPr>
          <p:nvPr>
            <p:ph type="body" sz="quarter" idx="14"/>
          </p:nvPr>
        </p:nvSpPr>
        <p:spPr>
          <a:xfrm>
            <a:off x="698400" y="2037600"/>
            <a:ext cx="5397600" cy="2375137"/>
          </a:xfrm>
        </p:spPr>
        <p:txBody>
          <a:bodyPr vert="horz" lIns="91440" tIns="45720" rIns="91440" bIns="45720" rtlCol="0">
            <a:spAutoFit/>
          </a:bodyPr>
          <a:lstStyle/>
          <a:p>
            <a:pPr marL="228600" indent="-228600">
              <a:spcAft>
                <a:spcPts val="1200"/>
              </a:spcAft>
              <a:buChar char="•"/>
            </a:pPr>
            <a:r>
              <a:rPr lang="en-GB" dirty="0">
                <a:solidFill>
                  <a:srgbClr val="0C2577"/>
                </a:solidFill>
              </a:rPr>
              <a:t>Leiden Learning and Innovation Center (LLINC)​</a:t>
            </a:r>
          </a:p>
          <a:p>
            <a:pPr marL="228600" indent="-228600">
              <a:spcAft>
                <a:spcPts val="1200"/>
              </a:spcAft>
              <a:buChar char="•"/>
            </a:pPr>
            <a:r>
              <a:rPr lang="en-GB" dirty="0">
                <a:solidFill>
                  <a:srgbClr val="0C2577"/>
                </a:solidFill>
              </a:rPr>
              <a:t>Leiden Teachers’ Academy​</a:t>
            </a:r>
          </a:p>
          <a:p>
            <a:pPr marL="228600" indent="-228600">
              <a:spcAft>
                <a:spcPts val="1200"/>
              </a:spcAft>
              <a:buChar char="•"/>
            </a:pPr>
            <a:r>
              <a:rPr lang="en-GB" dirty="0">
                <a:solidFill>
                  <a:srgbClr val="0C2577"/>
                </a:solidFill>
              </a:rPr>
              <a:t>Grassfield grants</a:t>
            </a:r>
          </a:p>
          <a:p>
            <a:pPr marL="228600" indent="-228600">
              <a:spcAft>
                <a:spcPts val="1200"/>
              </a:spcAft>
              <a:buChar char="•"/>
            </a:pPr>
            <a:r>
              <a:rPr lang="en-GB" dirty="0">
                <a:solidFill>
                  <a:srgbClr val="0C2577"/>
                </a:solidFill>
              </a:rPr>
              <a:t>Leiden University Academy </a:t>
            </a:r>
          </a:p>
        </p:txBody>
      </p:sp>
      <p:sp>
        <p:nvSpPr>
          <p:cNvPr id="3" name="Titel 2">
            <a:extLst>
              <a:ext uri="{FF2B5EF4-FFF2-40B4-BE49-F238E27FC236}">
                <a16:creationId xmlns:a16="http://schemas.microsoft.com/office/drawing/2014/main" id="{2979DE08-3653-A7E6-BF9E-8CD696CE8197}"/>
              </a:ext>
            </a:extLst>
          </p:cNvPr>
          <p:cNvSpPr>
            <a:spLocks noGrp="1"/>
          </p:cNvSpPr>
          <p:nvPr>
            <p:ph type="title"/>
          </p:nvPr>
        </p:nvSpPr>
        <p:spPr/>
        <p:txBody>
          <a:bodyPr>
            <a:noAutofit/>
          </a:bodyPr>
          <a:lstStyle/>
          <a:p>
            <a:r>
              <a:rPr lang="en-GB" b="1" dirty="0"/>
              <a:t>Innovative teaching</a:t>
            </a:r>
          </a:p>
        </p:txBody>
      </p:sp>
      <p:pic>
        <p:nvPicPr>
          <p:cNvPr id="4" name="Tijdelijke aanduiding voor afbeelding 14" descr="Afbeelding met kleding, persoon, jeans, person&#10;&#10;Door AI gegenereerde inhoud is mogelijk onjuist.">
            <a:extLst>
              <a:ext uri="{FF2B5EF4-FFF2-40B4-BE49-F238E27FC236}">
                <a16:creationId xmlns:a16="http://schemas.microsoft.com/office/drawing/2014/main" id="{E6D8BBDA-11B3-6522-F568-7904CD54E7A6}"/>
              </a:ext>
            </a:extLst>
          </p:cNvPr>
          <p:cNvPicPr>
            <a:picLocks noGrp="1" noChangeAspect="1"/>
          </p:cNvPicPr>
          <p:nvPr>
            <p:ph type="pic" sz="quarter" idx="16"/>
          </p:nvPr>
        </p:nvPicPr>
        <p:blipFill>
          <a:blip r:embed="rId3"/>
          <a:srcRect t="2239" b="2239"/>
          <a:stretch>
            <a:fillRect/>
          </a:stretch>
        </p:blipFill>
        <p:spPr>
          <a:xfrm>
            <a:off x="6142038" y="0"/>
            <a:ext cx="6049962" cy="6858000"/>
          </a:xfrm>
        </p:spPr>
      </p:pic>
    </p:spTree>
    <p:extLst>
      <p:ext uri="{BB962C8B-B14F-4D97-AF65-F5344CB8AC3E}">
        <p14:creationId xmlns:p14="http://schemas.microsoft.com/office/powerpoint/2010/main" val="9734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2529026"/>
          </a:xfrm>
        </p:spPr>
        <p:txBody>
          <a:bodyPr vert="horz" lIns="91440" tIns="45720" rIns="91440" bIns="45720" rtlCol="0">
            <a:spAutoFit/>
          </a:bodyPr>
          <a:lstStyle/>
          <a:p>
            <a:pPr marL="228600" indent="-228600">
              <a:spcAft>
                <a:spcPts val="1200"/>
              </a:spcAft>
              <a:buChar char="•"/>
            </a:pPr>
            <a:r>
              <a:rPr lang="en-GB" dirty="0">
                <a:solidFill>
                  <a:srgbClr val="0C2577"/>
                </a:solidFill>
              </a:rPr>
              <a:t>Professional education</a:t>
            </a:r>
          </a:p>
          <a:p>
            <a:pPr marL="228600" indent="-228600">
              <a:spcAft>
                <a:spcPts val="1200"/>
              </a:spcAft>
              <a:buChar char="•"/>
            </a:pPr>
            <a:r>
              <a:rPr lang="en-GB" dirty="0">
                <a:solidFill>
                  <a:srgbClr val="0C2577"/>
                </a:solidFill>
              </a:rPr>
              <a:t>Flexible learning</a:t>
            </a:r>
          </a:p>
          <a:p>
            <a:pPr marL="228600" indent="-228600">
              <a:spcAft>
                <a:spcPts val="1200"/>
              </a:spcAft>
              <a:buChar char="•"/>
            </a:pPr>
            <a:r>
              <a:rPr lang="en-GB" dirty="0"/>
              <a:t>Courses for refugees</a:t>
            </a:r>
            <a:endParaRPr lang="en-GB" dirty="0">
              <a:solidFill>
                <a:srgbClr val="0C2577"/>
              </a:solidFill>
            </a:endParaRPr>
          </a:p>
          <a:p>
            <a:pPr marL="228600" indent="-228600">
              <a:spcAft>
                <a:spcPts val="1200"/>
              </a:spcAft>
              <a:buChar char="•"/>
            </a:pPr>
            <a:r>
              <a:rPr lang="en-GB" dirty="0">
                <a:solidFill>
                  <a:srgbClr val="0C2577"/>
                </a:solidFill>
              </a:rPr>
              <a:t>Study abroad</a:t>
            </a:r>
          </a:p>
          <a:p>
            <a:pPr marL="228600" indent="-228600">
              <a:spcAft>
                <a:spcPts val="1200"/>
              </a:spcAft>
              <a:buChar char="•"/>
            </a:pPr>
            <a:r>
              <a:rPr lang="en-GB"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en-GB" dirty="0"/>
              <a:t>Lifelong learning</a:t>
            </a:r>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341559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BC75D9D-3DFE-1BA9-A8A7-B55F4C457FF8}"/>
              </a:ext>
            </a:extLst>
          </p:cNvPr>
          <p:cNvSpPr>
            <a:spLocks noGrp="1"/>
          </p:cNvSpPr>
          <p:nvPr>
            <p:ph type="body" sz="quarter" idx="14"/>
          </p:nvPr>
        </p:nvSpPr>
        <p:spPr>
          <a:xfrm>
            <a:off x="5893161" y="1805651"/>
            <a:ext cx="5511438" cy="3944798"/>
          </a:xfrm>
        </p:spPr>
        <p:txBody>
          <a:bodyPr vert="horz" lIns="91440" tIns="45720" rIns="91440" bIns="45720" rtlCol="0">
            <a:spAutoFit/>
          </a:bodyPr>
          <a:lstStyle/>
          <a:p>
            <a:pPr marL="0" indent="0">
              <a:lnSpc>
                <a:spcPct val="120000"/>
              </a:lnSpc>
              <a:spcBef>
                <a:spcPts val="0"/>
              </a:spcBef>
              <a:spcAft>
                <a:spcPts val="1200"/>
              </a:spcAft>
              <a:buNone/>
            </a:pPr>
            <a:r>
              <a:rPr lang="en-GB" dirty="0">
                <a:solidFill>
                  <a:srgbClr val="0C2577"/>
                </a:solidFill>
              </a:rPr>
              <a:t>Largest life science &amp; health cluster in the Netherlands</a:t>
            </a:r>
          </a:p>
          <a:p>
            <a:pPr marL="228600" indent="-228600">
              <a:lnSpc>
                <a:spcPct val="120000"/>
              </a:lnSpc>
              <a:spcBef>
                <a:spcPts val="0"/>
              </a:spcBef>
              <a:spcAft>
                <a:spcPts val="1200"/>
              </a:spcAft>
            </a:pPr>
            <a:endParaRPr lang="en-GB" dirty="0">
              <a:solidFill>
                <a:srgbClr val="0C2577"/>
              </a:solidFill>
            </a:endParaRPr>
          </a:p>
          <a:p>
            <a:pPr marL="228600" indent="-228600">
              <a:lnSpc>
                <a:spcPct val="120000"/>
              </a:lnSpc>
              <a:spcBef>
                <a:spcPts val="0"/>
              </a:spcBef>
              <a:spcAft>
                <a:spcPts val="1200"/>
              </a:spcAft>
            </a:pPr>
            <a:r>
              <a:rPr lang="en-GB" dirty="0">
                <a:solidFill>
                  <a:srgbClr val="0C2577"/>
                </a:solidFill>
              </a:rPr>
              <a:t>519 organisations and companies</a:t>
            </a:r>
          </a:p>
          <a:p>
            <a:pPr marL="228600" indent="-228600">
              <a:lnSpc>
                <a:spcPct val="120000"/>
              </a:lnSpc>
              <a:spcBef>
                <a:spcPts val="0"/>
              </a:spcBef>
              <a:spcAft>
                <a:spcPts val="1200"/>
              </a:spcAft>
            </a:pPr>
            <a:r>
              <a:rPr lang="en-GB" dirty="0">
                <a:solidFill>
                  <a:srgbClr val="0C2577"/>
                </a:solidFill>
              </a:rPr>
              <a:t>27,000 students</a:t>
            </a:r>
          </a:p>
          <a:p>
            <a:pPr marL="228600" indent="-228600">
              <a:lnSpc>
                <a:spcPct val="120000"/>
              </a:lnSpc>
              <a:spcBef>
                <a:spcPts val="0"/>
              </a:spcBef>
              <a:spcAft>
                <a:spcPts val="1200"/>
              </a:spcAft>
            </a:pPr>
            <a:r>
              <a:rPr lang="en-GB" dirty="0">
                <a:solidFill>
                  <a:srgbClr val="0C2577"/>
                </a:solidFill>
              </a:rPr>
              <a:t>26,000 staff</a:t>
            </a:r>
          </a:p>
          <a:p>
            <a:pPr marL="228600" indent="-228600">
              <a:lnSpc>
                <a:spcPct val="120000"/>
              </a:lnSpc>
              <a:spcBef>
                <a:spcPts val="0"/>
              </a:spcBef>
              <a:spcAft>
                <a:spcPts val="1200"/>
              </a:spcAft>
            </a:pPr>
            <a:r>
              <a:rPr lang="en-GB" dirty="0">
                <a:solidFill>
                  <a:srgbClr val="0C2577"/>
                </a:solidFill>
              </a:rPr>
              <a:t>86 spin-offs</a:t>
            </a:r>
          </a:p>
          <a:p>
            <a:pPr marL="228600" indent="-228600">
              <a:lnSpc>
                <a:spcPct val="120000"/>
              </a:lnSpc>
              <a:spcBef>
                <a:spcPts val="0"/>
              </a:spcBef>
              <a:spcAft>
                <a:spcPts val="1200"/>
              </a:spcAft>
            </a:pPr>
            <a:r>
              <a:rPr lang="en-GB" dirty="0">
                <a:solidFill>
                  <a:srgbClr val="0C2577"/>
                </a:solidFill>
              </a:rPr>
              <a:t>92 start-ups</a:t>
            </a:r>
          </a:p>
        </p:txBody>
      </p:sp>
      <p:sp>
        <p:nvSpPr>
          <p:cNvPr id="3" name="Titel 2">
            <a:extLst>
              <a:ext uri="{FF2B5EF4-FFF2-40B4-BE49-F238E27FC236}">
                <a16:creationId xmlns:a16="http://schemas.microsoft.com/office/drawing/2014/main" id="{DA5A18B0-8867-0256-F20C-7DAABA7378CF}"/>
              </a:ext>
            </a:extLst>
          </p:cNvPr>
          <p:cNvSpPr>
            <a:spLocks noGrp="1"/>
          </p:cNvSpPr>
          <p:nvPr>
            <p:ph type="title"/>
          </p:nvPr>
        </p:nvSpPr>
        <p:spPr/>
        <p:txBody>
          <a:bodyPr/>
          <a:lstStyle/>
          <a:p>
            <a:r>
              <a:rPr lang="en-GB" b="1" dirty="0"/>
              <a:t>Leiden Bio Science Park</a:t>
            </a:r>
          </a:p>
        </p:txBody>
      </p:sp>
      <p:pic>
        <p:nvPicPr>
          <p:cNvPr id="2" name="Tijdelijke aanduiding voor afbeelding 6">
            <a:extLst>
              <a:ext uri="{FF2B5EF4-FFF2-40B4-BE49-F238E27FC236}">
                <a16:creationId xmlns:a16="http://schemas.microsoft.com/office/drawing/2014/main" id="{3EAA5497-4A46-0AB2-E922-5803D810DB98}"/>
              </a:ext>
            </a:extLst>
          </p:cNvPr>
          <p:cNvPicPr>
            <a:picLocks noGrp="1" noChangeAspect="1"/>
          </p:cNvPicPr>
          <p:nvPr>
            <p:ph type="pic" sz="quarter" idx="15"/>
          </p:nvPr>
        </p:nvPicPr>
        <p:blipFill>
          <a:blip r:embed="rId3"/>
          <a:srcRect t="6603" b="6603"/>
          <a:stretch/>
        </p:blipFill>
        <p:spPr>
          <a:xfrm>
            <a:off x="0" y="0"/>
            <a:ext cx="6049963" cy="6858000"/>
          </a:xfrm>
        </p:spPr>
      </p:pic>
    </p:spTree>
    <p:extLst>
      <p:ext uri="{BB962C8B-B14F-4D97-AF65-F5344CB8AC3E}">
        <p14:creationId xmlns:p14="http://schemas.microsoft.com/office/powerpoint/2010/main" val="84508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EFBE-15AC-3E03-28D8-80A8445D9844}"/>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E52F3E-E98C-C809-3C07-71E4343AC521}"/>
              </a:ext>
            </a:extLst>
          </p:cNvPr>
          <p:cNvSpPr>
            <a:spLocks noGrp="1"/>
          </p:cNvSpPr>
          <p:nvPr>
            <p:ph type="body" sz="quarter" idx="14"/>
          </p:nvPr>
        </p:nvSpPr>
        <p:spPr>
          <a:xfrm>
            <a:off x="698400" y="2037600"/>
            <a:ext cx="5397600" cy="274434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2400"/>
              </a:spcAft>
              <a:buNone/>
            </a:pPr>
            <a:r>
              <a:rPr lang="en-GB" dirty="0">
                <a:solidFill>
                  <a:srgbClr val="0C2577"/>
                </a:solidFill>
              </a:rPr>
              <a:t>Collaboration across 3 main themes:</a:t>
            </a:r>
          </a:p>
          <a:p>
            <a:pPr>
              <a:lnSpc>
                <a:spcPct val="120000"/>
              </a:lnSpc>
              <a:spcBef>
                <a:spcPts val="0"/>
              </a:spcBef>
              <a:spcAft>
                <a:spcPts val="1200"/>
              </a:spcAft>
            </a:pPr>
            <a:r>
              <a:rPr lang="en-GB" dirty="0">
                <a:solidFill>
                  <a:srgbClr val="0C2577"/>
                </a:solidFill>
              </a:rPr>
              <a:t>Health and well-being</a:t>
            </a:r>
          </a:p>
          <a:p>
            <a:pPr>
              <a:lnSpc>
                <a:spcPct val="120000"/>
              </a:lnSpc>
              <a:spcBef>
                <a:spcPts val="0"/>
              </a:spcBef>
              <a:spcAft>
                <a:spcPts val="1200"/>
              </a:spcAft>
            </a:pPr>
            <a:r>
              <a:rPr lang="en-GB" dirty="0">
                <a:solidFill>
                  <a:srgbClr val="0C2577"/>
                </a:solidFill>
              </a:rPr>
              <a:t>Biodiversity and sustainability</a:t>
            </a:r>
          </a:p>
          <a:p>
            <a:pPr>
              <a:lnSpc>
                <a:spcPct val="120000"/>
              </a:lnSpc>
              <a:spcBef>
                <a:spcPts val="0"/>
              </a:spcBef>
              <a:spcAft>
                <a:spcPts val="1200"/>
              </a:spcAft>
            </a:pPr>
            <a:r>
              <a:rPr lang="en-GB" dirty="0">
                <a:solidFill>
                  <a:srgbClr val="0C2577"/>
                </a:solidFill>
              </a:rPr>
              <a:t>Cultural heritage</a:t>
            </a:r>
          </a:p>
          <a:p>
            <a:pPr>
              <a:spcAft>
                <a:spcPts val="1200"/>
              </a:spcAft>
              <a:buNone/>
            </a:pPr>
            <a:endParaRPr lang="en-GB" dirty="0">
              <a:solidFill>
                <a:srgbClr val="0C2577"/>
              </a:solidFill>
            </a:endParaRPr>
          </a:p>
        </p:txBody>
      </p:sp>
      <p:sp>
        <p:nvSpPr>
          <p:cNvPr id="3" name="Titel 2">
            <a:extLst>
              <a:ext uri="{FF2B5EF4-FFF2-40B4-BE49-F238E27FC236}">
                <a16:creationId xmlns:a16="http://schemas.microsoft.com/office/drawing/2014/main" id="{467194BD-1407-A656-80F3-92FC372912A0}"/>
              </a:ext>
            </a:extLst>
          </p:cNvPr>
          <p:cNvSpPr>
            <a:spLocks noGrp="1"/>
          </p:cNvSpPr>
          <p:nvPr>
            <p:ph type="title"/>
          </p:nvPr>
        </p:nvSpPr>
        <p:spPr/>
        <p:txBody>
          <a:bodyPr lIns="90000">
            <a:noAutofit/>
          </a:bodyPr>
          <a:lstStyle/>
          <a:p>
            <a:r>
              <a:rPr lang="en-GB" b="1" dirty="0"/>
              <a:t>Leiden City of Knowledge</a:t>
            </a:r>
          </a:p>
        </p:txBody>
      </p:sp>
      <p:sp>
        <p:nvSpPr>
          <p:cNvPr id="5" name="Tijdelijke aanduiding voor dianummer 4">
            <a:extLst>
              <a:ext uri="{FF2B5EF4-FFF2-40B4-BE49-F238E27FC236}">
                <a16:creationId xmlns:a16="http://schemas.microsoft.com/office/drawing/2014/main" id="{CAC306DE-E69D-4464-3659-2FBE7AFE7B82}"/>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en-GB" smtClean="0"/>
              <a:pPr/>
              <a:t>25</a:t>
            </a:fld>
            <a:endParaRPr lang="en-GB" dirty="0"/>
          </a:p>
        </p:txBody>
      </p:sp>
      <p:pic>
        <p:nvPicPr>
          <p:cNvPr id="2" name="Tijdelijke aanduiding voor afbeelding 10">
            <a:extLst>
              <a:ext uri="{FF2B5EF4-FFF2-40B4-BE49-F238E27FC236}">
                <a16:creationId xmlns:a16="http://schemas.microsoft.com/office/drawing/2014/main" id="{FA082DA1-BA2E-73C7-62D2-64A6C07AD200}"/>
              </a:ext>
            </a:extLst>
          </p:cNvPr>
          <p:cNvPicPr>
            <a:picLocks noGrp="1" noChangeAspect="1"/>
          </p:cNvPicPr>
          <p:nvPr>
            <p:ph type="pic" sz="quarter" idx="16"/>
          </p:nvPr>
        </p:nvPicPr>
        <p:blipFill>
          <a:blip r:embed="rId3"/>
          <a:srcRect l="41172"/>
          <a:stretch>
            <a:fillRect/>
          </a:stretch>
        </p:blipFill>
        <p:spPr>
          <a:xfrm>
            <a:off x="6142038" y="0"/>
            <a:ext cx="6049962" cy="6858000"/>
          </a:xfrm>
        </p:spPr>
      </p:pic>
    </p:spTree>
    <p:extLst>
      <p:ext uri="{BB962C8B-B14F-4D97-AF65-F5344CB8AC3E}">
        <p14:creationId xmlns:p14="http://schemas.microsoft.com/office/powerpoint/2010/main" val="164511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158"/>
        </a:solidFill>
        <a:effectLst/>
      </p:bgPr>
    </p:bg>
    <p:spTree>
      <p:nvGrpSpPr>
        <p:cNvPr id="1" name=""/>
        <p:cNvGrpSpPr/>
        <p:nvPr/>
      </p:nvGrpSpPr>
      <p:grpSpPr>
        <a:xfrm>
          <a:off x="0" y="0"/>
          <a:ext cx="0" cy="0"/>
          <a:chOff x="0" y="0"/>
          <a:chExt cx="0" cy="0"/>
        </a:xfrm>
      </p:grpSpPr>
      <p:pic>
        <p:nvPicPr>
          <p:cNvPr id="16" name="Tijdelijke aanduiding voor afbeelding 15">
            <a:extLst>
              <a:ext uri="{FF2B5EF4-FFF2-40B4-BE49-F238E27FC236}">
                <a16:creationId xmlns:a16="http://schemas.microsoft.com/office/drawing/2014/main" id="{52A68561-615D-C7AB-ADF8-2EC93D91A53B}"/>
              </a:ext>
            </a:extLst>
          </p:cNvPr>
          <p:cNvPicPr>
            <a:picLocks noGrp="1" noChangeAspect="1"/>
          </p:cNvPicPr>
          <p:nvPr>
            <p:ph type="pic" sz="quarter" idx="13"/>
          </p:nvPr>
        </p:nvPicPr>
        <p:blipFill rotWithShape="1">
          <a:blip>
            <a:extLst>
              <a:ext uri="{96DAC541-7B7A-43D3-8B79-37D633B846F1}">
                <asvg:svgBlip xmlns:asvg="http://schemas.microsoft.com/office/drawing/2016/SVG/main" r:embed="rId3"/>
              </a:ext>
            </a:extLst>
          </a:blip>
          <a:srcRect t="-52832" b="-52832"/>
          <a:stretch>
            <a:fillRect/>
          </a:stretch>
        </p:blipFill>
        <p:spPr>
          <a:xfrm>
            <a:off x="8013700" y="4799107"/>
            <a:ext cx="3084934" cy="1870604"/>
          </a:xfrm>
          <a:prstGeom prst="rect">
            <a:avLst/>
          </a:prstGeom>
        </p:spPr>
      </p:pic>
      <p:pic>
        <p:nvPicPr>
          <p:cNvPr id="14" name="Tijdelijke aanduiding voor afbeelding 13">
            <a:extLst>
              <a:ext uri="{FF2B5EF4-FFF2-40B4-BE49-F238E27FC236}">
                <a16:creationId xmlns:a16="http://schemas.microsoft.com/office/drawing/2014/main" id="{FAEAE4B4-E3D7-27BE-A7F6-C6F0DC66F0B6}"/>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val="0"/>
              </a:ext>
            </a:extLst>
          </a:blip>
          <a:srcRect l="3540" r="3540"/>
          <a:stretch/>
        </p:blipFill>
        <p:spPr>
          <a:xfrm>
            <a:off x="4655016" y="4939289"/>
            <a:ext cx="2487600" cy="1508400"/>
          </a:xfrm>
          <a:prstGeom prst="rect">
            <a:avLst/>
          </a:prstGeom>
        </p:spPr>
      </p:pic>
      <p:sp>
        <p:nvSpPr>
          <p:cNvPr id="17" name="Ondertitel 16">
            <a:extLst>
              <a:ext uri="{FF2B5EF4-FFF2-40B4-BE49-F238E27FC236}">
                <a16:creationId xmlns:a16="http://schemas.microsoft.com/office/drawing/2014/main" id="{AE69D278-59DC-373A-17C2-98575D8F0AD1}"/>
              </a:ext>
            </a:extLst>
          </p:cNvPr>
          <p:cNvSpPr>
            <a:spLocks noGrp="1"/>
          </p:cNvSpPr>
          <p:nvPr>
            <p:ph type="subTitle" idx="1"/>
          </p:nvPr>
        </p:nvSpPr>
        <p:spPr/>
        <p:txBody>
          <a:bodyPr/>
          <a:lstStyle/>
          <a:p>
            <a:pPr algn="ctr"/>
            <a:endParaRPr lang="en-GB" dirty="0"/>
          </a:p>
        </p:txBody>
      </p:sp>
      <p:sp>
        <p:nvSpPr>
          <p:cNvPr id="2" name="Titel 1">
            <a:extLst>
              <a:ext uri="{FF2B5EF4-FFF2-40B4-BE49-F238E27FC236}">
                <a16:creationId xmlns:a16="http://schemas.microsoft.com/office/drawing/2014/main" id="{8CA69266-F72A-8407-999E-30E6C3645BD5}"/>
              </a:ext>
            </a:extLst>
          </p:cNvPr>
          <p:cNvSpPr>
            <a:spLocks noGrp="1"/>
          </p:cNvSpPr>
          <p:nvPr>
            <p:ph type="ctrTitle"/>
          </p:nvPr>
        </p:nvSpPr>
        <p:spPr>
          <a:solidFill>
            <a:srgbClr val="001158">
              <a:alpha val="0"/>
            </a:srgbClr>
          </a:solidFill>
        </p:spPr>
        <p:txBody>
          <a:bodyPr lIns="360000" rIns="360000" anchor="ctr" anchorCtr="0">
            <a:noAutofit/>
          </a:bodyPr>
          <a:lstStyle/>
          <a:p>
            <a:pPr algn="ctr"/>
            <a:r>
              <a:rPr lang="en-GB" dirty="0"/>
              <a:t>Leiden-Delft-Erasmus</a:t>
            </a:r>
            <a:br>
              <a:rPr lang="en-GB" dirty="0"/>
            </a:br>
            <a:r>
              <a:rPr lang="en-GB" sz="3600" dirty="0"/>
              <a:t>Universities</a:t>
            </a:r>
          </a:p>
        </p:txBody>
      </p:sp>
    </p:spTree>
    <p:extLst>
      <p:ext uri="{BB962C8B-B14F-4D97-AF65-F5344CB8AC3E}">
        <p14:creationId xmlns:p14="http://schemas.microsoft.com/office/powerpoint/2010/main" val="343856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AD2503-FD42-A907-B36F-19462319FA2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98F1A5C-BAD9-422E-0CB0-4A0D55CAA772}"/>
              </a:ext>
            </a:extLst>
          </p:cNvPr>
          <p:cNvSpPr>
            <a:spLocks noGrp="1"/>
          </p:cNvSpPr>
          <p:nvPr>
            <p:ph type="body" sz="quarter" idx="14"/>
          </p:nvPr>
        </p:nvSpPr>
        <p:spPr>
          <a:xfrm>
            <a:off x="698400" y="0"/>
            <a:ext cx="5397600" cy="6841630"/>
          </a:xfrm>
        </p:spPr>
        <p:txBody>
          <a:bodyPr anchor="ctr" anchorCtr="0">
            <a:noAutofit/>
          </a:bodyPr>
          <a:lstStyle/>
          <a:p>
            <a:pPr lvl="0">
              <a:lnSpc>
                <a:spcPct val="100000"/>
              </a:lnSpc>
              <a:spcBef>
                <a:spcPts val="0"/>
              </a:spcBef>
              <a:spcAft>
                <a:spcPts val="1800"/>
              </a:spcAft>
              <a:buNone/>
              <a:defRPr/>
            </a:pPr>
            <a:r>
              <a:rPr lang="en-GB" sz="3200" b="1" dirty="0">
                <a:solidFill>
                  <a:srgbClr val="B27F2A"/>
                </a:solidFill>
              </a:rPr>
              <a:t>3</a:t>
            </a:r>
            <a:r>
              <a:rPr lang="en-GB" sz="3200" b="1" dirty="0"/>
              <a:t> universities</a:t>
            </a:r>
          </a:p>
          <a:p>
            <a:pPr marL="230400" lvl="0" indent="-230400">
              <a:lnSpc>
                <a:spcPct val="100000"/>
              </a:lnSpc>
              <a:spcAft>
                <a:spcPts val="1200"/>
              </a:spcAft>
              <a:defRPr/>
            </a:pPr>
            <a:r>
              <a:rPr lang="en-GB" dirty="0"/>
              <a:t>Leiden University</a:t>
            </a:r>
          </a:p>
          <a:p>
            <a:pPr marL="230400" lvl="0" indent="-230400">
              <a:lnSpc>
                <a:spcPct val="100000"/>
              </a:lnSpc>
              <a:spcAft>
                <a:spcPts val="1200"/>
              </a:spcAft>
              <a:defRPr/>
            </a:pPr>
            <a:r>
              <a:rPr lang="en-GB" dirty="0"/>
              <a:t>Delft University of Technology</a:t>
            </a:r>
          </a:p>
          <a:p>
            <a:pPr marL="230400" lvl="0" indent="-230400">
              <a:lnSpc>
                <a:spcPct val="100000"/>
              </a:lnSpc>
              <a:spcAft>
                <a:spcPts val="1200"/>
              </a:spcAft>
              <a:defRPr/>
            </a:pPr>
            <a:r>
              <a:rPr lang="en-GB" dirty="0"/>
              <a:t>Erasmus University Rotterdam</a:t>
            </a:r>
          </a:p>
          <a:p>
            <a:pPr lvl="0">
              <a:spcBef>
                <a:spcPts val="3600"/>
              </a:spcBef>
              <a:spcAft>
                <a:spcPts val="1200"/>
              </a:spcAft>
              <a:buNone/>
              <a:defRPr/>
            </a:pPr>
            <a:r>
              <a:rPr lang="en-GB" sz="3200" b="1" dirty="0">
                <a:solidFill>
                  <a:srgbClr val="B27F2A"/>
                </a:solidFill>
              </a:rPr>
              <a:t>5</a:t>
            </a:r>
            <a:r>
              <a:rPr lang="en-GB" sz="3200" b="1" dirty="0"/>
              <a:t> themes</a:t>
            </a:r>
          </a:p>
          <a:p>
            <a:pPr marL="230400" indent="-230400">
              <a:lnSpc>
                <a:spcPct val="100000"/>
              </a:lnSpc>
              <a:spcAft>
                <a:spcPts val="1200"/>
              </a:spcAft>
              <a:defRPr/>
            </a:pPr>
            <a:r>
              <a:rPr lang="en-GB" dirty="0"/>
              <a:t>Sustainable Futures</a:t>
            </a:r>
          </a:p>
          <a:p>
            <a:pPr marL="230400" indent="-230400">
              <a:lnSpc>
                <a:spcPct val="100000"/>
              </a:lnSpc>
              <a:spcAft>
                <a:spcPts val="1200"/>
              </a:spcAft>
              <a:defRPr/>
            </a:pPr>
            <a:r>
              <a:rPr lang="en-GB" dirty="0"/>
              <a:t>Urban Transformations</a:t>
            </a:r>
          </a:p>
          <a:p>
            <a:pPr marL="230400" indent="-230400">
              <a:lnSpc>
                <a:spcPct val="100000"/>
              </a:lnSpc>
              <a:spcAft>
                <a:spcPts val="1200"/>
              </a:spcAft>
              <a:defRPr/>
            </a:pPr>
            <a:r>
              <a:rPr lang="en-GB" dirty="0"/>
              <a:t>Technology, Science and Society</a:t>
            </a:r>
          </a:p>
          <a:p>
            <a:pPr marL="230400" indent="-230400">
              <a:lnSpc>
                <a:spcPct val="100000"/>
              </a:lnSpc>
              <a:spcAft>
                <a:spcPts val="1200"/>
              </a:spcAft>
              <a:defRPr/>
            </a:pPr>
            <a:r>
              <a:rPr lang="en-GB" dirty="0"/>
              <a:t>Healthy Society</a:t>
            </a:r>
          </a:p>
          <a:p>
            <a:pPr marL="230400" indent="-230400">
              <a:lnSpc>
                <a:spcPct val="100000"/>
              </a:lnSpc>
              <a:spcAft>
                <a:spcPts val="1200"/>
              </a:spcAft>
              <a:defRPr/>
            </a:pPr>
            <a:r>
              <a:rPr lang="en-GB" dirty="0"/>
              <a:t>Global Engagement</a:t>
            </a:r>
          </a:p>
        </p:txBody>
      </p:sp>
      <p:pic>
        <p:nvPicPr>
          <p:cNvPr id="21" name="Tijdelijke aanduiding voor afbeelding 20">
            <a:extLst>
              <a:ext uri="{FF2B5EF4-FFF2-40B4-BE49-F238E27FC236}">
                <a16:creationId xmlns:a16="http://schemas.microsoft.com/office/drawing/2014/main" id="{053F8DC8-FB6D-DA47-B097-428438FD1BBC}"/>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27478" t="44122" r="55645" b="31964"/>
          <a:stretch>
            <a:fillRect/>
          </a:stretch>
        </p:blipFill>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pic>
      <p:sp>
        <p:nvSpPr>
          <p:cNvPr id="14" name="Tekstvak 21">
            <a:extLst>
              <a:ext uri="{FF2B5EF4-FFF2-40B4-BE49-F238E27FC236}">
                <a16:creationId xmlns:a16="http://schemas.microsoft.com/office/drawing/2014/main" id="{99860354-6711-AB6D-1FBF-EE8B8F781ABF}"/>
              </a:ext>
            </a:extLst>
          </p:cNvPr>
          <p:cNvSpPr txBox="1">
            <a:spLocks noChangeAspect="1"/>
          </p:cNvSpPr>
          <p:nvPr/>
        </p:nvSpPr>
        <p:spPr>
          <a:xfrm>
            <a:off x="8574157" y="2364463"/>
            <a:ext cx="826740" cy="828000"/>
          </a:xfrm>
          <a:prstGeom prst="rect">
            <a:avLst/>
          </a:prstGeom>
          <a:blipFill dpi="0" rotWithShape="1">
            <a:blip>
              <a:alphaModFix/>
              <a:extLst>
                <a:ext uri="{96DAC541-7B7A-43D3-8B79-37D633B846F1}">
                  <asvg:svgBlip xmlns:asvg="http://schemas.microsoft.com/office/drawing/2016/SVG/main" r:embed="rId4"/>
                </a:ext>
              </a:extLst>
            </a:blip>
            <a:srcRect/>
            <a:stretch>
              <a:fillRect/>
            </a:stretch>
          </a:blipFill>
          <a:effectLst>
            <a:outerShdw blurRad="50800" dist="38100" dir="2700000" algn="tl" rotWithShape="0">
              <a:prstClr val="black">
                <a:alpha val="40000"/>
              </a:prstClr>
            </a:outerShdw>
          </a:effectLst>
        </p:spPr>
        <p:txBody>
          <a:bodyPr wrap="none" lIns="684000" tIns="0" rIns="0" bIns="0" rtlCol="0" anchor="ctr"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Vestula Pro" panose="020B0A03060302020204" pitchFamily="34" charset="0"/>
              </a:rPr>
              <a:t>TU Delft</a:t>
            </a:r>
          </a:p>
        </p:txBody>
      </p:sp>
      <p:sp>
        <p:nvSpPr>
          <p:cNvPr id="15" name="Tekstvak 21">
            <a:extLst>
              <a:ext uri="{FF2B5EF4-FFF2-40B4-BE49-F238E27FC236}">
                <a16:creationId xmlns:a16="http://schemas.microsoft.com/office/drawing/2014/main" id="{BE59F48F-27DA-569B-E40D-5A1351CAFBC6}"/>
              </a:ext>
            </a:extLst>
          </p:cNvPr>
          <p:cNvSpPr txBox="1">
            <a:spLocks noChangeAspect="1"/>
          </p:cNvSpPr>
          <p:nvPr/>
        </p:nvSpPr>
        <p:spPr>
          <a:xfrm>
            <a:off x="8874041" y="1363194"/>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36000" rIns="684000" bIns="0" rtlCol="0" anchor="ctr" anchorCtr="0">
            <a:noAutofit/>
          </a:bodyPr>
          <a:lstStyle>
            <a:defPPr>
              <a:defRPr lang="nl-NL"/>
            </a:defPPr>
            <a:lvl1pPr defTabSz="1435100">
              <a:defRPr sz="1600">
                <a:solidFill>
                  <a:schemeClr val="bg1"/>
                </a:solidFill>
              </a:defRPr>
            </a:lvl1pPr>
          </a:lstStyle>
          <a:p>
            <a:pPr lvl="0" algn="r">
              <a:defRPr/>
            </a:pPr>
            <a:r>
              <a:rPr kumimoji="0" lang="en-GB" sz="1800" b="0" i="0" u="none" strike="noStrike" kern="1200" cap="none" spc="0" normalizeH="0" baseline="0" noProof="0" dirty="0">
                <a:ln>
                  <a:noFill/>
                </a:ln>
                <a:effectLst/>
                <a:uLnTx/>
                <a:uFillTx/>
                <a:latin typeface="Vestula Pro" panose="020B0A03060302020204" pitchFamily="34" charset="0"/>
              </a:rPr>
              <a:t>Leiden</a:t>
            </a:r>
          </a:p>
          <a:p>
            <a:pPr lvl="0" algn="r">
              <a:defRPr/>
            </a:pPr>
            <a:r>
              <a:rPr lang="en-GB" sz="1800" dirty="0">
                <a:latin typeface="Vestula Pro" panose="020B0A03060302020204" pitchFamily="34" charset="0"/>
              </a:rPr>
              <a:t>University</a:t>
            </a:r>
            <a:endParaRPr kumimoji="0" lang="en-GB" sz="1800" b="0" i="0" u="none" strike="noStrike" kern="1200" cap="none" spc="0" normalizeH="0" baseline="0" noProof="0" dirty="0">
              <a:ln>
                <a:noFill/>
              </a:ln>
              <a:effectLst/>
              <a:uLnTx/>
              <a:uFillTx/>
              <a:latin typeface="Vestula Pro" panose="020B0A03060302020204" pitchFamily="34" charset="0"/>
            </a:endParaRPr>
          </a:p>
        </p:txBody>
      </p:sp>
      <p:sp>
        <p:nvSpPr>
          <p:cNvPr id="16" name="Tekstvak 21">
            <a:extLst>
              <a:ext uri="{FF2B5EF4-FFF2-40B4-BE49-F238E27FC236}">
                <a16:creationId xmlns:a16="http://schemas.microsoft.com/office/drawing/2014/main" id="{BFAD6836-5DFD-475E-F86B-461521F116BC}"/>
              </a:ext>
            </a:extLst>
          </p:cNvPr>
          <p:cNvSpPr txBox="1">
            <a:spLocks noChangeAspect="1"/>
          </p:cNvSpPr>
          <p:nvPr/>
        </p:nvSpPr>
        <p:spPr>
          <a:xfrm>
            <a:off x="8953933" y="2937032"/>
            <a:ext cx="826740" cy="828000"/>
          </a:xfrm>
          <a:prstGeom prst="rect">
            <a:avLst/>
          </a:prstGeom>
          <a:blipFill dpi="0" rotWithShape="1">
            <a:blip>
              <a:alphaModFix/>
              <a:extLst>
                <a:ext uri="{96DAC541-7B7A-43D3-8B79-37D633B846F1}">
                  <asvg:svgBlip xmlns:asvg="http://schemas.microsoft.com/office/drawing/2016/SVG/main" r:embed="rId6"/>
                </a:ext>
              </a:extLst>
            </a:blip>
            <a:srcRect/>
            <a:stretch>
              <a:fillRect/>
            </a:stretch>
          </a:blipFill>
          <a:effectLst>
            <a:outerShdw blurRad="50800" dist="38100" dir="2700000" algn="tl" rotWithShape="0">
              <a:prstClr val="black">
                <a:alpha val="40000"/>
              </a:prstClr>
            </a:outerShdw>
          </a:effectLst>
        </p:spPr>
        <p:txBody>
          <a:bodyPr wrap="none" lIns="648000" tIns="108000" rIns="0" bIns="0" rtlCol="0" anchor="ctr" anchorCtr="0">
            <a:noAutofit/>
          </a:bodyPr>
          <a:lstStyle>
            <a:defPPr>
              <a:defRPr lang="nl-NL"/>
            </a:defPPr>
            <a:lvl1pPr defTabSz="1435100">
              <a:defRPr sz="1600">
                <a:solidFill>
                  <a:schemeClr val="bg1"/>
                </a:solidFill>
              </a:defRPr>
            </a:lvl1pPr>
          </a:lstStyle>
          <a:p>
            <a:pPr marL="0" marR="0" lvl="0" indent="0" defTabSz="14351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Vestula Pro" panose="020B0A03060302020204" pitchFamily="34" charset="0"/>
              </a:rPr>
              <a:t>Erasmus University</a:t>
            </a:r>
            <a:endParaRPr lang="en-GB" sz="1800" dirty="0">
              <a:latin typeface="Vestula Pro" panose="020B0A03060302020204" pitchFamily="34" charset="0"/>
            </a:endParaRPr>
          </a:p>
          <a:p>
            <a:pPr marL="0" marR="0" lvl="0" indent="0" defTabSz="14351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Vestula Pro" panose="020B0A03060302020204" pitchFamily="34" charset="0"/>
              </a:rPr>
              <a:t>Rotterdam</a:t>
            </a:r>
          </a:p>
        </p:txBody>
      </p:sp>
      <p:sp>
        <p:nvSpPr>
          <p:cNvPr id="18" name="Tekstvak 21">
            <a:extLst>
              <a:ext uri="{FF2B5EF4-FFF2-40B4-BE49-F238E27FC236}">
                <a16:creationId xmlns:a16="http://schemas.microsoft.com/office/drawing/2014/main" id="{5907B342-752C-0BE6-AC20-726DEB5B88CD}"/>
              </a:ext>
            </a:extLst>
          </p:cNvPr>
          <p:cNvSpPr txBox="1">
            <a:spLocks noChangeAspect="1"/>
          </p:cNvSpPr>
          <p:nvPr/>
        </p:nvSpPr>
        <p:spPr>
          <a:xfrm>
            <a:off x="8323627" y="1986563"/>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108000" rIns="2196000" bIns="0" rtlCol="0" anchor="t"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effectLst/>
              <a:uLnTx/>
              <a:uFillTx/>
              <a:latin typeface="Merriweather" panose="00000500000000000000" pitchFamily="2" charset="0"/>
              <a:ea typeface="+mn-ea"/>
              <a:cs typeface="+mn-cs"/>
            </a:endParaRPr>
          </a:p>
        </p:txBody>
      </p:sp>
    </p:spTree>
    <p:extLst>
      <p:ext uri="{BB962C8B-B14F-4D97-AF65-F5344CB8AC3E}">
        <p14:creationId xmlns:p14="http://schemas.microsoft.com/office/powerpoint/2010/main" val="2153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32C1-FD33-5023-E0E5-B887F25D835B}"/>
            </a:ext>
          </a:extLst>
        </p:cNvPr>
        <p:cNvGrpSpPr/>
        <p:nvPr/>
      </p:nvGrpSpPr>
      <p:grpSpPr>
        <a:xfrm>
          <a:off x="0" y="0"/>
          <a:ext cx="0" cy="0"/>
          <a:chOff x="0" y="0"/>
          <a:chExt cx="0" cy="0"/>
        </a:xfrm>
      </p:grpSpPr>
      <p:sp>
        <p:nvSpPr>
          <p:cNvPr id="14" name="Onderzoek">
            <a:extLst>
              <a:ext uri="{FF2B5EF4-FFF2-40B4-BE49-F238E27FC236}">
                <a16:creationId xmlns:a16="http://schemas.microsoft.com/office/drawing/2014/main" id="{34DF04D1-4EEB-CECC-EC88-6A85D66C9D63}"/>
              </a:ext>
            </a:extLst>
          </p:cNvPr>
          <p:cNvSpPr>
            <a:spLocks noGrp="1"/>
          </p:cNvSpPr>
          <p:nvPr>
            <p:ph type="title"/>
          </p:nvPr>
        </p:nvSpPr>
        <p:spPr>
          <a:xfrm>
            <a:off x="3324224" y="360000"/>
            <a:ext cx="6454775" cy="1325562"/>
          </a:xfrm>
        </p:spPr>
        <p:txBody>
          <a:bodyPr vert="horz" wrap="square" lIns="91440" tIns="45720" rIns="91440" bIns="45720" rtlCol="0" anchor="ctr">
            <a:noAutofit/>
          </a:bodyPr>
          <a:lstStyle/>
          <a:p>
            <a:pPr marL="0" marR="0" lvl="0" indent="0" defTabSz="914400" rtl="0" eaLnBrk="1" fontAlgn="auto" latinLnBrk="0" hangingPunct="1">
              <a:lnSpc>
                <a:spcPct val="90000"/>
              </a:lnSpc>
              <a:spcBef>
                <a:spcPct val="0"/>
              </a:spcBef>
              <a:spcAft>
                <a:spcPts val="0"/>
              </a:spcAft>
              <a:tabLst/>
              <a:defRPr/>
            </a:pPr>
            <a:r>
              <a:rPr kumimoji="0" lang="en-GB" sz="3200" b="1" i="0" u="none" strike="noStrike" kern="1200" cap="none" spc="0" normalizeH="0" baseline="0" noProof="0" dirty="0">
                <a:ln>
                  <a:noFill/>
                </a:ln>
                <a:solidFill>
                  <a:srgbClr val="001158"/>
                </a:solidFill>
                <a:effectLst/>
                <a:uLnTx/>
                <a:uFillTx/>
                <a:latin typeface="Merriweather" pitchFamily="2" charset="77"/>
                <a:ea typeface="+mn-ea"/>
                <a:cs typeface="+mn-cs"/>
              </a:rPr>
              <a:t>Collaboration</a:t>
            </a:r>
            <a:endParaRPr lang="en-GB" sz="2400" dirty="0"/>
          </a:p>
        </p:txBody>
      </p:sp>
      <p:sp>
        <p:nvSpPr>
          <p:cNvPr id="8" name="Tijdelijke aanduiding voor tekst 7">
            <a:extLst>
              <a:ext uri="{FF2B5EF4-FFF2-40B4-BE49-F238E27FC236}">
                <a16:creationId xmlns:a16="http://schemas.microsoft.com/office/drawing/2014/main" id="{A3C19688-8C55-9681-1D28-4E59B873BB9A}"/>
              </a:ext>
            </a:extLst>
          </p:cNvPr>
          <p:cNvSpPr>
            <a:spLocks noGrp="1"/>
          </p:cNvSpPr>
          <p:nvPr>
            <p:ph type="body" sz="quarter" idx="14"/>
          </p:nvPr>
        </p:nvSpPr>
        <p:spPr>
          <a:xfrm>
            <a:off x="3324225" y="1898090"/>
            <a:ext cx="7445376" cy="617815"/>
          </a:xfrm>
        </p:spPr>
        <p:txBody>
          <a:bodyPr vert="horz" lIns="91440" tIns="45720" rIns="91440" bIns="45720" numCol="2" spcCol="180000" rtlCol="0">
            <a:noAutofit/>
          </a:bodyPr>
          <a:lstStyle/>
          <a:p>
            <a:pPr>
              <a:spcBef>
                <a:spcPts val="0"/>
              </a:spcBef>
              <a:spcAft>
                <a:spcPts val="1800"/>
              </a:spcAft>
            </a:pPr>
            <a:r>
              <a:rPr kumimoji="0" lang="en-GB" sz="2400" b="1" i="0" u="none" strike="noStrike" kern="1200" cap="none" spc="0" normalizeH="0" baseline="0" noProof="0" dirty="0">
                <a:ln>
                  <a:noFill/>
                </a:ln>
                <a:solidFill>
                  <a:srgbClr val="001158"/>
                </a:solidFill>
                <a:effectLst/>
                <a:uLnTx/>
                <a:uFillTx/>
                <a:latin typeface="Merriweather" pitchFamily="2" charset="77"/>
                <a:ea typeface="+mj-ea"/>
                <a:cs typeface="+mj-cs"/>
              </a:rPr>
              <a:t>Research</a:t>
            </a:r>
          </a:p>
          <a:p>
            <a:pPr marL="342900" indent="-342900">
              <a:lnSpc>
                <a:spcPct val="120000"/>
              </a:lnSpc>
              <a:spcBef>
                <a:spcPts val="0"/>
              </a:spcBef>
              <a:buFont typeface="Arial" panose="020B0604020202020204" pitchFamily="34" charset="0"/>
              <a:buChar char="•"/>
            </a:pPr>
            <a:r>
              <a:rPr lang="en-GB" noProof="0" dirty="0">
                <a:ea typeface="+mj-ea"/>
                <a:cs typeface="+mj-cs"/>
              </a:rPr>
              <a:t>LDE progammes</a:t>
            </a:r>
          </a:p>
          <a:p>
            <a:pPr marL="342900" indent="-342900">
              <a:lnSpc>
                <a:spcPct val="120000"/>
              </a:lnSpc>
              <a:spcBef>
                <a:spcPts val="0"/>
              </a:spcBef>
              <a:buFont typeface="Arial" panose="020B0604020202020204" pitchFamily="34" charset="0"/>
              <a:buChar char="•"/>
            </a:pPr>
            <a:r>
              <a:rPr lang="en-GB" dirty="0">
                <a:ea typeface="+mj-ea"/>
                <a:cs typeface="+mj-cs"/>
              </a:rPr>
              <a:t>LDE Centres</a:t>
            </a:r>
          </a:p>
          <a:p>
            <a:pPr marL="342900" indent="-342900">
              <a:lnSpc>
                <a:spcPct val="120000"/>
              </a:lnSpc>
              <a:spcBef>
                <a:spcPts val="0"/>
              </a:spcBef>
              <a:buFont typeface="Arial" panose="020B0604020202020204" pitchFamily="34" charset="0"/>
              <a:buChar char="•"/>
            </a:pPr>
            <a:r>
              <a:rPr lang="en-GB" dirty="0">
                <a:ea typeface="+mj-ea"/>
                <a:cs typeface="+mj-cs"/>
              </a:rPr>
              <a:t>Medical Delta</a:t>
            </a:r>
          </a:p>
          <a:p>
            <a:pPr marL="342900" indent="-342900">
              <a:spcBef>
                <a:spcPts val="0"/>
              </a:spcBef>
              <a:buFont typeface="Arial" panose="020B0604020202020204" pitchFamily="34" charset="0"/>
              <a:buChar char="•"/>
            </a:pPr>
            <a:endParaRPr kumimoji="0" lang="en-GB" sz="2000" b="0" i="0" u="none" strike="noStrike" kern="1200" cap="none" spc="0" normalizeH="0" baseline="0" noProof="0" dirty="0">
              <a:ln>
                <a:noFill/>
              </a:ln>
              <a:solidFill>
                <a:srgbClr val="0C2577"/>
              </a:solidFill>
              <a:effectLst/>
              <a:uLnTx/>
              <a:uFillTx/>
              <a:latin typeface="Merriweather" pitchFamily="2" charset="77"/>
              <a:ea typeface="+mj-ea"/>
              <a:cs typeface="+mj-cs"/>
            </a:endParaRPr>
          </a:p>
          <a:p>
            <a:pPr marL="342900" indent="-342900">
              <a:spcBef>
                <a:spcPts val="0"/>
              </a:spcBef>
              <a:buFont typeface="Arial" panose="020B0604020202020204" pitchFamily="34" charset="0"/>
              <a:buChar char="•"/>
            </a:pPr>
            <a:endParaRPr lang="en-GB" dirty="0">
              <a:ea typeface="+mj-ea"/>
              <a:cs typeface="+mj-cs"/>
            </a:endParaRPr>
          </a:p>
          <a:p>
            <a:pPr>
              <a:spcBef>
                <a:spcPts val="0"/>
              </a:spcBef>
            </a:pPr>
            <a:r>
              <a:rPr lang="en-GB" sz="2400" b="1" dirty="0">
                <a:solidFill>
                  <a:srgbClr val="001158"/>
                </a:solidFill>
                <a:ea typeface="+mj-ea"/>
                <a:cs typeface="+mj-cs"/>
              </a:rPr>
              <a:t>Teaching</a:t>
            </a:r>
          </a:p>
          <a:p>
            <a:pPr marL="342900" indent="-342900">
              <a:lnSpc>
                <a:spcPct val="120000"/>
              </a:lnSpc>
              <a:spcBef>
                <a:spcPts val="0"/>
              </a:spcBef>
              <a:buFont typeface="Arial" panose="020B0604020202020204" pitchFamily="34" charset="0"/>
              <a:buChar char="•"/>
            </a:pPr>
            <a:r>
              <a:rPr lang="en-GB" dirty="0">
                <a:ea typeface="+mj-ea"/>
                <a:cs typeface="+mj-cs"/>
              </a:rPr>
              <a:t>Joint bachelor’s and master’s programmes</a:t>
            </a:r>
          </a:p>
          <a:p>
            <a:pPr marL="342900" indent="-342900">
              <a:lnSpc>
                <a:spcPct val="120000"/>
              </a:lnSpc>
              <a:spcBef>
                <a:spcPts val="0"/>
              </a:spcBef>
              <a:buFont typeface="Arial" panose="020B0604020202020204" pitchFamily="34" charset="0"/>
              <a:buChar char="•"/>
            </a:pPr>
            <a:r>
              <a:rPr lang="en-GB" dirty="0">
                <a:ea typeface="+mj-ea"/>
                <a:cs typeface="+mj-cs"/>
              </a:rPr>
              <a:t>Minors</a:t>
            </a:r>
          </a:p>
          <a:p>
            <a:pPr marL="342900" indent="-342900">
              <a:lnSpc>
                <a:spcPct val="120000"/>
              </a:lnSpc>
              <a:spcBef>
                <a:spcPts val="0"/>
              </a:spcBef>
              <a:buFont typeface="Arial" panose="020B0604020202020204" pitchFamily="34" charset="0"/>
              <a:buChar char="•"/>
            </a:pPr>
            <a:r>
              <a:rPr lang="en-GB" dirty="0">
                <a:ea typeface="+mj-ea"/>
                <a:cs typeface="+mj-cs"/>
              </a:rPr>
              <a:t>Postgraduate education</a:t>
            </a:r>
          </a:p>
          <a:p>
            <a:endParaRPr lang="en-GB" dirty="0"/>
          </a:p>
        </p:txBody>
      </p:sp>
      <p:pic>
        <p:nvPicPr>
          <p:cNvPr id="11" name="Tijdelijke aanduiding voor afbeelding 9" descr="Afbeelding met buitenshuis, touw, recreatie, persoon&#10;&#10;Door AI gegenereerde inhoud is mogelijk onjuist.">
            <a:extLst>
              <a:ext uri="{FF2B5EF4-FFF2-40B4-BE49-F238E27FC236}">
                <a16:creationId xmlns:a16="http://schemas.microsoft.com/office/drawing/2014/main" id="{142F6AA2-E049-5CBB-5D98-F2C541FC84F6}"/>
              </a:ext>
            </a:extLst>
          </p:cNvPr>
          <p:cNvPicPr>
            <a:picLocks noGrp="1" noChangeAspect="1"/>
          </p:cNvPicPr>
          <p:nvPr>
            <p:ph type="pic" sz="quarter" idx="16"/>
          </p:nvPr>
        </p:nvPicPr>
        <p:blipFill>
          <a:blip r:embed="rId3"/>
          <a:srcRect l="33692"/>
          <a:stretch>
            <a:fillRect/>
          </a:stretch>
        </p:blipFill>
        <p:spPr>
          <a:xfrm>
            <a:off x="0" y="0"/>
            <a:ext cx="3324225" cy="6858000"/>
          </a:xfrm>
        </p:spPr>
      </p:pic>
      <p:sp>
        <p:nvSpPr>
          <p:cNvPr id="5" name="Tijdelijke aanduiding voor inhoud 8">
            <a:extLst>
              <a:ext uri="{FF2B5EF4-FFF2-40B4-BE49-F238E27FC236}">
                <a16:creationId xmlns:a16="http://schemas.microsoft.com/office/drawing/2014/main" id="{7CAB5063-2630-00E3-0F5B-6E9736D3AB5E}"/>
              </a:ext>
            </a:extLst>
          </p:cNvPr>
          <p:cNvSpPr txBox="1">
            <a:spLocks/>
          </p:cNvSpPr>
          <p:nvPr/>
        </p:nvSpPr>
        <p:spPr>
          <a:xfrm>
            <a:off x="3324224" y="4430995"/>
            <a:ext cx="4627427" cy="204581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ct val="0"/>
              </a:spcBef>
              <a:spcAft>
                <a:spcPts val="1800"/>
              </a:spcAft>
              <a:buClrTx/>
              <a:buSzTx/>
              <a:buFontTx/>
              <a:buNone/>
              <a:tabLst/>
              <a:defRPr/>
            </a:pPr>
            <a:r>
              <a:rPr lang="en-GB" sz="2400" b="1" dirty="0">
                <a:solidFill>
                  <a:srgbClr val="001158"/>
                </a:solidFill>
                <a:ea typeface="+mj-ea"/>
                <a:cs typeface="+mj-cs"/>
              </a:rPr>
              <a:t>Operations</a:t>
            </a:r>
          </a:p>
          <a:p>
            <a:pPr marL="342900" marR="0" lvl="0" indent="-342900" fontAlgn="auto">
              <a:buClrTx/>
              <a:buSzTx/>
              <a:tabLst/>
              <a:defRPr/>
            </a:pPr>
            <a:r>
              <a:rPr lang="en-GB" dirty="0">
                <a:ea typeface="+mj-ea"/>
                <a:cs typeface="+mj-cs"/>
              </a:rPr>
              <a:t>Promoting staff mobility</a:t>
            </a:r>
          </a:p>
          <a:p>
            <a:pPr marL="342900" marR="0" lvl="0" indent="-342900" fontAlgn="auto">
              <a:buClrTx/>
              <a:buSzTx/>
              <a:tabLst/>
              <a:defRPr/>
            </a:pPr>
            <a:r>
              <a:rPr lang="en-GB" dirty="0">
                <a:ea typeface="+mj-ea"/>
                <a:cs typeface="+mj-cs"/>
              </a:rPr>
              <a:t>Traineeships</a:t>
            </a:r>
          </a:p>
          <a:p>
            <a:pPr marL="342900" marR="0" lvl="0" indent="-342900" fontAlgn="auto">
              <a:buClrTx/>
              <a:buSzTx/>
              <a:tabLst/>
              <a:defRPr/>
            </a:pPr>
            <a:r>
              <a:rPr lang="en-GB" dirty="0">
                <a:ea typeface="+mj-ea"/>
                <a:cs typeface="+mj-cs"/>
              </a:rPr>
              <a:t>Teacher professionalisation</a:t>
            </a:r>
          </a:p>
        </p:txBody>
      </p:sp>
    </p:spTree>
    <p:extLst>
      <p:ext uri="{BB962C8B-B14F-4D97-AF65-F5344CB8AC3E}">
        <p14:creationId xmlns:p14="http://schemas.microsoft.com/office/powerpoint/2010/main" val="194220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3233-E25A-DCCE-A896-42D7FFEE9156}"/>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B7CF023-A60F-8E57-ED2A-E466B79984A5}"/>
              </a:ext>
            </a:extLst>
          </p:cNvPr>
          <p:cNvSpPr>
            <a:spLocks noGrp="1"/>
          </p:cNvSpPr>
          <p:nvPr>
            <p:ph type="title"/>
          </p:nvPr>
        </p:nvSpPr>
        <p:spPr>
          <a:xfrm>
            <a:off x="3007086" y="360000"/>
            <a:ext cx="8346713" cy="1325563"/>
          </a:xfrm>
        </p:spPr>
        <p:txBody>
          <a:bodyPr/>
          <a:lstStyle/>
          <a:p>
            <a:r>
              <a:rPr lang="en-GB" dirty="0"/>
              <a:t>LDE partners</a:t>
            </a:r>
          </a:p>
        </p:txBody>
      </p:sp>
      <p:sp>
        <p:nvSpPr>
          <p:cNvPr id="4" name="Tijdelijke aanduiding voor inhoud 8">
            <a:extLst>
              <a:ext uri="{FF2B5EF4-FFF2-40B4-BE49-F238E27FC236}">
                <a16:creationId xmlns:a16="http://schemas.microsoft.com/office/drawing/2014/main" id="{E2563060-7279-53D9-1AA5-E9A9426C449F}"/>
              </a:ext>
            </a:extLst>
          </p:cNvPr>
          <p:cNvSpPr>
            <a:spLocks noGrp="1"/>
          </p:cNvSpPr>
          <p:nvPr>
            <p:ph type="body" sz="quarter" idx="14"/>
          </p:nvPr>
        </p:nvSpPr>
        <p:spPr>
          <a:xfrm>
            <a:off x="3006725" y="2036763"/>
            <a:ext cx="8347075" cy="1487587"/>
          </a:xfrm>
        </p:spPr>
        <p:txBody>
          <a:bodyPr vert="horz" lIns="91440" tIns="45720" rIns="91440" bIns="45720" rtlCol="0">
            <a:spAutoFit/>
          </a:bodyPr>
          <a:lstStyle/>
          <a:p>
            <a:pPr marL="342900" indent="-342900">
              <a:buFont typeface="Arial" panose="020B0604020202020204" pitchFamily="34" charset="0"/>
              <a:buChar char="•"/>
            </a:pPr>
            <a:r>
              <a:rPr lang="en-GB" dirty="0"/>
              <a:t>Government, industry and civil society organisations</a:t>
            </a:r>
          </a:p>
          <a:p>
            <a:pPr marL="342900" indent="-342900">
              <a:buFont typeface="Arial" panose="020B0604020202020204" pitchFamily="34" charset="0"/>
              <a:buChar char="•"/>
            </a:pPr>
            <a:r>
              <a:rPr lang="en-GB" dirty="0"/>
              <a:t>Alliance partner: Medical Delta</a:t>
            </a:r>
          </a:p>
          <a:p>
            <a:pPr marL="342900" indent="-342900">
              <a:buFont typeface="Arial" panose="020B0604020202020204" pitchFamily="34" charset="0"/>
              <a:buChar char="•"/>
            </a:pPr>
            <a:r>
              <a:rPr lang="en-GB" dirty="0"/>
              <a:t>Strategic partner: LUMC</a:t>
            </a:r>
          </a:p>
        </p:txBody>
      </p:sp>
      <p:sp>
        <p:nvSpPr>
          <p:cNvPr id="6" name="Tijdelijke aanduiding voor afbeelding 5">
            <a:extLst>
              <a:ext uri="{FF2B5EF4-FFF2-40B4-BE49-F238E27FC236}">
                <a16:creationId xmlns:a16="http://schemas.microsoft.com/office/drawing/2014/main" id="{751C95CC-9841-6266-3EA1-6E82F426418F}"/>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78234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0354D3C-C324-C54D-9346-6ED1A7886443}"/>
              </a:ext>
            </a:extLst>
          </p:cNvPr>
          <p:cNvSpPr>
            <a:spLocks noGrp="1"/>
          </p:cNvSpPr>
          <p:nvPr>
            <p:ph type="body" sz="quarter" idx="14"/>
          </p:nvPr>
        </p:nvSpPr>
        <p:spPr>
          <a:xfrm>
            <a:off x="5892801" y="2036763"/>
            <a:ext cx="5511438"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b="1" dirty="0"/>
              <a:t>1940</a:t>
            </a:r>
          </a:p>
          <a:p>
            <a:pPr marL="0" indent="0">
              <a:lnSpc>
                <a:spcPct val="120000"/>
              </a:lnSpc>
              <a:spcBef>
                <a:spcPts val="0"/>
              </a:spcBef>
              <a:buNone/>
            </a:pPr>
            <a:r>
              <a:rPr lang="en-GB" dirty="0"/>
              <a:t>Protest speech against dismissal of Jewish professors</a:t>
            </a:r>
          </a:p>
          <a:p>
            <a:pPr marL="0" indent="0">
              <a:lnSpc>
                <a:spcPct val="100000"/>
              </a:lnSpc>
              <a:spcBef>
                <a:spcPts val="3600"/>
              </a:spcBef>
              <a:buNone/>
            </a:pPr>
            <a:r>
              <a:rPr lang="en-GB" sz="2400" b="1" dirty="0"/>
              <a:t>Today</a:t>
            </a:r>
          </a:p>
          <a:p>
            <a:pPr marL="0" indent="0">
              <a:lnSpc>
                <a:spcPct val="120000"/>
              </a:lnSpc>
              <a:spcBef>
                <a:spcPts val="0"/>
              </a:spcBef>
              <a:buNone/>
            </a:pPr>
            <a:r>
              <a:rPr lang="en-GB" dirty="0"/>
              <a:t>Annual Cleveringa Lecture and alumni events</a:t>
            </a:r>
          </a:p>
        </p:txBody>
      </p:sp>
      <p:sp>
        <p:nvSpPr>
          <p:cNvPr id="3" name="Titel 2">
            <a:extLst>
              <a:ext uri="{FF2B5EF4-FFF2-40B4-BE49-F238E27FC236}">
                <a16:creationId xmlns:a16="http://schemas.microsoft.com/office/drawing/2014/main" id="{ED3BDA1F-2D0A-346C-065F-BC58C0675A97}"/>
              </a:ext>
            </a:extLst>
          </p:cNvPr>
          <p:cNvSpPr>
            <a:spLocks noGrp="1"/>
          </p:cNvSpPr>
          <p:nvPr>
            <p:ph type="title"/>
          </p:nvPr>
        </p:nvSpPr>
        <p:spPr>
          <a:xfrm>
            <a:off x="5892800" y="360000"/>
            <a:ext cx="5511437" cy="1325563"/>
          </a:xfrm>
        </p:spPr>
        <p:txBody>
          <a:bodyPr>
            <a:noAutofit/>
          </a:bodyPr>
          <a:lstStyle/>
          <a:p>
            <a:r>
              <a:rPr lang="en-GB" dirty="0"/>
              <a:t>Rudolph Cleveringa</a:t>
            </a:r>
          </a:p>
        </p:txBody>
      </p:sp>
      <p:pic>
        <p:nvPicPr>
          <p:cNvPr id="10" name="Tijdelijke aanduiding voor afbeelding 9">
            <a:extLst>
              <a:ext uri="{FF2B5EF4-FFF2-40B4-BE49-F238E27FC236}">
                <a16:creationId xmlns:a16="http://schemas.microsoft.com/office/drawing/2014/main" id="{1EC86356-B0D6-A1E1-B55E-F8A3601CEE1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b="14908"/>
          <a:stretch>
            <a:fillRect/>
          </a:stretch>
        </p:blipFill>
        <p:spPr>
          <a:xfrm>
            <a:off x="0" y="0"/>
            <a:ext cx="6049963" cy="6858000"/>
          </a:xfrm>
          <a:solidFill>
            <a:srgbClr val="001158"/>
          </a:solidFill>
        </p:spPr>
      </p:pic>
    </p:spTree>
    <p:extLst>
      <p:ext uri="{BB962C8B-B14F-4D97-AF65-F5344CB8AC3E}">
        <p14:creationId xmlns:p14="http://schemas.microsoft.com/office/powerpoint/2010/main" val="13807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12693-02A1-DC83-B983-2F3EA77030C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E65B19B-77DB-4DEC-49B2-366F12E49499}"/>
              </a:ext>
            </a:extLst>
          </p:cNvPr>
          <p:cNvSpPr>
            <a:spLocks noGrp="1"/>
          </p:cNvSpPr>
          <p:nvPr>
            <p:ph type="subTitle" idx="1"/>
          </p:nvPr>
        </p:nvSpPr>
        <p:spPr>
          <a:xfrm>
            <a:off x="6782938" y="2525764"/>
            <a:ext cx="5075688" cy="1352173"/>
          </a:xfrm>
        </p:spPr>
        <p:txBody>
          <a:bodyPr/>
          <a:lstStyle/>
          <a:p>
            <a:endParaRPr lang="en-GB" dirty="0"/>
          </a:p>
        </p:txBody>
      </p:sp>
      <p:sp>
        <p:nvSpPr>
          <p:cNvPr id="9" name="Titel 1">
            <a:extLst>
              <a:ext uri="{FF2B5EF4-FFF2-40B4-BE49-F238E27FC236}">
                <a16:creationId xmlns:a16="http://schemas.microsoft.com/office/drawing/2014/main" id="{26CC5E9E-66E7-61B2-6456-D5D6C437F97B}"/>
              </a:ext>
            </a:extLst>
          </p:cNvPr>
          <p:cNvSpPr>
            <a:spLocks noGrp="1"/>
          </p:cNvSpPr>
          <p:nvPr>
            <p:ph type="ctrTitle"/>
          </p:nvPr>
        </p:nvSpPr>
        <p:spPr>
          <a:xfrm>
            <a:off x="6782938" y="1234184"/>
            <a:ext cx="5075688" cy="1493807"/>
          </a:xfrm>
          <a:prstGeom prst="rect">
            <a:avLst/>
          </a:prstGeom>
        </p:spPr>
        <p:txBody>
          <a:bodyPr tIns="396000" anchor="t" anchorCtr="0"/>
          <a:lstStyle/>
          <a:p>
            <a:r>
              <a:rPr lang="en-GB" dirty="0"/>
              <a:t>Internationalisation</a:t>
            </a:r>
            <a:endParaRPr lang="en-GB" sz="3200" dirty="0"/>
          </a:p>
        </p:txBody>
      </p:sp>
    </p:spTree>
    <p:extLst>
      <p:ext uri="{BB962C8B-B14F-4D97-AF65-F5344CB8AC3E}">
        <p14:creationId xmlns:p14="http://schemas.microsoft.com/office/powerpoint/2010/main" val="37965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77A63E5-41EC-93E3-4C34-4CA5E05CCC9F}"/>
              </a:ext>
            </a:extLst>
          </p:cNvPr>
          <p:cNvSpPr>
            <a:spLocks noGrp="1"/>
          </p:cNvSpPr>
          <p:nvPr>
            <p:ph type="title"/>
          </p:nvPr>
        </p:nvSpPr>
        <p:spPr>
          <a:xfrm>
            <a:off x="3007086" y="360000"/>
            <a:ext cx="8346713" cy="1325563"/>
          </a:xfrm>
        </p:spPr>
        <p:txBody>
          <a:bodyPr/>
          <a:lstStyle/>
          <a:p>
            <a:r>
              <a:rPr lang="en-GB" dirty="0"/>
              <a:t>Vision on internationalisation</a:t>
            </a:r>
          </a:p>
        </p:txBody>
      </p:sp>
      <p:sp>
        <p:nvSpPr>
          <p:cNvPr id="7" name="Tijdelijke aanduiding voor tekst 6">
            <a:extLst>
              <a:ext uri="{FF2B5EF4-FFF2-40B4-BE49-F238E27FC236}">
                <a16:creationId xmlns:a16="http://schemas.microsoft.com/office/drawing/2014/main" id="{BEEFEEDB-31E2-0930-74BB-AD1A0731FF36}"/>
              </a:ext>
            </a:extLst>
          </p:cNvPr>
          <p:cNvSpPr>
            <a:spLocks noGrp="1"/>
          </p:cNvSpPr>
          <p:nvPr>
            <p:ph type="body" sz="quarter" idx="14"/>
          </p:nvPr>
        </p:nvSpPr>
        <p:spPr>
          <a:xfrm>
            <a:off x="3006725" y="2036763"/>
            <a:ext cx="8347075" cy="2605842"/>
          </a:xfrm>
        </p:spPr>
        <p:txBody>
          <a:bodyPr vert="horz" lIns="91440" tIns="45720" rIns="91440" bIns="45720" rtlCol="0">
            <a:spAutoFit/>
          </a:bodyPr>
          <a:lstStyle/>
          <a:p>
            <a:pPr marL="342900" indent="-342900">
              <a:buFont typeface="Arial" panose="020B0604020202020204" pitchFamily="34" charset="0"/>
              <a:buChar char="•"/>
            </a:pPr>
            <a:r>
              <a:rPr lang="en-GB" dirty="0"/>
              <a:t>Innovative and future-proof education portfolio</a:t>
            </a:r>
          </a:p>
          <a:p>
            <a:pPr marL="342900" indent="-342900">
              <a:buFont typeface="Arial" panose="020B0604020202020204" pitchFamily="34" charset="0"/>
              <a:buChar char="•"/>
            </a:pPr>
            <a:r>
              <a:rPr lang="en-GB" dirty="0"/>
              <a:t>Interdisciplinary research with local and global impact</a:t>
            </a:r>
          </a:p>
          <a:p>
            <a:pPr marL="342900" indent="-342900">
              <a:buFont typeface="Arial" panose="020B0604020202020204" pitchFamily="34" charset="0"/>
              <a:buChar char="•"/>
            </a:pPr>
            <a:r>
              <a:rPr lang="en-GB" dirty="0"/>
              <a:t>Global positioning and visibility</a:t>
            </a:r>
          </a:p>
          <a:p>
            <a:pPr marL="342900" indent="-342900">
              <a:buFont typeface="Arial" panose="020B0604020202020204" pitchFamily="34" charset="0"/>
              <a:buChar char="•"/>
            </a:pPr>
            <a:r>
              <a:rPr lang="en-GB" dirty="0"/>
              <a:t>Promoting academic freedom and democracy</a:t>
            </a:r>
          </a:p>
          <a:p>
            <a:endParaRPr lang="en-GB" dirty="0"/>
          </a:p>
        </p:txBody>
      </p:sp>
      <p:sp>
        <p:nvSpPr>
          <p:cNvPr id="6" name="Tijdelijke aanduiding voor afbeelding 5">
            <a:extLst>
              <a:ext uri="{FF2B5EF4-FFF2-40B4-BE49-F238E27FC236}">
                <a16:creationId xmlns:a16="http://schemas.microsoft.com/office/drawing/2014/main" id="{A4DC9473-DEDB-E636-509B-A18DD6385AA4}"/>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10004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344907"/>
          </a:xfrm>
        </p:spPr>
        <p:txBody>
          <a:bodyPr>
            <a:spAutoFit/>
          </a:bodyPr>
          <a:lstStyle/>
          <a:p>
            <a:pPr marL="0" indent="0">
              <a:spcAft>
                <a:spcPts val="1200"/>
              </a:spcAft>
              <a:buNone/>
            </a:pPr>
            <a:r>
              <a:rPr lang="en-GB" sz="2200" b="1" noProof="0" dirty="0"/>
              <a:t>Focus on</a:t>
            </a:r>
          </a:p>
          <a:p>
            <a:pPr marL="228600" indent="-228600">
              <a:lnSpc>
                <a:spcPct val="120000"/>
              </a:lnSpc>
              <a:spcBef>
                <a:spcPts val="0"/>
              </a:spcBef>
              <a:spcAft>
                <a:spcPts val="1200"/>
              </a:spcAft>
            </a:pPr>
            <a:r>
              <a:rPr lang="en-GB" noProof="0" dirty="0">
                <a:solidFill>
                  <a:srgbClr val="0C2577"/>
                </a:solidFill>
              </a:rPr>
              <a:t>Northe</a:t>
            </a:r>
            <a:r>
              <a:rPr lang="en-GB" noProof="0" dirty="0"/>
              <a:t>ast and Southeast </a:t>
            </a:r>
            <a:r>
              <a:rPr lang="en-GB" noProof="0" dirty="0">
                <a:solidFill>
                  <a:srgbClr val="0C2577"/>
                </a:solidFill>
              </a:rPr>
              <a:t>Asia</a:t>
            </a:r>
          </a:p>
          <a:p>
            <a:pPr marL="228600" indent="-228600">
              <a:lnSpc>
                <a:spcPct val="120000"/>
              </a:lnSpc>
              <a:spcBef>
                <a:spcPts val="0"/>
              </a:spcBef>
              <a:spcAft>
                <a:spcPts val="1200"/>
              </a:spcAft>
            </a:pPr>
            <a:r>
              <a:rPr lang="en-GB" noProof="0" dirty="0">
                <a:solidFill>
                  <a:srgbClr val="0C2577"/>
                </a:solidFill>
              </a:rPr>
              <a:t>Latin America</a:t>
            </a:r>
          </a:p>
          <a:p>
            <a:pPr marL="228600" indent="-228600">
              <a:lnSpc>
                <a:spcPct val="120000"/>
              </a:lnSpc>
              <a:spcBef>
                <a:spcPts val="0"/>
              </a:spcBef>
              <a:spcAft>
                <a:spcPts val="1200"/>
              </a:spcAft>
            </a:pPr>
            <a:r>
              <a:rPr lang="en-GB" noProof="0" dirty="0">
                <a:solidFill>
                  <a:srgbClr val="0C2577"/>
                </a:solidFill>
              </a:rPr>
              <a:t>Africa</a:t>
            </a:r>
          </a:p>
          <a:p>
            <a:pPr marL="228600" indent="-228600">
              <a:lnSpc>
                <a:spcPct val="120000"/>
              </a:lnSpc>
              <a:spcBef>
                <a:spcPts val="0"/>
              </a:spcBef>
              <a:spcAft>
                <a:spcPts val="1200"/>
              </a:spcAft>
            </a:pPr>
            <a:r>
              <a:rPr lang="en-GB" noProof="0" dirty="0">
                <a:solidFill>
                  <a:srgbClr val="0C2577"/>
                </a:solidFill>
              </a:rPr>
              <a:t>Europe</a:t>
            </a:r>
          </a:p>
          <a:p>
            <a:pPr marL="0" indent="0">
              <a:spcBef>
                <a:spcPts val="2400"/>
              </a:spcBef>
              <a:spcAft>
                <a:spcPts val="1200"/>
              </a:spcAft>
              <a:buNone/>
            </a:pPr>
            <a:r>
              <a:rPr lang="en-GB" sz="2200" b="1" noProof="0" dirty="0"/>
              <a:t>Partnerships with</a:t>
            </a:r>
          </a:p>
          <a:p>
            <a:pPr marL="228600" indent="-228600">
              <a:lnSpc>
                <a:spcPct val="120000"/>
              </a:lnSpc>
              <a:spcBef>
                <a:spcPts val="0"/>
              </a:spcBef>
              <a:spcAft>
                <a:spcPts val="1200"/>
              </a:spcAft>
            </a:pPr>
            <a:r>
              <a:rPr lang="en-GB" noProof="0" dirty="0">
                <a:solidFill>
                  <a:srgbClr val="0C2577"/>
                </a:solidFill>
              </a:rPr>
              <a:t>Academic partners</a:t>
            </a:r>
          </a:p>
          <a:p>
            <a:pPr marL="228600" indent="-228600">
              <a:lnSpc>
                <a:spcPct val="120000"/>
              </a:lnSpc>
              <a:spcBef>
                <a:spcPts val="0"/>
              </a:spcBef>
              <a:spcAft>
                <a:spcPts val="1200"/>
              </a:spcAft>
            </a:pPr>
            <a:r>
              <a:rPr lang="en-GB" noProof="0" dirty="0">
                <a:solidFill>
                  <a:srgbClr val="0C2577"/>
                </a:solidFill>
              </a:rPr>
              <a:t>Non-academic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en-GB" sz="2800" b="1" dirty="0"/>
              <a:t>International collaboration</a:t>
            </a:r>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F43607B-62AA-809F-818F-58504B04E320}"/>
              </a:ext>
            </a:extLst>
          </p:cNvPr>
          <p:cNvSpPr>
            <a:spLocks noGrp="1"/>
          </p:cNvSpPr>
          <p:nvPr>
            <p:ph type="title"/>
          </p:nvPr>
        </p:nvSpPr>
        <p:spPr>
          <a:xfrm>
            <a:off x="3007086" y="360000"/>
            <a:ext cx="8346713" cy="1325563"/>
          </a:xfrm>
        </p:spPr>
        <p:txBody>
          <a:bodyPr/>
          <a:lstStyle/>
          <a:p>
            <a:r>
              <a:rPr lang="en-GB" dirty="0"/>
              <a:t>European networks</a:t>
            </a:r>
          </a:p>
        </p:txBody>
      </p:sp>
      <p:sp>
        <p:nvSpPr>
          <p:cNvPr id="11" name="Tijdelijke aanduiding voor tekst 10">
            <a:extLst>
              <a:ext uri="{FF2B5EF4-FFF2-40B4-BE49-F238E27FC236}">
                <a16:creationId xmlns:a16="http://schemas.microsoft.com/office/drawing/2014/main" id="{21A91360-73EF-5EFE-E00A-34DF49D4D8B8}"/>
              </a:ext>
            </a:extLst>
          </p:cNvPr>
          <p:cNvSpPr>
            <a:spLocks noGrp="1"/>
          </p:cNvSpPr>
          <p:nvPr>
            <p:ph type="body" sz="quarter" idx="14"/>
          </p:nvPr>
        </p:nvSpPr>
        <p:spPr>
          <a:xfrm>
            <a:off x="3006725" y="2036763"/>
            <a:ext cx="8346713" cy="4046537"/>
          </a:xfrm>
        </p:spPr>
        <p:txBody>
          <a:bodyPr/>
          <a:lstStyle/>
          <a:p>
            <a:pPr>
              <a:spcBef>
                <a:spcPts val="0"/>
              </a:spcBef>
              <a:spcAft>
                <a:spcPts val="600"/>
              </a:spcAft>
            </a:pPr>
            <a:r>
              <a:rPr lang="en-GB" sz="2400" b="1" dirty="0"/>
              <a:t>League of European Research Universities</a:t>
            </a:r>
          </a:p>
          <a:p>
            <a:r>
              <a:rPr lang="en-GB" dirty="0"/>
              <a:t>Promoting excellence in European research and teaching</a:t>
            </a:r>
          </a:p>
          <a:p>
            <a:endParaRPr lang="en-GB" sz="2400" dirty="0"/>
          </a:p>
          <a:p>
            <a:pPr>
              <a:lnSpc>
                <a:spcPct val="120000"/>
              </a:lnSpc>
              <a:spcBef>
                <a:spcPts val="0"/>
              </a:spcBef>
              <a:spcAft>
                <a:spcPts val="600"/>
              </a:spcAft>
            </a:pPr>
            <a:r>
              <a:rPr lang="en-GB" sz="2400" b="1" dirty="0"/>
              <a:t>Una Europa</a:t>
            </a:r>
          </a:p>
          <a:p>
            <a:pPr>
              <a:lnSpc>
                <a:spcPct val="120000"/>
              </a:lnSpc>
              <a:spcBef>
                <a:spcPts val="0"/>
              </a:spcBef>
              <a:spcAft>
                <a:spcPts val="600"/>
              </a:spcAft>
            </a:pPr>
            <a:r>
              <a:rPr lang="en-GB" dirty="0"/>
              <a:t>Collaborating for innovation in European research and teaching</a:t>
            </a:r>
            <a:endParaRPr lang="en-GB" sz="2400" b="1" dirty="0"/>
          </a:p>
        </p:txBody>
      </p:sp>
      <p:sp>
        <p:nvSpPr>
          <p:cNvPr id="8" name="Tijdelijke aanduiding voor afbeelding 7">
            <a:extLst>
              <a:ext uri="{FF2B5EF4-FFF2-40B4-BE49-F238E27FC236}">
                <a16:creationId xmlns:a16="http://schemas.microsoft.com/office/drawing/2014/main" id="{144FDCA5-3FC5-686A-23C2-78D9A377F442}"/>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31510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E425A1-8E08-DFAE-D7C7-2BB2D12A502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15221EF0-3477-666F-4A46-CF0F4154B62F}"/>
              </a:ext>
            </a:extLst>
          </p:cNvPr>
          <p:cNvSpPr>
            <a:spLocks noGrp="1"/>
          </p:cNvSpPr>
          <p:nvPr>
            <p:ph type="subTitle" idx="1"/>
          </p:nvPr>
        </p:nvSpPr>
        <p:spPr/>
        <p:txBody>
          <a:bodyPr/>
          <a:lstStyle/>
          <a:p>
            <a:endParaRPr lang="en-GB" dirty="0"/>
          </a:p>
        </p:txBody>
      </p:sp>
      <p:sp>
        <p:nvSpPr>
          <p:cNvPr id="2" name="Titel 1">
            <a:extLst>
              <a:ext uri="{FF2B5EF4-FFF2-40B4-BE49-F238E27FC236}">
                <a16:creationId xmlns:a16="http://schemas.microsoft.com/office/drawing/2014/main" id="{848B2475-D65B-E2FD-543F-4960A9485F00}"/>
              </a:ext>
            </a:extLst>
          </p:cNvPr>
          <p:cNvSpPr>
            <a:spLocks noGrp="1"/>
          </p:cNvSpPr>
          <p:nvPr>
            <p:ph type="ctrTitle"/>
          </p:nvPr>
        </p:nvSpPr>
        <p:spPr>
          <a:xfrm>
            <a:off x="6877050" y="1234184"/>
            <a:ext cx="4981575" cy="965013"/>
          </a:xfrm>
          <a:prstGeom prst="rect">
            <a:avLst/>
          </a:prstGeom>
        </p:spPr>
        <p:txBody>
          <a:bodyPr/>
          <a:lstStyle/>
          <a:p>
            <a:r>
              <a:rPr lang="en-GB" dirty="0"/>
              <a:t>Impact</a:t>
            </a:r>
          </a:p>
        </p:txBody>
      </p:sp>
    </p:spTree>
    <p:extLst>
      <p:ext uri="{BB962C8B-B14F-4D97-AF65-F5344CB8AC3E}">
        <p14:creationId xmlns:p14="http://schemas.microsoft.com/office/powerpoint/2010/main" val="102054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BF4C-F215-AFB4-BECA-6FF18F565A3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DFECC24-610E-D320-7C92-A47A8094AE34}"/>
              </a:ext>
            </a:extLst>
          </p:cNvPr>
          <p:cNvSpPr>
            <a:spLocks noGrp="1"/>
          </p:cNvSpPr>
          <p:nvPr>
            <p:ph type="body" sz="quarter" idx="14"/>
          </p:nvPr>
        </p:nvSpPr>
        <p:spPr>
          <a:xfrm>
            <a:off x="698400" y="2037600"/>
            <a:ext cx="5397600"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Societal</a:t>
            </a:r>
          </a:p>
          <a:p>
            <a:r>
              <a:rPr lang="en-GB" dirty="0"/>
              <a:t>Academic</a:t>
            </a:r>
          </a:p>
          <a:p>
            <a:r>
              <a:rPr lang="en-GB" dirty="0"/>
              <a:t>Economic</a:t>
            </a:r>
          </a:p>
        </p:txBody>
      </p:sp>
      <p:sp>
        <p:nvSpPr>
          <p:cNvPr id="3" name="Titel 2">
            <a:extLst>
              <a:ext uri="{FF2B5EF4-FFF2-40B4-BE49-F238E27FC236}">
                <a16:creationId xmlns:a16="http://schemas.microsoft.com/office/drawing/2014/main" id="{88888408-F7B1-DB14-4DF2-0B538ADE77C7}"/>
              </a:ext>
            </a:extLst>
          </p:cNvPr>
          <p:cNvSpPr>
            <a:spLocks noGrp="1"/>
          </p:cNvSpPr>
          <p:nvPr>
            <p:ph type="title"/>
          </p:nvPr>
        </p:nvSpPr>
        <p:spPr>
          <a:xfrm>
            <a:off x="698400" y="360000"/>
            <a:ext cx="5397600" cy="1325563"/>
          </a:xfrm>
        </p:spPr>
        <p:txBody>
          <a:bodyPr lIns="0"/>
          <a:lstStyle/>
          <a:p>
            <a:r>
              <a:rPr lang="en-GB" dirty="0"/>
              <a:t>Impact</a:t>
            </a:r>
          </a:p>
        </p:txBody>
      </p:sp>
      <p:sp>
        <p:nvSpPr>
          <p:cNvPr id="8" name="Tijdelijke aanduiding voor afbeelding 7">
            <a:extLst>
              <a:ext uri="{FF2B5EF4-FFF2-40B4-BE49-F238E27FC236}">
                <a16:creationId xmlns:a16="http://schemas.microsoft.com/office/drawing/2014/main" id="{FD4D9D97-44EC-293A-10ED-33785EE84080}"/>
              </a:ext>
            </a:extLst>
          </p:cNvPr>
          <p:cNvSpPr>
            <a:spLocks noGrp="1"/>
          </p:cNvSpPr>
          <p:nvPr>
            <p:ph type="pic" sz="quarter" idx="16"/>
          </p:nvPr>
        </p:nvSpPr>
        <p:spPr/>
        <p:txBody>
          <a:bodyPr/>
          <a:lstStyle/>
          <a:p>
            <a:endParaRPr lang="en-GB" dirty="0"/>
          </a:p>
        </p:txBody>
      </p:sp>
      <p:sp>
        <p:nvSpPr>
          <p:cNvPr id="5" name="Tijdelijke aanduiding voor dianummer 4">
            <a:extLst>
              <a:ext uri="{FF2B5EF4-FFF2-40B4-BE49-F238E27FC236}">
                <a16:creationId xmlns:a16="http://schemas.microsoft.com/office/drawing/2014/main" id="{019E7C38-F0F1-E14A-3B79-C3D2AD29C738}"/>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en-GB" smtClean="0"/>
              <a:pPr/>
              <a:t>35</a:t>
            </a:fld>
            <a:endParaRPr lang="en-GB" dirty="0"/>
          </a:p>
        </p:txBody>
      </p:sp>
    </p:spTree>
    <p:extLst>
      <p:ext uri="{BB962C8B-B14F-4D97-AF65-F5344CB8AC3E}">
        <p14:creationId xmlns:p14="http://schemas.microsoft.com/office/powerpoint/2010/main" val="103868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en-GB" dirty="0">
                <a:solidFill>
                  <a:srgbClr val="001158"/>
                </a:solidFill>
              </a:rPr>
              <a:t>Innovating with local, regional, national and international partners</a:t>
            </a:r>
          </a:p>
          <a:p>
            <a:pPr marL="228600" indent="-228600">
              <a:spcBef>
                <a:spcPts val="1000"/>
              </a:spcBef>
              <a:buChar char="•"/>
            </a:pPr>
            <a:r>
              <a:rPr lang="en-GB" dirty="0">
                <a:solidFill>
                  <a:srgbClr val="001158"/>
                </a:solidFill>
              </a:rPr>
              <a:t>Sharing knowledge to help solve the challenges of our time</a:t>
            </a:r>
          </a:p>
          <a:p>
            <a:pPr marL="228600" indent="-228600">
              <a:spcBef>
                <a:spcPts val="1000"/>
              </a:spcBef>
              <a:buChar char="•"/>
            </a:pPr>
            <a:r>
              <a:rPr lang="en-GB" dirty="0">
                <a:solidFill>
                  <a:srgbClr val="001158"/>
                </a:solidFill>
              </a:rPr>
              <a:t>Making science accessible to the general public</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normAutofit/>
          </a:bodyPr>
          <a:lstStyle/>
          <a:p>
            <a:r>
              <a:rPr lang="en-GB" dirty="0"/>
              <a:t>Innovation and knowledge transfer</a:t>
            </a:r>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1253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D01CA29-3476-6B0B-9913-53F1C945461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C57FA82C-2A18-2D45-F004-235DBBB287CC}"/>
              </a:ext>
            </a:extLst>
          </p:cNvPr>
          <p:cNvSpPr>
            <a:spLocks noGrp="1"/>
          </p:cNvSpPr>
          <p:nvPr>
            <p:ph type="subTitle" idx="1"/>
          </p:nvPr>
        </p:nvSpPr>
        <p:spPr/>
        <p:txBody>
          <a:bodyPr/>
          <a:lstStyle/>
          <a:p>
            <a:endParaRPr lang="en-GB" dirty="0"/>
          </a:p>
        </p:txBody>
      </p:sp>
      <p:sp>
        <p:nvSpPr>
          <p:cNvPr id="2" name="Titel 1">
            <a:extLst>
              <a:ext uri="{FF2B5EF4-FFF2-40B4-BE49-F238E27FC236}">
                <a16:creationId xmlns:a16="http://schemas.microsoft.com/office/drawing/2014/main" id="{F4B555F3-8E89-D9D7-4640-8D31DF367ABD}"/>
              </a:ext>
            </a:extLst>
          </p:cNvPr>
          <p:cNvSpPr>
            <a:spLocks noGrp="1"/>
          </p:cNvSpPr>
          <p:nvPr>
            <p:ph type="ctrTitle"/>
          </p:nvPr>
        </p:nvSpPr>
        <p:spPr>
          <a:xfrm>
            <a:off x="6877050" y="1234184"/>
            <a:ext cx="4981575" cy="1493807"/>
          </a:xfrm>
          <a:prstGeom prst="rect">
            <a:avLst/>
          </a:prstGeom>
        </p:spPr>
        <p:txBody>
          <a:bodyPr tIns="396000" anchor="t" anchorCtr="0"/>
          <a:lstStyle/>
          <a:p>
            <a:r>
              <a:rPr lang="en-GB" dirty="0"/>
              <a:t>Leiden University in The Hague</a:t>
            </a:r>
          </a:p>
        </p:txBody>
      </p:sp>
    </p:spTree>
    <p:extLst>
      <p:ext uri="{BB962C8B-B14F-4D97-AF65-F5344CB8AC3E}">
        <p14:creationId xmlns:p14="http://schemas.microsoft.com/office/powerpoint/2010/main" val="409011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AEBE9-9D8A-B8FB-1FCB-123986A7D75E}"/>
              </a:ext>
            </a:extLst>
          </p:cNvPr>
          <p:cNvSpPr>
            <a:spLocks noGrp="1"/>
          </p:cNvSpPr>
          <p:nvPr>
            <p:ph type="title"/>
          </p:nvPr>
        </p:nvSpPr>
        <p:spPr>
          <a:xfrm>
            <a:off x="3007086" y="360000"/>
            <a:ext cx="8346713" cy="1325563"/>
          </a:xfrm>
        </p:spPr>
        <p:txBody>
          <a:bodyPr/>
          <a:lstStyle/>
          <a:p>
            <a:r>
              <a:rPr lang="nl-NL" dirty="0"/>
              <a:t>Campus The Hague in </a:t>
            </a:r>
            <a:r>
              <a:rPr lang="nl-NL" dirty="0" err="1"/>
              <a:t>figures</a:t>
            </a:r>
            <a:endParaRPr lang="en-US" dirty="0"/>
          </a:p>
        </p:txBody>
      </p:sp>
      <p:pic>
        <p:nvPicPr>
          <p:cNvPr id="6" name="Tijdelijke aanduiding voor afbeelding 5" descr="Afbeelding met kleding, buitenshuis, persoon, gebouw&#10;&#10;Door AI gegenereerde inhoud is mogelijk onjuist.">
            <a:extLst>
              <a:ext uri="{FF2B5EF4-FFF2-40B4-BE49-F238E27FC236}">
                <a16:creationId xmlns:a16="http://schemas.microsoft.com/office/drawing/2014/main" id="{3FB47D43-26D3-679E-4E76-32387BDD55A3}"/>
              </a:ext>
            </a:extLst>
          </p:cNvPr>
          <p:cNvPicPr>
            <a:picLocks noGrp="1" noChangeAspect="1"/>
          </p:cNvPicPr>
          <p:nvPr>
            <p:ph type="pic" sz="quarter" idx="16"/>
          </p:nvPr>
        </p:nvPicPr>
        <p:blipFill>
          <a:blip r:embed="rId3"/>
          <a:srcRect l="46110" r="-708"/>
          <a:stretch>
            <a:fillRect/>
          </a:stretch>
        </p:blipFill>
        <p:spPr>
          <a:xfrm>
            <a:off x="0" y="0"/>
            <a:ext cx="3324225" cy="6858000"/>
          </a:xfrm>
        </p:spPr>
      </p:pic>
      <p:sp>
        <p:nvSpPr>
          <p:cNvPr id="7" name="Stroomdiagram: Verbindingslijn 6">
            <a:extLst>
              <a:ext uri="{FF2B5EF4-FFF2-40B4-BE49-F238E27FC236}">
                <a16:creationId xmlns:a16="http://schemas.microsoft.com/office/drawing/2014/main" id="{4F59B2F3-9325-F025-A9F6-E6397D56D804}"/>
              </a:ext>
            </a:extLst>
          </p:cNvPr>
          <p:cNvSpPr>
            <a:spLocks noChangeAspect="1"/>
          </p:cNvSpPr>
          <p:nvPr/>
        </p:nvSpPr>
        <p:spPr>
          <a:xfrm>
            <a:off x="2915618" y="2392594"/>
            <a:ext cx="649979" cy="649979"/>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7,000</a:t>
            </a:r>
          </a:p>
          <a:p>
            <a:pPr>
              <a:lnSpc>
                <a:spcPts val="2400"/>
              </a:lnSpc>
            </a:pP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8" name="Stroomdiagram: Verbindingslijn 7">
            <a:extLst>
              <a:ext uri="{FF2B5EF4-FFF2-40B4-BE49-F238E27FC236}">
                <a16:creationId xmlns:a16="http://schemas.microsoft.com/office/drawing/2014/main" id="{295A4240-C21B-3B53-B841-241F2D762F2E}"/>
              </a:ext>
            </a:extLst>
          </p:cNvPr>
          <p:cNvSpPr>
            <a:spLocks noChangeAspect="1"/>
          </p:cNvSpPr>
          <p:nvPr/>
        </p:nvSpPr>
        <p:spPr>
          <a:xfrm>
            <a:off x="5742716" y="2392593"/>
            <a:ext cx="649979" cy="649979"/>
          </a:xfrm>
          <a:prstGeom prst="flowChartConnector">
            <a:avLst/>
          </a:prstGeom>
          <a:blipFill dpi="0" rotWithShape="1">
            <a:blip>
              <a:extLst>
                <a:ext uri="{96DAC541-7B7A-43D3-8B79-37D633B846F1}">
                  <asvg:svgBlip xmlns:asvg="http://schemas.microsoft.com/office/drawing/2016/SVG/main" r:embed="rId5"/>
                </a:ext>
              </a:extLst>
            </a:blip>
            <a:srcRect/>
            <a:stretch>
              <a:fillRect l="10000" t="10000" r="10000" b="10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103</a:t>
            </a:r>
          </a:p>
          <a:p>
            <a:pPr>
              <a:lnSpc>
                <a:spcPts val="2400"/>
              </a:lnSpc>
            </a:pPr>
            <a:r>
              <a:rPr lang="nl-NL" sz="1600" dirty="0" err="1">
                <a:solidFill>
                  <a:srgbClr val="001158"/>
                </a:solidFill>
                <a:latin typeface="Merriweather" panose="00000500000000000000" pitchFamily="2" charset="0"/>
              </a:rPr>
              <a:t>Nationalities</a:t>
            </a:r>
            <a:endParaRPr lang="en-US" dirty="0">
              <a:solidFill>
                <a:srgbClr val="001158"/>
              </a:solidFill>
              <a:latin typeface="Merriweather" panose="00000500000000000000" pitchFamily="2" charset="0"/>
            </a:endParaRPr>
          </a:p>
        </p:txBody>
      </p:sp>
      <p:sp>
        <p:nvSpPr>
          <p:cNvPr id="9" name="Stroomdiagram: Verbindingslijn 8">
            <a:extLst>
              <a:ext uri="{FF2B5EF4-FFF2-40B4-BE49-F238E27FC236}">
                <a16:creationId xmlns:a16="http://schemas.microsoft.com/office/drawing/2014/main" id="{E575A814-E744-F369-AEDB-99798510E4AC}"/>
              </a:ext>
            </a:extLst>
          </p:cNvPr>
          <p:cNvSpPr>
            <a:spLocks noChangeAspect="1"/>
          </p:cNvSpPr>
          <p:nvPr/>
        </p:nvSpPr>
        <p:spPr>
          <a:xfrm>
            <a:off x="2915617" y="4003241"/>
            <a:ext cx="649979" cy="649979"/>
          </a:xfrm>
          <a:prstGeom prst="flowChartConnector">
            <a:avLst/>
          </a:prstGeom>
          <a:blipFill dpi="0" rotWithShape="1">
            <a:blip>
              <a:extLst>
                <a:ext uri="{96DAC541-7B7A-43D3-8B79-37D633B846F1}">
                  <asvg:svgBlip xmlns:asvg="http://schemas.microsoft.com/office/drawing/2016/SVG/main" r:embed="rId6"/>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08000" rIns="0" bIns="0" rtlCol="0" anchor="ctr"/>
          <a:lstStyle/>
          <a:p>
            <a:pPr>
              <a:lnSpc>
                <a:spcPts val="2400"/>
              </a:lnSpc>
            </a:pPr>
            <a:r>
              <a:rPr lang="nl-NL" sz="2800" b="1" dirty="0">
                <a:solidFill>
                  <a:srgbClr val="B27F2A"/>
                </a:solidFill>
                <a:latin typeface="Merriweather" panose="00000500000000000000" pitchFamily="2" charset="0"/>
              </a:rPr>
              <a:t>4</a:t>
            </a:r>
          </a:p>
          <a:p>
            <a:pPr>
              <a:lnSpc>
                <a:spcPts val="2400"/>
              </a:lnSpc>
            </a:pPr>
            <a:r>
              <a:rPr lang="nl-NL" sz="1600" dirty="0" err="1">
                <a:solidFill>
                  <a:srgbClr val="001158"/>
                </a:solidFill>
                <a:latin typeface="Merriweather" panose="00000500000000000000" pitchFamily="2" charset="0"/>
              </a:rPr>
              <a:t>Locations</a:t>
            </a:r>
            <a:endParaRPr lang="en-US" dirty="0">
              <a:solidFill>
                <a:srgbClr val="001158"/>
              </a:solidFill>
              <a:latin typeface="Merriweather" panose="00000500000000000000" pitchFamily="2" charset="0"/>
            </a:endParaRPr>
          </a:p>
        </p:txBody>
      </p:sp>
      <p:sp>
        <p:nvSpPr>
          <p:cNvPr id="10" name="Stroomdiagram: Verbindingslijn 9">
            <a:extLst>
              <a:ext uri="{FF2B5EF4-FFF2-40B4-BE49-F238E27FC236}">
                <a16:creationId xmlns:a16="http://schemas.microsoft.com/office/drawing/2014/main" id="{EDCD0252-24EF-A524-8FAC-3342AAE1F7FA}"/>
              </a:ext>
            </a:extLst>
          </p:cNvPr>
          <p:cNvSpPr>
            <a:spLocks noChangeAspect="1"/>
          </p:cNvSpPr>
          <p:nvPr/>
        </p:nvSpPr>
        <p:spPr>
          <a:xfrm>
            <a:off x="9288655" y="2392592"/>
            <a:ext cx="649979" cy="649979"/>
          </a:xfrm>
          <a:prstGeom prst="flowChartConnector">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12" name="Stroomdiagram: Verbindingslijn 11">
            <a:extLst>
              <a:ext uri="{FF2B5EF4-FFF2-40B4-BE49-F238E27FC236}">
                <a16:creationId xmlns:a16="http://schemas.microsoft.com/office/drawing/2014/main" id="{AF9197CE-A6C9-86F6-1B92-2C04A3775E52}"/>
              </a:ext>
            </a:extLst>
          </p:cNvPr>
          <p:cNvSpPr>
            <a:spLocks noChangeAspect="1"/>
          </p:cNvSpPr>
          <p:nvPr/>
        </p:nvSpPr>
        <p:spPr>
          <a:xfrm>
            <a:off x="9288654" y="3955006"/>
            <a:ext cx="649979" cy="649979"/>
          </a:xfrm>
          <a:prstGeom prst="flowChartConnector">
            <a:avLst/>
          </a:prstGeom>
          <a:blipFill dpi="0" rotWithShape="1">
            <a:blip>
              <a:extLst>
                <a:ext uri="{96DAC541-7B7A-43D3-8B79-37D633B846F1}">
                  <asvg:svgBlip xmlns:asvg="http://schemas.microsoft.com/office/drawing/2016/SVG/main" r:embed="rId8"/>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Faculties</a:t>
            </a:r>
            <a:endParaRPr lang="en-US" dirty="0">
              <a:solidFill>
                <a:srgbClr val="001158"/>
              </a:solidFill>
              <a:latin typeface="Merriweather" panose="00000500000000000000" pitchFamily="2" charset="0"/>
            </a:endParaRPr>
          </a:p>
        </p:txBody>
      </p:sp>
      <p:sp>
        <p:nvSpPr>
          <p:cNvPr id="13" name="Rechthoek 12">
            <a:extLst>
              <a:ext uri="{FF2B5EF4-FFF2-40B4-BE49-F238E27FC236}">
                <a16:creationId xmlns:a16="http://schemas.microsoft.com/office/drawing/2014/main" id="{02218D34-2D38-93A7-AB9E-ED6AD8D092D2}"/>
              </a:ext>
            </a:extLst>
          </p:cNvPr>
          <p:cNvSpPr>
            <a:spLocks noChangeAspect="1"/>
          </p:cNvSpPr>
          <p:nvPr/>
        </p:nvSpPr>
        <p:spPr>
          <a:xfrm>
            <a:off x="5692646" y="3903102"/>
            <a:ext cx="750118" cy="750118"/>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Employees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167127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93B8AF-37AA-A9B3-880A-E64757ED2186}"/>
              </a:ext>
            </a:extLst>
          </p:cNvPr>
          <p:cNvSpPr>
            <a:spLocks noGrp="1"/>
          </p:cNvSpPr>
          <p:nvPr>
            <p:ph type="title"/>
          </p:nvPr>
        </p:nvSpPr>
        <p:spPr>
          <a:xfrm>
            <a:off x="3007086" y="730394"/>
            <a:ext cx="8346713" cy="584775"/>
          </a:xfrm>
        </p:spPr>
        <p:txBody>
          <a:bodyPr wrap="square">
            <a:spAutoFit/>
          </a:bodyPr>
          <a:lstStyle/>
          <a:p>
            <a:r>
              <a:rPr lang="en-GB" dirty="0"/>
              <a:t>Campus The Hague Strategy 2020-2030</a:t>
            </a:r>
          </a:p>
        </p:txBody>
      </p:sp>
      <p:sp>
        <p:nvSpPr>
          <p:cNvPr id="4" name="Tijdelijke aanduiding voor inhoud 3">
            <a:extLst>
              <a:ext uri="{FF2B5EF4-FFF2-40B4-BE49-F238E27FC236}">
                <a16:creationId xmlns:a16="http://schemas.microsoft.com/office/drawing/2014/main" id="{3D4DF3A8-9BC2-310A-4AF3-82E175EDC651}"/>
              </a:ext>
            </a:extLst>
          </p:cNvPr>
          <p:cNvSpPr>
            <a:spLocks noGrp="1"/>
          </p:cNvSpPr>
          <p:nvPr>
            <p:ph type="body" sz="quarter" idx="14"/>
          </p:nvPr>
        </p:nvSpPr>
        <p:spPr>
          <a:xfrm>
            <a:off x="3006725" y="2036763"/>
            <a:ext cx="8347075" cy="2046714"/>
          </a:xfrm>
        </p:spPr>
        <p:txBody>
          <a:bodyPr vert="horz" lIns="91440" tIns="45720" rIns="91440" bIns="45720" rtlCol="0">
            <a:noAutofit/>
          </a:bodyPr>
          <a:lstStyle/>
          <a:p>
            <a:pPr marL="228600" indent="-228600">
              <a:lnSpc>
                <a:spcPct val="120000"/>
              </a:lnSpc>
              <a:spcAft>
                <a:spcPts val="600"/>
              </a:spcAft>
              <a:buChar char="•"/>
            </a:pPr>
            <a:r>
              <a:rPr lang="en-GB" dirty="0">
                <a:solidFill>
                  <a:srgbClr val="001158"/>
                </a:solidFill>
              </a:rPr>
              <a:t>Leiden University permanent presence in two cities</a:t>
            </a:r>
          </a:p>
          <a:p>
            <a:pPr marL="228600" indent="-228600">
              <a:lnSpc>
                <a:spcPct val="120000"/>
              </a:lnSpc>
              <a:spcAft>
                <a:spcPts val="600"/>
              </a:spcAft>
              <a:buChar char="•"/>
            </a:pPr>
            <a:r>
              <a:rPr lang="en-GB" dirty="0">
                <a:solidFill>
                  <a:srgbClr val="001158"/>
                </a:solidFill>
              </a:rPr>
              <a:t>Teaching and research linked to The Hague</a:t>
            </a:r>
          </a:p>
          <a:p>
            <a:pPr marL="228600" indent="-228600">
              <a:lnSpc>
                <a:spcPct val="120000"/>
              </a:lnSpc>
              <a:spcAft>
                <a:spcPts val="600"/>
              </a:spcAft>
              <a:buChar char="•"/>
            </a:pPr>
            <a:r>
              <a:rPr lang="en-GB" dirty="0">
                <a:solidFill>
                  <a:srgbClr val="001158"/>
                </a:solidFill>
              </a:rPr>
              <a:t>Special focus on the city’s children</a:t>
            </a:r>
          </a:p>
          <a:p>
            <a:pPr marL="228600" indent="-228600">
              <a:lnSpc>
                <a:spcPct val="120000"/>
              </a:lnSpc>
              <a:spcAft>
                <a:spcPts val="600"/>
              </a:spcAft>
              <a:buChar char="•"/>
            </a:pPr>
            <a:r>
              <a:rPr lang="en-GB" dirty="0">
                <a:solidFill>
                  <a:srgbClr val="001158"/>
                </a:solidFill>
              </a:rPr>
              <a:t>Close relationship with the city and partners</a:t>
            </a:r>
          </a:p>
        </p:txBody>
      </p:sp>
      <p:sp>
        <p:nvSpPr>
          <p:cNvPr id="6" name="Tijdelijke aanduiding voor afbeelding 5">
            <a:extLst>
              <a:ext uri="{FF2B5EF4-FFF2-40B4-BE49-F238E27FC236}">
                <a16:creationId xmlns:a16="http://schemas.microsoft.com/office/drawing/2014/main" id="{919765E7-EADA-A103-E709-FD5DAC03889B}"/>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20098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GB" noProof="0" dirty="0"/>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NL Space Campus</a:t>
            </a: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en-GB" noProof="0" dirty="0"/>
              <a:t>Two cities, one unique ecosystem</a:t>
            </a:r>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 dirty="0">
                <a:solidFill>
                  <a:prstClr val="black">
                    <a:lumMod val="85000"/>
                    <a:lumOff val="15000"/>
                  </a:prstClr>
                </a:solidFill>
                <a:latin typeface="Merriweather" panose="00000500000000000000" pitchFamily="2" charset="0"/>
              </a:rPr>
              <a:t>Local and regional government</a:t>
            </a:r>
            <a:endPar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Museums, culture and heritage</a:t>
            </a: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Leiden Bio Science Park</a:t>
            </a: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Spin-offs and start-ups</a:t>
            </a: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Leiden City of Knowledge</a:t>
            </a: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Ministries and embassies</a:t>
            </a: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Peace, justice and security</a:t>
            </a: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organisations</a:t>
            </a: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Medical Delta</a:t>
            </a: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rPr>
              <a:t>The Hague</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rPr>
              <a:t>Leiden</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rriweather" panose="00000500000000000000" pitchFamily="2" charset="0"/>
              <a:ea typeface="+mn-ea"/>
              <a:cs typeface="+mn-cs"/>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Business community</a:t>
            </a: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24F47"/>
                </a:solidFill>
                <a:effectLst/>
                <a:uLnTx/>
                <a:uFillTx/>
                <a:latin typeface="Vestula Pro" panose="020B0A03060302020204" pitchFamily="34" charset="0"/>
                <a:ea typeface="+mn-ea"/>
                <a:cs typeface="+mn-cs"/>
              </a:rPr>
              <a:t>Unmanned Valley</a:t>
            </a: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Leiden-Delft-Erasmus Universities</a:t>
            </a: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lumMod val="85000"/>
                    <a:lumOff val="15000"/>
                  </a:prstClr>
                </a:solidFill>
                <a:effectLst/>
                <a:uLnTx/>
                <a:uFillTx/>
                <a:latin typeface="Merriweather" panose="00000500000000000000" pitchFamily="2" charset="0"/>
                <a:ea typeface="+mn-ea"/>
                <a:cs typeface="+mn-cs"/>
              </a:rPr>
              <a:t>Campus The Hague</a:t>
            </a: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stula Pro" panose="020B0A03060302020204" pitchFamily="34" charset="0"/>
                <a:ea typeface="+mn-ea"/>
                <a:cs typeface="+mn-cs"/>
              </a:rPr>
              <a:t>Key Region Leiden</a:t>
            </a: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3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21BB-D87A-8DC1-E5E1-6C04A1EBE77E}"/>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513F5CC-EA03-D65A-D926-DA71A113CB4B}"/>
              </a:ext>
            </a:extLst>
          </p:cNvPr>
          <p:cNvSpPr>
            <a:spLocks noGrp="1"/>
          </p:cNvSpPr>
          <p:nvPr>
            <p:ph type="body" sz="quarter" idx="14"/>
          </p:nvPr>
        </p:nvSpPr>
        <p:spPr>
          <a:xfrm>
            <a:off x="698500" y="2038350"/>
            <a:ext cx="8348663" cy="2529026"/>
          </a:xfrm>
        </p:spPr>
        <p:txBody>
          <a:bodyPr vert="horz" lIns="91440" tIns="45720" rIns="91440" bIns="45720" rtlCol="0">
            <a:spAutoFit/>
          </a:bodyPr>
          <a:lstStyle/>
          <a:p>
            <a:pPr marL="228600" indent="-228600">
              <a:lnSpc>
                <a:spcPct val="120000"/>
              </a:lnSpc>
              <a:spcBef>
                <a:spcPts val="0"/>
              </a:spcBef>
              <a:spcAft>
                <a:spcPts val="1200"/>
              </a:spcAft>
              <a:buChar char="•"/>
            </a:pPr>
            <a:r>
              <a:rPr lang="en-GB" dirty="0">
                <a:solidFill>
                  <a:srgbClr val="0C2577"/>
                </a:solidFill>
              </a:rPr>
              <a:t>International peace, law and security</a:t>
            </a:r>
          </a:p>
          <a:p>
            <a:pPr marL="228600" indent="-228600">
              <a:lnSpc>
                <a:spcPct val="120000"/>
              </a:lnSpc>
              <a:spcBef>
                <a:spcPts val="0"/>
              </a:spcBef>
              <a:spcAft>
                <a:spcPts val="1200"/>
              </a:spcAft>
              <a:buChar char="•"/>
            </a:pPr>
            <a:r>
              <a:rPr lang="en-GB" dirty="0">
                <a:solidFill>
                  <a:srgbClr val="0C2577"/>
                </a:solidFill>
              </a:rPr>
              <a:t>Globalisation and international relations</a:t>
            </a:r>
          </a:p>
          <a:p>
            <a:pPr marL="228600" indent="-228600">
              <a:lnSpc>
                <a:spcPct val="120000"/>
              </a:lnSpc>
              <a:spcBef>
                <a:spcPts val="0"/>
              </a:spcBef>
              <a:spcAft>
                <a:spcPts val="1200"/>
              </a:spcAft>
              <a:buChar char="•"/>
            </a:pPr>
            <a:r>
              <a:rPr lang="en-GB" dirty="0">
                <a:solidFill>
                  <a:srgbClr val="0C2577"/>
                </a:solidFill>
              </a:rPr>
              <a:t>Politics, public administration and public finance</a:t>
            </a:r>
          </a:p>
          <a:p>
            <a:pPr marL="228600" indent="-228600">
              <a:lnSpc>
                <a:spcPct val="120000"/>
              </a:lnSpc>
              <a:spcBef>
                <a:spcPts val="0"/>
              </a:spcBef>
              <a:spcAft>
                <a:spcPts val="1200"/>
              </a:spcAft>
              <a:buChar char="•"/>
            </a:pPr>
            <a:r>
              <a:rPr lang="en-GB" dirty="0">
                <a:solidFill>
                  <a:srgbClr val="0C2577"/>
                </a:solidFill>
              </a:rPr>
              <a:t>Urban issues</a:t>
            </a:r>
          </a:p>
          <a:p>
            <a:pPr marL="228600" indent="-228600">
              <a:lnSpc>
                <a:spcPct val="120000"/>
              </a:lnSpc>
              <a:spcBef>
                <a:spcPts val="0"/>
              </a:spcBef>
              <a:spcAft>
                <a:spcPts val="1200"/>
              </a:spcAft>
              <a:buChar char="•"/>
            </a:pPr>
            <a:r>
              <a:rPr lang="en-GB" dirty="0">
                <a:solidFill>
                  <a:srgbClr val="0C2577"/>
                </a:solidFill>
              </a:rPr>
              <a:t>Health and patient care</a:t>
            </a:r>
          </a:p>
        </p:txBody>
      </p:sp>
      <p:sp>
        <p:nvSpPr>
          <p:cNvPr id="2" name="Titel 1">
            <a:extLst>
              <a:ext uri="{FF2B5EF4-FFF2-40B4-BE49-F238E27FC236}">
                <a16:creationId xmlns:a16="http://schemas.microsoft.com/office/drawing/2014/main" id="{08EE9327-B026-237A-41BF-C96E4911DA6C}"/>
              </a:ext>
            </a:extLst>
          </p:cNvPr>
          <p:cNvSpPr>
            <a:spLocks noGrp="1"/>
          </p:cNvSpPr>
          <p:nvPr>
            <p:ph type="title"/>
          </p:nvPr>
        </p:nvSpPr>
        <p:spPr>
          <a:xfrm>
            <a:off x="698400" y="360000"/>
            <a:ext cx="8348400" cy="1325563"/>
          </a:xfrm>
        </p:spPr>
        <p:txBody>
          <a:bodyPr/>
          <a:lstStyle/>
          <a:p>
            <a:r>
              <a:rPr lang="en-GB" dirty="0"/>
              <a:t>Key themes in The Hague</a:t>
            </a:r>
          </a:p>
        </p:txBody>
      </p:sp>
      <p:sp>
        <p:nvSpPr>
          <p:cNvPr id="10" name="Tijdelijke aanduiding voor afbeelding 9">
            <a:extLst>
              <a:ext uri="{FF2B5EF4-FFF2-40B4-BE49-F238E27FC236}">
                <a16:creationId xmlns:a16="http://schemas.microsoft.com/office/drawing/2014/main" id="{C41FD0E7-BF51-42BD-ACC2-82AEB9D007FA}"/>
              </a:ext>
            </a:extLst>
          </p:cNvPr>
          <p:cNvSpPr>
            <a:spLocks noGrp="1"/>
          </p:cNvSpPr>
          <p:nvPr>
            <p:ph type="pic" sz="quarter" idx="16"/>
          </p:nvPr>
        </p:nvSpPr>
        <p:spPr/>
        <p:txBody>
          <a:bodyPr/>
          <a:lstStyle/>
          <a:p>
            <a:endParaRPr lang="en-GB" dirty="0"/>
          </a:p>
        </p:txBody>
      </p:sp>
    </p:spTree>
    <p:extLst>
      <p:ext uri="{BB962C8B-B14F-4D97-AF65-F5344CB8AC3E}">
        <p14:creationId xmlns:p14="http://schemas.microsoft.com/office/powerpoint/2010/main" val="14734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8B237F9-D434-7F73-7AAA-E6275B6CB3C3}"/>
              </a:ext>
            </a:extLst>
          </p:cNvPr>
          <p:cNvSpPr>
            <a:spLocks noGrp="1"/>
          </p:cNvSpPr>
          <p:nvPr>
            <p:ph type="body" sz="quarter" idx="14"/>
          </p:nvPr>
        </p:nvSpPr>
        <p:spPr>
          <a:xfrm>
            <a:off x="698400" y="2037600"/>
            <a:ext cx="5397600" cy="260584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dirty="0"/>
              <a:t>Bachelor’s and master’s programmes</a:t>
            </a:r>
          </a:p>
          <a:p>
            <a:pPr>
              <a:spcAft>
                <a:spcPts val="1200"/>
              </a:spcAft>
            </a:pPr>
            <a:r>
              <a:rPr lang="en-GB" dirty="0"/>
              <a:t>Leiden University College The Hague</a:t>
            </a:r>
          </a:p>
          <a:p>
            <a:pPr>
              <a:spcAft>
                <a:spcPts val="1200"/>
              </a:spcAft>
            </a:pPr>
            <a:r>
              <a:rPr lang="en-GB" dirty="0"/>
              <a:t>Education for professionals</a:t>
            </a:r>
          </a:p>
          <a:p>
            <a:pPr>
              <a:spcAft>
                <a:spcPts val="1200"/>
              </a:spcAft>
            </a:pPr>
            <a:r>
              <a:rPr lang="en-GB" dirty="0"/>
              <a:t>Summer schools</a:t>
            </a:r>
          </a:p>
          <a:p>
            <a:pPr>
              <a:spcAft>
                <a:spcPts val="1200"/>
              </a:spcAft>
            </a:pPr>
            <a:r>
              <a:rPr lang="en-GB" dirty="0"/>
              <a:t>MOOCs</a:t>
            </a:r>
          </a:p>
        </p:txBody>
      </p:sp>
      <p:sp>
        <p:nvSpPr>
          <p:cNvPr id="3" name="Titel 2">
            <a:extLst>
              <a:ext uri="{FF2B5EF4-FFF2-40B4-BE49-F238E27FC236}">
                <a16:creationId xmlns:a16="http://schemas.microsoft.com/office/drawing/2014/main" id="{32AE70FD-EE3F-F8A3-F181-1F8791263BCF}"/>
              </a:ext>
            </a:extLst>
          </p:cNvPr>
          <p:cNvSpPr>
            <a:spLocks noGrp="1"/>
          </p:cNvSpPr>
          <p:nvPr>
            <p:ph type="title"/>
          </p:nvPr>
        </p:nvSpPr>
        <p:spPr/>
        <p:txBody>
          <a:bodyPr>
            <a:noAutofit/>
          </a:bodyPr>
          <a:lstStyle/>
          <a:p>
            <a:r>
              <a:rPr lang="en-GB" b="1" dirty="0"/>
              <a:t>Teaching in The Hague</a:t>
            </a:r>
          </a:p>
        </p:txBody>
      </p:sp>
      <p:pic>
        <p:nvPicPr>
          <p:cNvPr id="2" name="Tijdelijke aanduiding voor afbeelding 6">
            <a:extLst>
              <a:ext uri="{FF2B5EF4-FFF2-40B4-BE49-F238E27FC236}">
                <a16:creationId xmlns:a16="http://schemas.microsoft.com/office/drawing/2014/main" id="{4B508745-2014-A273-D226-C46F47C79B71}"/>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20818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26E15D20-011A-5834-25CF-438AADA40C7A}"/>
              </a:ext>
            </a:extLst>
          </p:cNvPr>
          <p:cNvSpPr>
            <a:spLocks noGrp="1"/>
          </p:cNvSpPr>
          <p:nvPr>
            <p:ph type="body" sz="quarter" idx="14"/>
          </p:nvPr>
        </p:nvSpPr>
        <p:spPr>
          <a:xfrm>
            <a:off x="5892801" y="2036763"/>
            <a:ext cx="5511438" cy="4468018"/>
          </a:xfrm>
        </p:spPr>
        <p:txBody>
          <a:bodyPr vert="horz" lIns="91440" tIns="45720" rIns="91440" bIns="45720" rtlCol="0">
            <a:spAutoFit/>
          </a:bodyPr>
          <a:lstStyle/>
          <a:p>
            <a:pPr marL="228600" indent="-228600">
              <a:lnSpc>
                <a:spcPct val="120000"/>
              </a:lnSpc>
              <a:spcBef>
                <a:spcPts val="0"/>
              </a:spcBef>
              <a:buChar char="•"/>
            </a:pPr>
            <a:r>
              <a:rPr lang="en-GB" dirty="0"/>
              <a:t>Municipality of The Hague</a:t>
            </a:r>
          </a:p>
          <a:p>
            <a:pPr marL="228600" indent="-228600">
              <a:lnSpc>
                <a:spcPct val="120000"/>
              </a:lnSpc>
              <a:spcBef>
                <a:spcPts val="0"/>
              </a:spcBef>
              <a:buChar char="•"/>
            </a:pPr>
            <a:r>
              <a:rPr lang="en-GB" dirty="0"/>
              <a:t>Leiden-Delft-Erasmus Universities</a:t>
            </a:r>
          </a:p>
          <a:p>
            <a:pPr marL="228600" indent="-228600">
              <a:lnSpc>
                <a:spcPct val="120000"/>
              </a:lnSpc>
              <a:spcBef>
                <a:spcPts val="0"/>
              </a:spcBef>
              <a:buChar char="•"/>
            </a:pPr>
            <a:r>
              <a:rPr lang="en-GB" dirty="0"/>
              <a:t>Royal Academy of Art The Hague</a:t>
            </a:r>
          </a:p>
          <a:p>
            <a:pPr marL="228600" indent="-228600">
              <a:lnSpc>
                <a:spcPct val="120000"/>
              </a:lnSpc>
              <a:spcBef>
                <a:spcPts val="0"/>
              </a:spcBef>
              <a:buChar char="•"/>
            </a:pPr>
            <a:r>
              <a:rPr lang="en-GB" dirty="0"/>
              <a:t>The Hague University of Applied Sciences</a:t>
            </a:r>
          </a:p>
          <a:p>
            <a:pPr marL="228600" indent="-228600">
              <a:lnSpc>
                <a:spcPct val="120000"/>
              </a:lnSpc>
              <a:spcBef>
                <a:spcPts val="0"/>
              </a:spcBef>
              <a:buChar char="•"/>
            </a:pPr>
            <a:r>
              <a:rPr lang="en-GB" dirty="0"/>
              <a:t>Security Delta</a:t>
            </a:r>
          </a:p>
          <a:p>
            <a:pPr marL="228600" indent="-228600">
              <a:lnSpc>
                <a:spcPct val="120000"/>
              </a:lnSpc>
              <a:spcBef>
                <a:spcPts val="0"/>
              </a:spcBef>
              <a:buChar char="•"/>
            </a:pPr>
            <a:r>
              <a:rPr lang="en-GB" dirty="0"/>
              <a:t>Economic Board The Hague</a:t>
            </a:r>
          </a:p>
          <a:p>
            <a:pPr marL="228600" indent="-228600">
              <a:lnSpc>
                <a:spcPct val="120000"/>
              </a:lnSpc>
              <a:spcBef>
                <a:spcPts val="0"/>
              </a:spcBef>
              <a:buChar char="•"/>
            </a:pPr>
            <a:r>
              <a:rPr lang="en-GB" dirty="0"/>
              <a:t>The Hague city centre</a:t>
            </a:r>
          </a:p>
          <a:p>
            <a:pPr marL="228600" indent="-228600">
              <a:lnSpc>
                <a:spcPct val="120000"/>
              </a:lnSpc>
              <a:spcBef>
                <a:spcPts val="0"/>
              </a:spcBef>
              <a:buChar char="•"/>
            </a:pPr>
            <a:r>
              <a:rPr lang="en-GB" dirty="0"/>
              <a:t>The Hague Humanity Hub</a:t>
            </a:r>
          </a:p>
        </p:txBody>
      </p:sp>
      <p:sp>
        <p:nvSpPr>
          <p:cNvPr id="6" name="Titel 5">
            <a:extLst>
              <a:ext uri="{FF2B5EF4-FFF2-40B4-BE49-F238E27FC236}">
                <a16:creationId xmlns:a16="http://schemas.microsoft.com/office/drawing/2014/main" id="{C138541B-489B-E420-6686-A23929824D65}"/>
              </a:ext>
            </a:extLst>
          </p:cNvPr>
          <p:cNvSpPr>
            <a:spLocks noGrp="1"/>
          </p:cNvSpPr>
          <p:nvPr>
            <p:ph type="title"/>
          </p:nvPr>
        </p:nvSpPr>
        <p:spPr/>
        <p:txBody>
          <a:bodyPr>
            <a:noAutofit/>
          </a:bodyPr>
          <a:lstStyle/>
          <a:p>
            <a:r>
              <a:rPr lang="en-GB" b="1" dirty="0"/>
              <a:t>Partners in The Hague</a:t>
            </a:r>
          </a:p>
        </p:txBody>
      </p:sp>
      <p:pic>
        <p:nvPicPr>
          <p:cNvPr id="3" name="Tijdelijke aanduiding voor afbeelding 17">
            <a:extLst>
              <a:ext uri="{FF2B5EF4-FFF2-40B4-BE49-F238E27FC236}">
                <a16:creationId xmlns:a16="http://schemas.microsoft.com/office/drawing/2014/main" id="{5BBE89CB-3343-C252-6C03-3E9FF44E691C}"/>
              </a:ext>
            </a:extLst>
          </p:cNvPr>
          <p:cNvPicPr>
            <a:picLocks noGrp="1" noChangeAspect="1"/>
          </p:cNvPicPr>
          <p:nvPr>
            <p:ph type="pic" sz="quarter" idx="15"/>
          </p:nvPr>
        </p:nvPicPr>
        <p:blipFill>
          <a:blip r:embed="rId3"/>
          <a:srcRect l="22678" r="18518"/>
          <a:stretch>
            <a:fillRect/>
          </a:stretch>
        </p:blipFill>
        <p:spPr>
          <a:xfrm>
            <a:off x="0" y="0"/>
            <a:ext cx="6049963" cy="6858000"/>
          </a:xfrm>
        </p:spPr>
      </p:pic>
    </p:spTree>
    <p:extLst>
      <p:ext uri="{BB962C8B-B14F-4D97-AF65-F5344CB8AC3E}">
        <p14:creationId xmlns:p14="http://schemas.microsoft.com/office/powerpoint/2010/main" val="36907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8F2B2E5-4A72-9619-2DFA-4E4133D41CF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567285B1-8DBE-BA90-5589-F3A1F72D45F4}"/>
              </a:ext>
            </a:extLst>
          </p:cNvPr>
          <p:cNvSpPr>
            <a:spLocks noGrp="1"/>
          </p:cNvSpPr>
          <p:nvPr>
            <p:ph type="subTitle" idx="1"/>
          </p:nvPr>
        </p:nvSpPr>
        <p:spPr/>
        <p:txBody>
          <a:bodyPr/>
          <a:lstStyle/>
          <a:p>
            <a:endParaRPr lang="en-GB" dirty="0"/>
          </a:p>
        </p:txBody>
      </p:sp>
      <p:sp>
        <p:nvSpPr>
          <p:cNvPr id="6" name="Titel 1">
            <a:extLst>
              <a:ext uri="{FF2B5EF4-FFF2-40B4-BE49-F238E27FC236}">
                <a16:creationId xmlns:a16="http://schemas.microsoft.com/office/drawing/2014/main" id="{4ABC8EF9-F86A-DC26-59D9-1C555D25533B}"/>
              </a:ext>
            </a:extLst>
          </p:cNvPr>
          <p:cNvSpPr>
            <a:spLocks noGrp="1"/>
          </p:cNvSpPr>
          <p:nvPr>
            <p:ph type="ctrTitle"/>
          </p:nvPr>
        </p:nvSpPr>
        <p:spPr>
          <a:xfrm>
            <a:off x="6877050" y="1234184"/>
            <a:ext cx="4981575" cy="1493807"/>
          </a:xfrm>
        </p:spPr>
        <p:txBody>
          <a:bodyPr tIns="396000" anchor="t" anchorCtr="0"/>
          <a:lstStyle/>
          <a:p>
            <a:r>
              <a:rPr lang="en-GB" dirty="0"/>
              <a:t>Studying and</a:t>
            </a:r>
            <a:br>
              <a:rPr lang="en-GB" dirty="0"/>
            </a:br>
            <a:r>
              <a:rPr lang="en-GB" dirty="0"/>
              <a:t>student life</a:t>
            </a:r>
          </a:p>
        </p:txBody>
      </p:sp>
    </p:spTree>
    <p:extLst>
      <p:ext uri="{BB962C8B-B14F-4D97-AF65-F5344CB8AC3E}">
        <p14:creationId xmlns:p14="http://schemas.microsoft.com/office/powerpoint/2010/main" val="31185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3052246"/>
          </a:xfrm>
        </p:spPr>
        <p:txBody>
          <a:bodyPr vert="horz" lIns="91440" tIns="45720" rIns="91440" bIns="45720" rtlCol="0">
            <a:spAutoFit/>
          </a:bodyPr>
          <a:lstStyle/>
          <a:p>
            <a:pPr marL="228600" indent="-228600">
              <a:spcAft>
                <a:spcPts val="1200"/>
              </a:spcAft>
            </a:pPr>
            <a:r>
              <a:rPr lang="en-GB" dirty="0"/>
              <a:t>Wide range of programmes</a:t>
            </a:r>
          </a:p>
          <a:p>
            <a:pPr marL="228600" indent="-228600">
              <a:spcAft>
                <a:spcPts val="1200"/>
              </a:spcAft>
            </a:pPr>
            <a:r>
              <a:rPr lang="en-GB" dirty="0"/>
              <a:t>Small scale</a:t>
            </a:r>
          </a:p>
          <a:p>
            <a:pPr marL="228600" indent="-228600">
              <a:spcAft>
                <a:spcPts val="1200"/>
              </a:spcAft>
            </a:pPr>
            <a:r>
              <a:rPr lang="en-GB" dirty="0"/>
              <a:t>International</a:t>
            </a:r>
          </a:p>
          <a:p>
            <a:pPr marL="228600" indent="-228600">
              <a:spcAft>
                <a:spcPts val="1200"/>
              </a:spcAft>
            </a:pPr>
            <a:r>
              <a:rPr lang="en-GB" dirty="0"/>
              <a:t>Research-based teaching</a:t>
            </a:r>
          </a:p>
          <a:p>
            <a:pPr marL="228600" indent="-228600">
              <a:spcAft>
                <a:spcPts val="1200"/>
              </a:spcAft>
            </a:pPr>
            <a:r>
              <a:rPr lang="en-GB" dirty="0"/>
              <a:t>Friendly student cities</a:t>
            </a:r>
          </a:p>
          <a:p>
            <a:pPr marL="228600" indent="-228600">
              <a:spcAft>
                <a:spcPts val="1200"/>
              </a:spcAft>
            </a:pPr>
            <a:r>
              <a:rPr lang="en-GB" dirty="0"/>
              <a:t>Good reputations</a:t>
            </a:r>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en-GB" dirty="0"/>
              <a:t>Why do students choose Leiden? </a:t>
            </a:r>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38512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046D-C0DE-2664-B722-D3BBE96494C3}"/>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9E00633-5FF9-A100-A9FC-0C7C80104C87}"/>
              </a:ext>
            </a:extLst>
          </p:cNvPr>
          <p:cNvSpPr>
            <a:spLocks noGrp="1"/>
          </p:cNvSpPr>
          <p:nvPr>
            <p:ph type="body" sz="quarter" idx="14"/>
          </p:nvPr>
        </p:nvSpPr>
        <p:spPr>
          <a:xfrm>
            <a:off x="5892801" y="2036763"/>
            <a:ext cx="5511438" cy="2529026"/>
          </a:xfrm>
        </p:spPr>
        <p:txBody>
          <a:bodyPr vert="horz" lIns="91440" tIns="45720" rIns="91440" bIns="45720" rtlCol="0">
            <a:spAutoFit/>
          </a:bodyPr>
          <a:lstStyle/>
          <a:p>
            <a:pPr marL="228600" indent="-228600">
              <a:lnSpc>
                <a:spcPct val="120000"/>
              </a:lnSpc>
              <a:spcBef>
                <a:spcPts val="0"/>
              </a:spcBef>
            </a:pPr>
            <a:r>
              <a:rPr lang="en-GB" dirty="0"/>
              <a:t>Participation and representation</a:t>
            </a:r>
          </a:p>
          <a:p>
            <a:pPr marL="228600" indent="-228600">
              <a:lnSpc>
                <a:spcPct val="120000"/>
              </a:lnSpc>
              <a:spcBef>
                <a:spcPts val="0"/>
              </a:spcBef>
            </a:pPr>
            <a:r>
              <a:rPr lang="en-GB" dirty="0"/>
              <a:t>Organise various activities</a:t>
            </a:r>
          </a:p>
          <a:p>
            <a:pPr marL="228600" indent="-228600">
              <a:lnSpc>
                <a:spcPct val="120000"/>
              </a:lnSpc>
              <a:spcBef>
                <a:spcPts val="0"/>
              </a:spcBef>
            </a:pPr>
            <a:r>
              <a:rPr lang="en-GB" dirty="0"/>
              <a:t>Community building</a:t>
            </a:r>
          </a:p>
          <a:p>
            <a:pPr marL="228600" indent="-228600">
              <a:lnSpc>
                <a:spcPct val="120000"/>
              </a:lnSpc>
              <a:spcBef>
                <a:spcPts val="0"/>
              </a:spcBef>
            </a:pPr>
            <a:r>
              <a:rPr lang="en-GB" dirty="0"/>
              <a:t>Student platform</a:t>
            </a:r>
          </a:p>
          <a:p>
            <a:pPr marL="228600" indent="-228600">
              <a:lnSpc>
                <a:spcPct val="120000"/>
              </a:lnSpc>
              <a:spcBef>
                <a:spcPts val="0"/>
              </a:spcBef>
            </a:pPr>
            <a:r>
              <a:rPr lang="en-GB" dirty="0"/>
              <a:t>Study and student associations</a:t>
            </a:r>
          </a:p>
        </p:txBody>
      </p:sp>
      <p:sp>
        <p:nvSpPr>
          <p:cNvPr id="3" name="Titel 2">
            <a:extLst>
              <a:ext uri="{FF2B5EF4-FFF2-40B4-BE49-F238E27FC236}">
                <a16:creationId xmlns:a16="http://schemas.microsoft.com/office/drawing/2014/main" id="{B001FF11-4054-8806-6558-370C4EE44F92}"/>
              </a:ext>
            </a:extLst>
          </p:cNvPr>
          <p:cNvSpPr>
            <a:spLocks noGrp="1"/>
          </p:cNvSpPr>
          <p:nvPr>
            <p:ph type="title"/>
          </p:nvPr>
        </p:nvSpPr>
        <p:spPr>
          <a:xfrm>
            <a:off x="5893160" y="360000"/>
            <a:ext cx="5511439" cy="1325563"/>
          </a:xfrm>
        </p:spPr>
        <p:txBody>
          <a:bodyPr/>
          <a:lstStyle/>
          <a:p>
            <a:r>
              <a:rPr lang="en-GB" dirty="0"/>
              <a:t>Active and engaged students</a:t>
            </a:r>
          </a:p>
        </p:txBody>
      </p:sp>
      <p:pic>
        <p:nvPicPr>
          <p:cNvPr id="2" name="Tijdelijke aanduiding voor afbeelding 9">
            <a:extLst>
              <a:ext uri="{FF2B5EF4-FFF2-40B4-BE49-F238E27FC236}">
                <a16:creationId xmlns:a16="http://schemas.microsoft.com/office/drawing/2014/main" id="{08B20F9B-0C1F-494D-3586-A9942DF273F3}"/>
              </a:ext>
            </a:extLst>
          </p:cNvPr>
          <p:cNvPicPr>
            <a:picLocks noGrp="1" noChangeAspect="1"/>
          </p:cNvPicPr>
          <p:nvPr>
            <p:ph type="pic" sz="quarter" idx="15"/>
          </p:nvPr>
        </p:nvPicPr>
        <p:blipFill>
          <a:blip r:embed="rId3"/>
          <a:srcRect l="20594" r="20594"/>
          <a:stretch/>
        </p:blipFill>
        <p:spPr>
          <a:xfrm>
            <a:off x="0" y="0"/>
            <a:ext cx="6049963" cy="6858000"/>
          </a:xfrm>
        </p:spPr>
      </p:pic>
    </p:spTree>
    <p:extLst>
      <p:ext uri="{BB962C8B-B14F-4D97-AF65-F5344CB8AC3E}">
        <p14:creationId xmlns:p14="http://schemas.microsoft.com/office/powerpoint/2010/main" val="59170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FD5F-5420-C22A-02CF-81CF1E2242C8}"/>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12AEC3-764B-F27C-25B5-298E0BF64103}"/>
              </a:ext>
            </a:extLst>
          </p:cNvPr>
          <p:cNvSpPr>
            <a:spLocks noGrp="1"/>
          </p:cNvSpPr>
          <p:nvPr>
            <p:ph type="body" sz="quarter" idx="14"/>
          </p:nvPr>
        </p:nvSpPr>
        <p:spPr>
          <a:xfrm>
            <a:off x="5892801" y="2036763"/>
            <a:ext cx="5511438" cy="4098686"/>
          </a:xfrm>
        </p:spPr>
        <p:txBody>
          <a:bodyPr vert="horz" lIns="91440" tIns="45720" rIns="91440" bIns="45720" rtlCol="0">
            <a:spAutoFit/>
          </a:bodyPr>
          <a:lstStyle/>
          <a:p>
            <a:pPr marL="228600" indent="-228600">
              <a:lnSpc>
                <a:spcPct val="120000"/>
              </a:lnSpc>
              <a:spcBef>
                <a:spcPts val="0"/>
              </a:spcBef>
              <a:spcAft>
                <a:spcPts val="1200"/>
              </a:spcAft>
              <a:buChar char="•"/>
            </a:pPr>
            <a:r>
              <a:rPr lang="en-GB" dirty="0">
                <a:solidFill>
                  <a:srgbClr val="0C2577"/>
                </a:solidFill>
              </a:rPr>
              <a:t>Well-being officers at the faculties</a:t>
            </a:r>
          </a:p>
          <a:p>
            <a:pPr marL="228600" indent="-228600">
              <a:lnSpc>
                <a:spcPct val="120000"/>
              </a:lnSpc>
              <a:spcBef>
                <a:spcPts val="0"/>
              </a:spcBef>
              <a:spcAft>
                <a:spcPts val="1200"/>
              </a:spcAft>
              <a:buChar char="•"/>
            </a:pPr>
            <a:r>
              <a:rPr lang="en-GB" dirty="0">
                <a:solidFill>
                  <a:srgbClr val="0C2577"/>
                </a:solidFill>
              </a:rPr>
              <a:t>Fenestra Disability Centre</a:t>
            </a:r>
          </a:p>
          <a:p>
            <a:pPr marL="228600" indent="-228600">
              <a:lnSpc>
                <a:spcPct val="120000"/>
              </a:lnSpc>
              <a:spcBef>
                <a:spcPts val="0"/>
              </a:spcBef>
              <a:spcAft>
                <a:spcPts val="1200"/>
              </a:spcAft>
              <a:buChar char="•"/>
            </a:pPr>
            <a:r>
              <a:rPr lang="en-GB" dirty="0">
                <a:solidFill>
                  <a:srgbClr val="0C2577"/>
                </a:solidFill>
              </a:rPr>
              <a:t>Meeting Points</a:t>
            </a:r>
          </a:p>
          <a:p>
            <a:pPr marL="228600" indent="-228600">
              <a:lnSpc>
                <a:spcPct val="120000"/>
              </a:lnSpc>
              <a:spcBef>
                <a:spcPts val="0"/>
              </a:spcBef>
              <a:spcAft>
                <a:spcPts val="1200"/>
              </a:spcAft>
              <a:buChar char="•"/>
            </a:pPr>
            <a:r>
              <a:rPr lang="en-GB" dirty="0">
                <a:solidFill>
                  <a:srgbClr val="0C2577"/>
                </a:solidFill>
              </a:rPr>
              <a:t>Student psychologists</a:t>
            </a:r>
          </a:p>
          <a:p>
            <a:pPr marL="228600" indent="-228600">
              <a:lnSpc>
                <a:spcPct val="120000"/>
              </a:lnSpc>
              <a:spcBef>
                <a:spcPts val="0"/>
              </a:spcBef>
              <a:spcAft>
                <a:spcPts val="1200"/>
              </a:spcAft>
              <a:buChar char="•"/>
            </a:pPr>
            <a:r>
              <a:rPr lang="en-GB" dirty="0">
                <a:solidFill>
                  <a:srgbClr val="0C2577"/>
                </a:solidFill>
              </a:rPr>
              <a:t>Study advisors</a:t>
            </a:r>
          </a:p>
          <a:p>
            <a:pPr marL="228600" indent="-228600">
              <a:lnSpc>
                <a:spcPct val="120000"/>
              </a:lnSpc>
              <a:spcBef>
                <a:spcPts val="0"/>
              </a:spcBef>
              <a:spcAft>
                <a:spcPts val="1200"/>
              </a:spcAft>
              <a:buChar char="•"/>
            </a:pPr>
            <a:r>
              <a:rPr lang="en-GB" dirty="0">
                <a:solidFill>
                  <a:srgbClr val="0C2577"/>
                </a:solidFill>
              </a:rPr>
              <a:t>POPcorners</a:t>
            </a:r>
          </a:p>
          <a:p>
            <a:pPr marL="228600" indent="-228600">
              <a:lnSpc>
                <a:spcPct val="120000"/>
              </a:lnSpc>
              <a:spcBef>
                <a:spcPts val="0"/>
              </a:spcBef>
              <a:spcAft>
                <a:spcPts val="1200"/>
              </a:spcAft>
              <a:buChar char="•"/>
            </a:pPr>
            <a:r>
              <a:rPr lang="en-GB" dirty="0">
                <a:solidFill>
                  <a:srgbClr val="0C2577"/>
                </a:solidFill>
              </a:rPr>
              <a:t>Well-being Moments</a:t>
            </a:r>
          </a:p>
          <a:p>
            <a:pPr marL="228600" indent="-228600">
              <a:lnSpc>
                <a:spcPct val="120000"/>
              </a:lnSpc>
              <a:spcBef>
                <a:spcPts val="0"/>
              </a:spcBef>
              <a:spcAft>
                <a:spcPts val="1200"/>
              </a:spcAft>
              <a:buChar char="•"/>
            </a:pPr>
            <a:r>
              <a:rPr lang="en-GB" dirty="0">
                <a:solidFill>
                  <a:srgbClr val="0C2577"/>
                </a:solidFill>
              </a:rPr>
              <a:t>Well-being Weeks</a:t>
            </a:r>
          </a:p>
        </p:txBody>
      </p:sp>
      <p:sp>
        <p:nvSpPr>
          <p:cNvPr id="3" name="Titel 2">
            <a:extLst>
              <a:ext uri="{FF2B5EF4-FFF2-40B4-BE49-F238E27FC236}">
                <a16:creationId xmlns:a16="http://schemas.microsoft.com/office/drawing/2014/main" id="{13E04357-ACAB-4ADC-19C6-9E2EC854707D}"/>
              </a:ext>
            </a:extLst>
          </p:cNvPr>
          <p:cNvSpPr>
            <a:spLocks noGrp="1"/>
          </p:cNvSpPr>
          <p:nvPr>
            <p:ph type="title"/>
          </p:nvPr>
        </p:nvSpPr>
        <p:spPr/>
        <p:txBody>
          <a:bodyPr>
            <a:noAutofit/>
          </a:bodyPr>
          <a:lstStyle/>
          <a:p>
            <a:r>
              <a:rPr lang="en-GB" b="1" dirty="0"/>
              <a:t>Student well-being</a:t>
            </a:r>
          </a:p>
        </p:txBody>
      </p:sp>
      <p:pic>
        <p:nvPicPr>
          <p:cNvPr id="8" name="Tijdelijke aanduiding voor afbeelding 6">
            <a:extLst>
              <a:ext uri="{FF2B5EF4-FFF2-40B4-BE49-F238E27FC236}">
                <a16:creationId xmlns:a16="http://schemas.microsoft.com/office/drawing/2014/main" id="{07DFED50-2BBA-CCEB-5E19-EBAAAFD4EDD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3" cy="6858000"/>
          </a:xfrm>
          <a:solidFill>
            <a:srgbClr val="001158"/>
          </a:solidFill>
        </p:spPr>
      </p:pic>
    </p:spTree>
    <p:extLst>
      <p:ext uri="{BB962C8B-B14F-4D97-AF65-F5344CB8AC3E}">
        <p14:creationId xmlns:p14="http://schemas.microsoft.com/office/powerpoint/2010/main" val="24631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9EC53E-5D4D-29B7-00BC-198F46D8DD0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00D2953E-2DFF-F374-DB52-792E0C5F990D}"/>
              </a:ext>
            </a:extLst>
          </p:cNvPr>
          <p:cNvSpPr>
            <a:spLocks noGrp="1"/>
          </p:cNvSpPr>
          <p:nvPr>
            <p:ph type="subTitle" idx="1"/>
          </p:nvPr>
        </p:nvSpPr>
        <p:spPr/>
        <p:txBody>
          <a:bodyPr/>
          <a:lstStyle/>
          <a:p>
            <a:endParaRPr lang="en-GB" dirty="0"/>
          </a:p>
        </p:txBody>
      </p:sp>
      <p:sp>
        <p:nvSpPr>
          <p:cNvPr id="6" name="Titel 1">
            <a:extLst>
              <a:ext uri="{FF2B5EF4-FFF2-40B4-BE49-F238E27FC236}">
                <a16:creationId xmlns:a16="http://schemas.microsoft.com/office/drawing/2014/main" id="{A350336F-FAAE-DD34-C690-6BB08F425A87}"/>
              </a:ext>
            </a:extLst>
          </p:cNvPr>
          <p:cNvSpPr>
            <a:spLocks noGrp="1"/>
          </p:cNvSpPr>
          <p:nvPr>
            <p:ph type="ctrTitle"/>
          </p:nvPr>
        </p:nvSpPr>
        <p:spPr>
          <a:xfrm>
            <a:off x="6877050" y="1234184"/>
            <a:ext cx="4981575" cy="965013"/>
          </a:xfrm>
        </p:spPr>
        <p:txBody>
          <a:bodyPr tIns="396000" anchor="t" anchorCtr="0"/>
          <a:lstStyle/>
          <a:p>
            <a:r>
              <a:rPr lang="en-GB" dirty="0"/>
              <a:t>Alumni</a:t>
            </a:r>
          </a:p>
        </p:txBody>
      </p:sp>
    </p:spTree>
    <p:extLst>
      <p:ext uri="{BB962C8B-B14F-4D97-AF65-F5344CB8AC3E}">
        <p14:creationId xmlns:p14="http://schemas.microsoft.com/office/powerpoint/2010/main" val="9314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689599" cy="4046537"/>
          </a:xfrm>
        </p:spPr>
        <p:txBody>
          <a:bodyPr/>
          <a:lstStyle/>
          <a:p>
            <a:pPr>
              <a:lnSpc>
                <a:spcPct val="120000"/>
              </a:lnSpc>
              <a:spcBef>
                <a:spcPts val="0"/>
              </a:spcBef>
            </a:pPr>
            <a:r>
              <a:rPr lang="en-GB" dirty="0"/>
              <a:t>Over </a:t>
            </a:r>
            <a:r>
              <a:rPr lang="en-GB" sz="2200" b="1" dirty="0">
                <a:solidFill>
                  <a:srgbClr val="B27F2A"/>
                </a:solidFill>
              </a:rPr>
              <a:t>155,000</a:t>
            </a:r>
            <a:r>
              <a:rPr lang="en-GB" dirty="0"/>
              <a:t> in more than </a:t>
            </a:r>
            <a:r>
              <a:rPr lang="en-GB" sz="2200" b="1" dirty="0">
                <a:solidFill>
                  <a:srgbClr val="B27F2A"/>
                </a:solidFill>
              </a:rPr>
              <a:t>150</a:t>
            </a:r>
            <a:r>
              <a:rPr lang="en-GB" dirty="0"/>
              <a:t> countries</a:t>
            </a:r>
          </a:p>
          <a:p>
            <a:pPr>
              <a:lnSpc>
                <a:spcPct val="100000"/>
              </a:lnSpc>
              <a:spcBef>
                <a:spcPts val="2400"/>
              </a:spcBef>
              <a:spcAft>
                <a:spcPts val="1800"/>
              </a:spcAft>
            </a:pPr>
            <a:r>
              <a:rPr lang="en-GB" sz="2200" b="1" dirty="0"/>
              <a:t>Famous alumni</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King Willem-Alexander</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Princess Beatrix</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en-GB" dirty="0">
                <a:solidFill>
                  <a:srgbClr val="0C2577"/>
                </a:solidFill>
              </a:rPr>
              <a:t>Eva Jinek</a:t>
            </a: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en-GB" dirty="0"/>
              <a:t>Our alumni</a:t>
            </a:r>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34412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F504-BF0D-7424-A545-DE3CB5638A62}"/>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43A71EF-4E2C-6C05-E549-6E33EC3ABE03}"/>
              </a:ext>
            </a:extLst>
          </p:cNvPr>
          <p:cNvSpPr>
            <a:spLocks noGrp="1"/>
          </p:cNvSpPr>
          <p:nvPr>
            <p:ph type="body" sz="quarter" idx="14"/>
          </p:nvPr>
        </p:nvSpPr>
        <p:spPr>
          <a:xfrm>
            <a:off x="698400" y="2037600"/>
            <a:ext cx="5397600" cy="1482585"/>
          </a:xfrm>
        </p:spPr>
        <p:txBody>
          <a:bodyPr vert="horz" lIns="91440" tIns="45720" rIns="91440" bIns="45720" rtlCol="0">
            <a:spAutoFit/>
          </a:bodyPr>
          <a:lstStyle/>
          <a:p>
            <a:pPr marL="228600" indent="-228600">
              <a:spcAft>
                <a:spcPts val="1200"/>
              </a:spcAft>
              <a:buChar char="•"/>
            </a:pPr>
            <a:r>
              <a:rPr lang="en-GB" dirty="0"/>
              <a:t>Personal and virtual networks</a:t>
            </a:r>
          </a:p>
          <a:p>
            <a:pPr marL="228600" indent="-228600">
              <a:spcAft>
                <a:spcPts val="1200"/>
              </a:spcAft>
              <a:buChar char="•"/>
            </a:pPr>
            <a:r>
              <a:rPr lang="en-GB" dirty="0"/>
              <a:t>Careers guidance and mentor network</a:t>
            </a:r>
          </a:p>
          <a:p>
            <a:pPr marL="228600" indent="-228600">
              <a:spcAft>
                <a:spcPts val="1200"/>
              </a:spcAft>
              <a:buFont typeface="Arial" panose="020B0604020202020204" pitchFamily="34" charset="0"/>
              <a:buChar char="•"/>
            </a:pPr>
            <a:r>
              <a:rPr lang="en-GB" i="1" dirty="0"/>
              <a:t>Leidraad</a:t>
            </a:r>
            <a:r>
              <a:rPr lang="en-GB" dirty="0"/>
              <a:t> Magazine</a:t>
            </a:r>
          </a:p>
        </p:txBody>
      </p:sp>
      <p:sp>
        <p:nvSpPr>
          <p:cNvPr id="8" name="Titel 7">
            <a:extLst>
              <a:ext uri="{FF2B5EF4-FFF2-40B4-BE49-F238E27FC236}">
                <a16:creationId xmlns:a16="http://schemas.microsoft.com/office/drawing/2014/main" id="{9AE9FC22-730D-0E52-8A04-525F9943414F}"/>
              </a:ext>
            </a:extLst>
          </p:cNvPr>
          <p:cNvSpPr>
            <a:spLocks noGrp="1"/>
          </p:cNvSpPr>
          <p:nvPr>
            <p:ph type="title"/>
          </p:nvPr>
        </p:nvSpPr>
        <p:spPr/>
        <p:txBody>
          <a:bodyPr/>
          <a:lstStyle/>
          <a:p>
            <a:r>
              <a:rPr lang="en-GB" b="1" dirty="0"/>
              <a:t>Our alumni offering</a:t>
            </a:r>
          </a:p>
        </p:txBody>
      </p:sp>
      <p:pic>
        <p:nvPicPr>
          <p:cNvPr id="2" name="Tijdelijke aanduiding voor afbeelding 5">
            <a:extLst>
              <a:ext uri="{FF2B5EF4-FFF2-40B4-BE49-F238E27FC236}">
                <a16:creationId xmlns:a16="http://schemas.microsoft.com/office/drawing/2014/main" id="{F8FD005D-0BB7-25DE-9083-E6D571F3FE42}"/>
              </a:ext>
            </a:extLst>
          </p:cNvPr>
          <p:cNvPicPr>
            <a:picLocks noGrp="1" noChangeAspect="1"/>
          </p:cNvPicPr>
          <p:nvPr>
            <p:ph type="pic" sz="quarter" idx="16"/>
          </p:nvPr>
        </p:nvPicPr>
        <p:blipFill>
          <a:blip r:embed="rId3"/>
          <a:srcRect l="25183" r="13317"/>
          <a:stretch>
            <a:fillRect/>
          </a:stretch>
        </p:blipFill>
        <p:spPr>
          <a:xfrm>
            <a:off x="6142038" y="0"/>
            <a:ext cx="6049962" cy="6858000"/>
          </a:xfrm>
        </p:spPr>
      </p:pic>
    </p:spTree>
    <p:extLst>
      <p:ext uri="{BB962C8B-B14F-4D97-AF65-F5344CB8AC3E}">
        <p14:creationId xmlns:p14="http://schemas.microsoft.com/office/powerpoint/2010/main" val="589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0C6E1D-60B9-6407-6766-CC4853776F66}"/>
            </a:ext>
          </a:extLst>
        </p:cNvPr>
        <p:cNvGrpSpPr/>
        <p:nvPr/>
      </p:nvGrpSpPr>
      <p:grpSpPr>
        <a:xfrm>
          <a:off x="0" y="0"/>
          <a:ext cx="0" cy="0"/>
          <a:chOff x="0" y="0"/>
          <a:chExt cx="0" cy="0"/>
        </a:xfrm>
      </p:grpSpPr>
      <p:grpSp>
        <p:nvGrpSpPr>
          <p:cNvPr id="9" name="Groep 8">
            <a:extLst>
              <a:ext uri="{FF2B5EF4-FFF2-40B4-BE49-F238E27FC236}">
                <a16:creationId xmlns:a16="http://schemas.microsoft.com/office/drawing/2014/main" id="{AB5FBEEE-424C-12DA-3D12-02C79B9C2A0F}"/>
              </a:ext>
            </a:extLst>
          </p:cNvPr>
          <p:cNvGrpSpPr/>
          <p:nvPr/>
        </p:nvGrpSpPr>
        <p:grpSpPr>
          <a:xfrm>
            <a:off x="6272977" y="439004"/>
            <a:ext cx="4476706" cy="5979991"/>
            <a:chOff x="394690" y="213637"/>
            <a:chExt cx="5396995" cy="6248954"/>
          </a:xfrm>
        </p:grpSpPr>
        <p:sp>
          <p:nvSpPr>
            <p:cNvPr id="25" name="Rectangle 5">
              <a:extLst>
                <a:ext uri="{FF2B5EF4-FFF2-40B4-BE49-F238E27FC236}">
                  <a16:creationId xmlns:a16="http://schemas.microsoft.com/office/drawing/2014/main" id="{22A1FD3D-2A0F-0117-B470-B2C52D192752}"/>
                </a:ext>
              </a:extLst>
            </p:cNvPr>
            <p:cNvSpPr/>
            <p:nvPr/>
          </p:nvSpPr>
          <p:spPr>
            <a:xfrm>
              <a:off x="588900" y="1004573"/>
              <a:ext cx="2537197"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rgbClr val="001158"/>
                  </a:solidFill>
                  <a:latin typeface="Merriweather" panose="00000500000000000000" pitchFamily="2" charset="0"/>
                </a:rPr>
                <a:t>Executive Board</a:t>
              </a:r>
            </a:p>
          </p:txBody>
        </p:sp>
        <p:sp>
          <p:nvSpPr>
            <p:cNvPr id="26" name="Rectangle 20">
              <a:extLst>
                <a:ext uri="{FF2B5EF4-FFF2-40B4-BE49-F238E27FC236}">
                  <a16:creationId xmlns:a16="http://schemas.microsoft.com/office/drawing/2014/main" id="{C4865E16-83A3-19DF-DA32-441FA944D33C}"/>
                </a:ext>
              </a:extLst>
            </p:cNvPr>
            <p:cNvSpPr/>
            <p:nvPr/>
          </p:nvSpPr>
          <p:spPr>
            <a:xfrm>
              <a:off x="3205585" y="1004620"/>
              <a:ext cx="25861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solidFill>
                    <a:srgbClr val="001158"/>
                  </a:solidFill>
                  <a:latin typeface="Merriweather" panose="00000500000000000000" pitchFamily="2" charset="0"/>
                </a:rPr>
                <a:t>University Council</a:t>
              </a:r>
            </a:p>
          </p:txBody>
        </p:sp>
        <p:sp>
          <p:nvSpPr>
            <p:cNvPr id="27" name="Rectangle 21">
              <a:extLst>
                <a:ext uri="{FF2B5EF4-FFF2-40B4-BE49-F238E27FC236}">
                  <a16:creationId xmlns:a16="http://schemas.microsoft.com/office/drawing/2014/main" id="{20327805-AA25-657C-158F-FF1AFB7F037B}"/>
                </a:ext>
              </a:extLst>
            </p:cNvPr>
            <p:cNvSpPr/>
            <p:nvPr/>
          </p:nvSpPr>
          <p:spPr>
            <a:xfrm>
              <a:off x="589704" y="1775004"/>
              <a:ext cx="5198400" cy="2366888"/>
            </a:xfrm>
            <a:prstGeom prst="rect">
              <a:avLst/>
            </a:prstGeom>
            <a:solidFill>
              <a:srgbClr val="001158"/>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spcAft>
                  <a:spcPts val="1200"/>
                </a:spcAft>
              </a:pPr>
              <a:r>
                <a:rPr lang="en-GB" sz="1400" dirty="0">
                  <a:solidFill>
                    <a:schemeClr val="bg1"/>
                  </a:solidFill>
                  <a:latin typeface="Merriweather" panose="00000500000000000000" pitchFamily="2" charset="0"/>
                </a:rPr>
                <a:t>Faculties</a:t>
              </a:r>
              <a:endParaRPr lang="en-GB" sz="1600" dirty="0">
                <a:solidFill>
                  <a:schemeClr val="bg1"/>
                </a:solidFill>
                <a:latin typeface="Merriweather" panose="00000500000000000000" pitchFamily="2" charset="0"/>
              </a:endParaRP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Archaeology</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Governance and Global Affairs</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Humanities</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Law</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Medicine/LUMC</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Science</a:t>
              </a:r>
            </a:p>
            <a:p>
              <a:pPr marL="285750" indent="-285750">
                <a:lnSpc>
                  <a:spcPct val="130000"/>
                </a:lnSpc>
                <a:buFont typeface="Arial" panose="020B0604020202020204" pitchFamily="34" charset="0"/>
                <a:buChar char="•"/>
              </a:pPr>
              <a:r>
                <a:rPr lang="en-GB" sz="1200" dirty="0">
                  <a:solidFill>
                    <a:schemeClr val="bg1"/>
                  </a:solidFill>
                  <a:latin typeface="Merriweather" panose="00000500000000000000" pitchFamily="2" charset="0"/>
                </a:rPr>
                <a:t>Social and Behavioural Sciences</a:t>
              </a:r>
            </a:p>
          </p:txBody>
        </p:sp>
        <p:sp>
          <p:nvSpPr>
            <p:cNvPr id="28" name="Rectangle 22">
              <a:extLst>
                <a:ext uri="{FF2B5EF4-FFF2-40B4-BE49-F238E27FC236}">
                  <a16:creationId xmlns:a16="http://schemas.microsoft.com/office/drawing/2014/main" id="{12653A0D-4153-3AF0-572C-274EB4885D3E}"/>
                </a:ext>
              </a:extLst>
            </p:cNvPr>
            <p:cNvSpPr/>
            <p:nvPr/>
          </p:nvSpPr>
          <p:spPr>
            <a:xfrm>
              <a:off x="588900" y="4189510"/>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1158"/>
                  </a:solidFill>
                  <a:latin typeface="Merriweather" panose="00000500000000000000" pitchFamily="2" charset="0"/>
                </a:rPr>
                <a:t>Interfaculty institutes</a:t>
              </a:r>
            </a:p>
          </p:txBody>
        </p:sp>
        <p:sp>
          <p:nvSpPr>
            <p:cNvPr id="29" name="Rectangle 23">
              <a:extLst>
                <a:ext uri="{FF2B5EF4-FFF2-40B4-BE49-F238E27FC236}">
                  <a16:creationId xmlns:a16="http://schemas.microsoft.com/office/drawing/2014/main" id="{3780660A-86E4-CB8E-4721-536E3206F592}"/>
                </a:ext>
              </a:extLst>
            </p:cNvPr>
            <p:cNvSpPr/>
            <p:nvPr/>
          </p:nvSpPr>
          <p:spPr>
            <a:xfrm>
              <a:off x="588900" y="5742591"/>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1158"/>
                  </a:solidFill>
                  <a:latin typeface="Merriweather" panose="00000500000000000000" pitchFamily="2" charset="0"/>
                </a:rPr>
                <a:t>Administration and Central Services</a:t>
              </a:r>
            </a:p>
          </p:txBody>
        </p:sp>
        <p:cxnSp>
          <p:nvCxnSpPr>
            <p:cNvPr id="5" name="Rechte verbindingslijn 4">
              <a:extLst>
                <a:ext uri="{FF2B5EF4-FFF2-40B4-BE49-F238E27FC236}">
                  <a16:creationId xmlns:a16="http://schemas.microsoft.com/office/drawing/2014/main" id="{F454107E-CF0E-8BCF-89E4-2BBC1BBA7E40}"/>
                </a:ext>
              </a:extLst>
            </p:cNvPr>
            <p:cNvCxnSpPr>
              <a:cxnSpLocks/>
            </p:cNvCxnSpPr>
            <p:nvPr/>
          </p:nvCxnSpPr>
          <p:spPr>
            <a:xfrm>
              <a:off x="1870523" y="86687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sp>
          <p:nvSpPr>
            <p:cNvPr id="6" name="Rectangle 22">
              <a:extLst>
                <a:ext uri="{FF2B5EF4-FFF2-40B4-BE49-F238E27FC236}">
                  <a16:creationId xmlns:a16="http://schemas.microsoft.com/office/drawing/2014/main" id="{B32EE396-BFD6-1578-8AE0-CE6C9232DC65}"/>
                </a:ext>
              </a:extLst>
            </p:cNvPr>
            <p:cNvSpPr/>
            <p:nvPr/>
          </p:nvSpPr>
          <p:spPr>
            <a:xfrm>
              <a:off x="588900" y="4960937"/>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1158"/>
                  </a:solidFill>
                  <a:latin typeface="Merriweather" panose="00000500000000000000" pitchFamily="2" charset="0"/>
                </a:rPr>
                <a:t>Expertise centres/support services</a:t>
              </a:r>
            </a:p>
          </p:txBody>
        </p:sp>
        <p:sp>
          <p:nvSpPr>
            <p:cNvPr id="2" name="Vierkante haak links 1">
              <a:extLst>
                <a:ext uri="{FF2B5EF4-FFF2-40B4-BE49-F238E27FC236}">
                  <a16:creationId xmlns:a16="http://schemas.microsoft.com/office/drawing/2014/main" id="{07994D9E-000F-103A-86C6-4D01FC66B140}"/>
                </a:ext>
              </a:extLst>
            </p:cNvPr>
            <p:cNvSpPr/>
            <p:nvPr/>
          </p:nvSpPr>
          <p:spPr>
            <a:xfrm>
              <a:off x="394690" y="1364903"/>
              <a:ext cx="318124" cy="4102447"/>
            </a:xfrm>
            <a:prstGeom prst="leftBracket">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dirty="0"/>
            </a:p>
          </p:txBody>
        </p:sp>
        <p:sp>
          <p:nvSpPr>
            <p:cNvPr id="3" name="TextBox 4">
              <a:extLst>
                <a:ext uri="{FF2B5EF4-FFF2-40B4-BE49-F238E27FC236}">
                  <a16:creationId xmlns:a16="http://schemas.microsoft.com/office/drawing/2014/main" id="{F030D753-6FB2-5537-9CCD-4E8A8D37EB04}"/>
                </a:ext>
              </a:extLst>
            </p:cNvPr>
            <p:cNvSpPr txBox="1"/>
            <p:nvPr/>
          </p:nvSpPr>
          <p:spPr>
            <a:xfrm>
              <a:off x="589703" y="213637"/>
              <a:ext cx="2537197" cy="720005"/>
            </a:xfrm>
            <a:prstGeom prst="rect">
              <a:avLst/>
            </a:prstGeom>
            <a:solidFill>
              <a:srgbClr val="E7E6E6"/>
            </a:solidFill>
            <a:ln w="0" cap="rnd">
              <a:solidFill>
                <a:schemeClr val="bg1"/>
              </a:solidFill>
              <a:round/>
            </a:ln>
          </p:spPr>
          <p:txBody>
            <a:bodyPr wrap="square" lIns="0" rIns="0" rtlCol="0" anchor="ctr" anchorCtr="0">
              <a:noAutofit/>
            </a:bodyPr>
            <a:lstStyle/>
            <a:p>
              <a:pPr algn="ctr"/>
              <a:r>
                <a:rPr lang="en-GB" sz="1400" dirty="0">
                  <a:solidFill>
                    <a:srgbClr val="001158"/>
                  </a:solidFill>
                  <a:latin typeface="Merriweather" panose="00000500000000000000" pitchFamily="2" charset="0"/>
                </a:rPr>
                <a:t>Board of Governors</a:t>
              </a:r>
            </a:p>
          </p:txBody>
        </p:sp>
        <p:cxnSp>
          <p:nvCxnSpPr>
            <p:cNvPr id="8" name="Rechte verbindingslijn 7">
              <a:extLst>
                <a:ext uri="{FF2B5EF4-FFF2-40B4-BE49-F238E27FC236}">
                  <a16:creationId xmlns:a16="http://schemas.microsoft.com/office/drawing/2014/main" id="{84B4243E-38FF-8B76-9243-1870E8C46D3F}"/>
                </a:ext>
              </a:extLst>
            </p:cNvPr>
            <p:cNvCxnSpPr>
              <a:cxnSpLocks/>
            </p:cNvCxnSpPr>
            <p:nvPr/>
          </p:nvCxnSpPr>
          <p:spPr>
            <a:xfrm>
              <a:off x="1870523" y="86720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grpSp>
      <p:pic>
        <p:nvPicPr>
          <p:cNvPr id="17" name="Tijdelijke aanduiding voor afbeelding 16">
            <a:extLst>
              <a:ext uri="{FF2B5EF4-FFF2-40B4-BE49-F238E27FC236}">
                <a16:creationId xmlns:a16="http://schemas.microsoft.com/office/drawing/2014/main" id="{10E702DA-3EDD-2989-F663-474762576DD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29610" r="11578"/>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11808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B846-0BCB-B13D-B578-8E1A6E629333}"/>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BFE966D4-4988-8F73-2C85-6499D598F089}"/>
              </a:ext>
            </a:extLst>
          </p:cNvPr>
          <p:cNvSpPr>
            <a:spLocks noGrp="1"/>
          </p:cNvSpPr>
          <p:nvPr>
            <p:ph type="subTitle" idx="1"/>
          </p:nvPr>
        </p:nvSpPr>
        <p:spPr/>
        <p:txBody>
          <a:bodyPr/>
          <a:lstStyle/>
          <a:p>
            <a:endParaRPr lang="en-GB" dirty="0"/>
          </a:p>
        </p:txBody>
      </p:sp>
      <p:sp>
        <p:nvSpPr>
          <p:cNvPr id="2" name="Titel 1">
            <a:extLst>
              <a:ext uri="{FF2B5EF4-FFF2-40B4-BE49-F238E27FC236}">
                <a16:creationId xmlns:a16="http://schemas.microsoft.com/office/drawing/2014/main" id="{8F7E63EF-9B33-9510-AC78-827C33E8F49F}"/>
              </a:ext>
            </a:extLst>
          </p:cNvPr>
          <p:cNvSpPr>
            <a:spLocks noGrp="1"/>
          </p:cNvSpPr>
          <p:nvPr>
            <p:ph type="ctrTitle"/>
          </p:nvPr>
        </p:nvSpPr>
        <p:spPr>
          <a:xfrm>
            <a:off x="6877050" y="1234184"/>
            <a:ext cx="4981575" cy="965013"/>
          </a:xfrm>
        </p:spPr>
        <p:txBody>
          <a:bodyPr/>
          <a:lstStyle/>
          <a:p>
            <a:r>
              <a:rPr lang="en-GB" dirty="0"/>
              <a:t>HR &amp; facilities</a:t>
            </a:r>
          </a:p>
        </p:txBody>
      </p:sp>
    </p:spTree>
    <p:extLst>
      <p:ext uri="{BB962C8B-B14F-4D97-AF65-F5344CB8AC3E}">
        <p14:creationId xmlns:p14="http://schemas.microsoft.com/office/powerpoint/2010/main" val="30585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DD4D-30AF-3026-56CB-6178B15593FD}"/>
            </a:ext>
          </a:extLst>
        </p:cNvPr>
        <p:cNvGrpSpPr/>
        <p:nvPr/>
      </p:nvGrpSpPr>
      <p:grpSpPr>
        <a:xfrm>
          <a:off x="0" y="0"/>
          <a:ext cx="0" cy="0"/>
          <a:chOff x="0" y="0"/>
          <a:chExt cx="0" cy="0"/>
        </a:xfrm>
      </p:grpSpPr>
      <p:pic>
        <p:nvPicPr>
          <p:cNvPr id="18" name="Tijdelijke aanduiding voor afbeelding 17">
            <a:extLst>
              <a:ext uri="{FF2B5EF4-FFF2-40B4-BE49-F238E27FC236}">
                <a16:creationId xmlns:a16="http://schemas.microsoft.com/office/drawing/2014/main" id="{B177F333-2733-0406-CBC6-0768604DD00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19" name="Tijdelijke aanduiding voor afbeelding 18">
            <a:extLst>
              <a:ext uri="{FF2B5EF4-FFF2-40B4-BE49-F238E27FC236}">
                <a16:creationId xmlns:a16="http://schemas.microsoft.com/office/drawing/2014/main" id="{40065494-B067-4239-FE3F-6A650075DBA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p:blipFill>
        <p:spPr>
          <a:prstGeom prst="rect">
            <a:avLst/>
          </a:prstGeom>
        </p:spPr>
      </p:pic>
      <p:pic>
        <p:nvPicPr>
          <p:cNvPr id="20" name="Tijdelijke aanduiding voor afbeelding 19">
            <a:extLst>
              <a:ext uri="{FF2B5EF4-FFF2-40B4-BE49-F238E27FC236}">
                <a16:creationId xmlns:a16="http://schemas.microsoft.com/office/drawing/2014/main" id="{154E1AC3-2745-85CC-2781-10E8B42D3D33}"/>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p:blipFill>
        <p:spPr>
          <a:prstGeom prst="rect">
            <a:avLst/>
          </a:prstGeom>
        </p:spPr>
      </p:pic>
      <p:pic>
        <p:nvPicPr>
          <p:cNvPr id="21" name="Tijdelijke aanduiding voor afbeelding 20">
            <a:extLst>
              <a:ext uri="{FF2B5EF4-FFF2-40B4-BE49-F238E27FC236}">
                <a16:creationId xmlns:a16="http://schemas.microsoft.com/office/drawing/2014/main" id="{02BC4891-F01E-CEE8-A805-565E81197A40}"/>
              </a:ext>
            </a:extLst>
          </p:cNvPr>
          <p:cNvPicPr>
            <a:picLocks noGrp="1" noChangeAspect="1"/>
          </p:cNvPicPr>
          <p:nvPr>
            <p:ph type="pic" sz="quarter" idx="19"/>
          </p:nvPr>
        </p:nvPicPr>
        <p:blipFill>
          <a:blip r:embed="rId6"/>
          <a:srcRect l="22440" r="22440"/>
          <a:stretch/>
        </p:blipFill>
        <p:spPr>
          <a:prstGeom prst="rect">
            <a:avLst/>
          </a:prstGeom>
        </p:spPr>
      </p:pic>
      <p:pic>
        <p:nvPicPr>
          <p:cNvPr id="22" name="Tijdelijke aanduiding voor afbeelding 21">
            <a:extLst>
              <a:ext uri="{FF2B5EF4-FFF2-40B4-BE49-F238E27FC236}">
                <a16:creationId xmlns:a16="http://schemas.microsoft.com/office/drawing/2014/main" id="{55737B91-B42F-781F-6DB8-DA13097CADF6}"/>
              </a:ext>
            </a:extLst>
          </p:cNvPr>
          <p:cNvPicPr>
            <a:picLocks noGrp="1" noChangeAspect="1"/>
          </p:cNvPicPr>
          <p:nvPr>
            <p:ph type="pic" sz="quarter" idx="21"/>
          </p:nvPr>
        </p:nvPicPr>
        <p:blipFill>
          <a:blip r:embed="rId7"/>
          <a:srcRect t="9684" b="9684"/>
          <a:stretch/>
        </p:blipFill>
        <p:spPr>
          <a:prstGeom prst="rect">
            <a:avLst/>
          </a:prstGeom>
        </p:spPr>
      </p:pic>
      <p:sp>
        <p:nvSpPr>
          <p:cNvPr id="9" name="Tijdelijke aanduiding voor inhoud 8">
            <a:extLst>
              <a:ext uri="{FF2B5EF4-FFF2-40B4-BE49-F238E27FC236}">
                <a16:creationId xmlns:a16="http://schemas.microsoft.com/office/drawing/2014/main" id="{BFE396CA-7915-7F77-F999-6DAADF625CF5}"/>
              </a:ext>
            </a:extLst>
          </p:cNvPr>
          <p:cNvSpPr>
            <a:spLocks noGrp="1"/>
          </p:cNvSpPr>
          <p:nvPr>
            <p:ph type="body" sz="quarter" idx="23"/>
          </p:nvPr>
        </p:nvSpPr>
        <p:spPr>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latin typeface="Vestula Pro" panose="020B0A03060302020204" pitchFamily="34" charset="0"/>
              </a:rPr>
              <a:t>Academy Building</a:t>
            </a:r>
          </a:p>
        </p:txBody>
      </p:sp>
      <p:sp>
        <p:nvSpPr>
          <p:cNvPr id="7" name="Tijdelijke aanduiding voor tekst 6">
            <a:extLst>
              <a:ext uri="{FF2B5EF4-FFF2-40B4-BE49-F238E27FC236}">
                <a16:creationId xmlns:a16="http://schemas.microsoft.com/office/drawing/2014/main" id="{454FBBAC-3E0C-D81B-339A-2D0EEC6CAA7B}"/>
              </a:ext>
            </a:extLst>
          </p:cNvPr>
          <p:cNvSpPr>
            <a:spLocks noGrp="1"/>
          </p:cNvSpPr>
          <p:nvPr>
            <p:ph type="body" sz="quarter" idx="24"/>
          </p:nvPr>
        </p:nvSpPr>
        <p:spPr/>
        <p:txBody>
          <a:bodyPr lIns="0" tIns="0" rIns="0" bIns="0"/>
          <a:lstStyle/>
          <a:p>
            <a:r>
              <a:rPr lang="en-GB" dirty="0">
                <a:latin typeface="Vestula Pro" panose="020B0A03060302020204" pitchFamily="34" charset="0"/>
              </a:rPr>
              <a:t>Kamerlingh Onnes Building</a:t>
            </a:r>
          </a:p>
        </p:txBody>
      </p:sp>
      <p:sp>
        <p:nvSpPr>
          <p:cNvPr id="10" name="Tijdelijke aanduiding voor tekst 9">
            <a:extLst>
              <a:ext uri="{FF2B5EF4-FFF2-40B4-BE49-F238E27FC236}">
                <a16:creationId xmlns:a16="http://schemas.microsoft.com/office/drawing/2014/main" id="{D7ED4CEA-8BAD-90F7-F21B-428F15C4D14A}"/>
              </a:ext>
            </a:extLst>
          </p:cNvPr>
          <p:cNvSpPr>
            <a:spLocks noGrp="1"/>
          </p:cNvSpPr>
          <p:nvPr>
            <p:ph type="body" sz="quarter" idx="25"/>
          </p:nvPr>
        </p:nvSpPr>
        <p:spPr/>
        <p:txBody>
          <a:bodyPr lIns="0" tIns="0" rIns="0" bIns="0"/>
          <a:lstStyle/>
          <a:p>
            <a:r>
              <a:rPr lang="en-GB" dirty="0">
                <a:latin typeface="Vestula Pro" panose="020B0A03060302020204" pitchFamily="34" charset="0"/>
              </a:rPr>
              <a:t>Spui Campus</a:t>
            </a:r>
          </a:p>
        </p:txBody>
      </p:sp>
      <p:sp>
        <p:nvSpPr>
          <p:cNvPr id="11" name="Tijdelijke aanduiding voor tekst 10">
            <a:extLst>
              <a:ext uri="{FF2B5EF4-FFF2-40B4-BE49-F238E27FC236}">
                <a16:creationId xmlns:a16="http://schemas.microsoft.com/office/drawing/2014/main" id="{C1028FCB-5C03-4851-F17F-C005D72BFB56}"/>
              </a:ext>
            </a:extLst>
          </p:cNvPr>
          <p:cNvSpPr>
            <a:spLocks noGrp="1"/>
          </p:cNvSpPr>
          <p:nvPr>
            <p:ph type="body" sz="quarter" idx="26"/>
          </p:nvPr>
        </p:nvSpPr>
        <p:spPr/>
        <p:txBody>
          <a:bodyPr lIns="0" tIns="0" rIns="0" bIns="0"/>
          <a:lstStyle/>
          <a:p>
            <a:r>
              <a:rPr lang="en-GB" dirty="0">
                <a:latin typeface="Vestula Pro" panose="020B0A03060302020204" pitchFamily="34" charset="0"/>
              </a:rPr>
              <a:t>Herta Mohr Building</a:t>
            </a:r>
          </a:p>
        </p:txBody>
      </p:sp>
      <p:sp>
        <p:nvSpPr>
          <p:cNvPr id="12" name="Tijdelijke aanduiding voor tekst 11">
            <a:extLst>
              <a:ext uri="{FF2B5EF4-FFF2-40B4-BE49-F238E27FC236}">
                <a16:creationId xmlns:a16="http://schemas.microsoft.com/office/drawing/2014/main" id="{F7E7CAB8-563C-E957-D0D1-8088C204995B}"/>
              </a:ext>
            </a:extLst>
          </p:cNvPr>
          <p:cNvSpPr>
            <a:spLocks noGrp="1"/>
          </p:cNvSpPr>
          <p:nvPr>
            <p:ph type="body" sz="quarter" idx="27"/>
          </p:nvPr>
        </p:nvSpPr>
        <p:spPr/>
        <p:txBody>
          <a:bodyPr lIns="0" tIns="0" rIns="0" bIns="0"/>
          <a:lstStyle/>
          <a:p>
            <a:r>
              <a:rPr lang="en-GB" dirty="0" err="1">
                <a:latin typeface="Vestula Pro" panose="020B0A03060302020204" pitchFamily="34" charset="0"/>
              </a:rPr>
              <a:t>Gosssrlaeus</a:t>
            </a:r>
            <a:r>
              <a:rPr lang="en-GB" dirty="0">
                <a:latin typeface="Vestula Pro" panose="020B0A03060302020204" pitchFamily="34" charset="0"/>
              </a:rPr>
              <a:t> Building</a:t>
            </a:r>
          </a:p>
        </p:txBody>
      </p:sp>
      <p:sp>
        <p:nvSpPr>
          <p:cNvPr id="8" name="Titel 7">
            <a:extLst>
              <a:ext uri="{FF2B5EF4-FFF2-40B4-BE49-F238E27FC236}">
                <a16:creationId xmlns:a16="http://schemas.microsoft.com/office/drawing/2014/main" id="{F84C436D-243D-9C39-2B29-3572EFE7A3A6}"/>
              </a:ext>
            </a:extLst>
          </p:cNvPr>
          <p:cNvSpPr>
            <a:spLocks noGrp="1"/>
          </p:cNvSpPr>
          <p:nvPr>
            <p:ph type="title"/>
          </p:nvPr>
        </p:nvSpPr>
        <p:spPr/>
        <p:txBody>
          <a:bodyPr lIns="0" rIns="0"/>
          <a:lstStyle/>
          <a:p>
            <a:r>
              <a:rPr lang="en-GB" b="1" dirty="0"/>
              <a:t>Our locations</a:t>
            </a:r>
          </a:p>
        </p:txBody>
      </p:sp>
    </p:spTree>
    <p:extLst>
      <p:ext uri="{BB962C8B-B14F-4D97-AF65-F5344CB8AC3E}">
        <p14:creationId xmlns:p14="http://schemas.microsoft.com/office/powerpoint/2010/main" val="24702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378D5-D41B-6C8B-0780-269A9031B93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B64F24-DB95-0B16-5F4C-FF0EF38FF155}"/>
              </a:ext>
            </a:extLst>
          </p:cNvPr>
          <p:cNvSpPr>
            <a:spLocks noGrp="1"/>
          </p:cNvSpPr>
          <p:nvPr>
            <p:ph type="body" sz="quarter" idx="14"/>
          </p:nvPr>
        </p:nvSpPr>
        <p:spPr>
          <a:xfrm>
            <a:off x="698400" y="2037600"/>
            <a:ext cx="5397600" cy="2529026"/>
          </a:xfrm>
        </p:spPr>
        <p:txBody>
          <a:bodyPr vert="horz" lIns="91440" tIns="45720" rIns="91440" bIns="45720" rtlCol="0">
            <a:spAutoFit/>
          </a:bodyPr>
          <a:lstStyle/>
          <a:p>
            <a:pPr marL="228600" indent="-228600">
              <a:spcAft>
                <a:spcPts val="1200"/>
              </a:spcAft>
            </a:pPr>
            <a:r>
              <a:rPr lang="en-GB" dirty="0"/>
              <a:t>Laboratories and cleanrooms</a:t>
            </a:r>
          </a:p>
          <a:p>
            <a:pPr marL="228600" indent="-228600">
              <a:spcAft>
                <a:spcPts val="1200"/>
              </a:spcAft>
            </a:pPr>
            <a:r>
              <a:rPr lang="en-GB" dirty="0"/>
              <a:t>Imaging facilities</a:t>
            </a:r>
          </a:p>
          <a:p>
            <a:pPr marL="228600" indent="-228600">
              <a:spcAft>
                <a:spcPts val="1200"/>
              </a:spcAft>
            </a:pPr>
            <a:r>
              <a:rPr lang="en-GB" dirty="0"/>
              <a:t>High-performance computing</a:t>
            </a:r>
          </a:p>
          <a:p>
            <a:pPr marL="228600" indent="-228600">
              <a:spcAft>
                <a:spcPts val="1200"/>
              </a:spcAft>
            </a:pPr>
            <a:r>
              <a:rPr lang="en-GB" dirty="0"/>
              <a:t>Animal facilities</a:t>
            </a:r>
          </a:p>
          <a:p>
            <a:pPr marL="228600" indent="-228600">
              <a:spcAft>
                <a:spcPts val="1200"/>
              </a:spcAft>
            </a:pPr>
            <a:r>
              <a:rPr lang="en-GB" dirty="0"/>
              <a:t>Hortus Botanicus</a:t>
            </a:r>
          </a:p>
        </p:txBody>
      </p:sp>
      <p:sp>
        <p:nvSpPr>
          <p:cNvPr id="2" name="Titel 1">
            <a:extLst>
              <a:ext uri="{FF2B5EF4-FFF2-40B4-BE49-F238E27FC236}">
                <a16:creationId xmlns:a16="http://schemas.microsoft.com/office/drawing/2014/main" id="{DBE8A094-40FC-0F81-E2C0-5D6E700D075B}"/>
              </a:ext>
            </a:extLst>
          </p:cNvPr>
          <p:cNvSpPr>
            <a:spLocks noGrp="1"/>
          </p:cNvSpPr>
          <p:nvPr>
            <p:ph type="title"/>
          </p:nvPr>
        </p:nvSpPr>
        <p:spPr>
          <a:xfrm>
            <a:off x="698400" y="360000"/>
            <a:ext cx="5397600" cy="1325563"/>
          </a:xfrm>
        </p:spPr>
        <p:txBody>
          <a:bodyPr/>
          <a:lstStyle/>
          <a:p>
            <a:r>
              <a:rPr lang="en-GB" dirty="0"/>
              <a:t>Research facilities</a:t>
            </a:r>
          </a:p>
        </p:txBody>
      </p:sp>
      <p:pic>
        <p:nvPicPr>
          <p:cNvPr id="4" name="Tijdelijke aanduiding voor afbeelding 23">
            <a:extLst>
              <a:ext uri="{FF2B5EF4-FFF2-40B4-BE49-F238E27FC236}">
                <a16:creationId xmlns:a16="http://schemas.microsoft.com/office/drawing/2014/main" id="{A1869512-9302-4910-8BBD-6AE6948AF932}"/>
              </a:ext>
            </a:extLst>
          </p:cNvPr>
          <p:cNvPicPr>
            <a:picLocks noGrp="1" noChangeAspect="1"/>
          </p:cNvPicPr>
          <p:nvPr>
            <p:ph type="pic" sz="quarter" idx="16"/>
          </p:nvPr>
        </p:nvPicPr>
        <p:blipFill>
          <a:blip r:embed="rId3"/>
          <a:srcRect l="41188"/>
          <a:stretch>
            <a:fillRect/>
          </a:stretch>
        </p:blipFill>
        <p:spPr>
          <a:xfrm>
            <a:off x="6142038" y="0"/>
            <a:ext cx="6049962" cy="6858000"/>
          </a:xfrm>
        </p:spPr>
      </p:pic>
    </p:spTree>
    <p:extLst>
      <p:ext uri="{BB962C8B-B14F-4D97-AF65-F5344CB8AC3E}">
        <p14:creationId xmlns:p14="http://schemas.microsoft.com/office/powerpoint/2010/main" val="26239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AF47F-D4FA-2E36-9BFB-35FB6A8AD962}"/>
              </a:ext>
            </a:extLst>
          </p:cNvPr>
          <p:cNvSpPr>
            <a:spLocks noGrp="1"/>
          </p:cNvSpPr>
          <p:nvPr>
            <p:ph type="title"/>
          </p:nvPr>
        </p:nvSpPr>
        <p:spPr>
          <a:xfrm>
            <a:off x="3007086" y="360000"/>
            <a:ext cx="8346713" cy="1325563"/>
          </a:xfrm>
        </p:spPr>
        <p:txBody>
          <a:bodyPr/>
          <a:lstStyle/>
          <a:p>
            <a:r>
              <a:rPr lang="en-GB" dirty="0"/>
              <a:t>Human Resources</a:t>
            </a:r>
          </a:p>
        </p:txBody>
      </p:sp>
      <p:sp>
        <p:nvSpPr>
          <p:cNvPr id="4" name="Tijdelijke aanduiding voor tekst 3">
            <a:extLst>
              <a:ext uri="{FF2B5EF4-FFF2-40B4-BE49-F238E27FC236}">
                <a16:creationId xmlns:a16="http://schemas.microsoft.com/office/drawing/2014/main" id="{BAEC9C5C-AE50-309B-6837-AE2BB8342F3C}"/>
              </a:ext>
            </a:extLst>
          </p:cNvPr>
          <p:cNvSpPr>
            <a:spLocks noGrp="1"/>
          </p:cNvSpPr>
          <p:nvPr>
            <p:ph type="body" sz="quarter" idx="14"/>
          </p:nvPr>
        </p:nvSpPr>
        <p:spPr>
          <a:xfrm>
            <a:off x="3006725" y="2036763"/>
            <a:ext cx="8347075" cy="3421578"/>
          </a:xfrm>
        </p:spPr>
        <p:txBody>
          <a:bodyPr vert="horz" lIns="91440" tIns="45720" rIns="91440" bIns="45720" rtlCol="0">
            <a:spAutoFit/>
          </a:bodyPr>
          <a:lstStyle/>
          <a:p>
            <a:pPr marL="228600" indent="-228600">
              <a:lnSpc>
                <a:spcPct val="120000"/>
              </a:lnSpc>
              <a:spcBef>
                <a:spcPts val="0"/>
              </a:spcBef>
              <a:buChar char="•"/>
            </a:pPr>
            <a:r>
              <a:rPr lang="en-GB" dirty="0"/>
              <a:t>A healthy, engaged and continuously learning community</a:t>
            </a:r>
          </a:p>
          <a:p>
            <a:pPr marL="228600" indent="-228600">
              <a:lnSpc>
                <a:spcPct val="120000"/>
              </a:lnSpc>
              <a:spcBef>
                <a:spcPts val="0"/>
              </a:spcBef>
              <a:buChar char="•"/>
            </a:pPr>
            <a:r>
              <a:rPr lang="en-GB" dirty="0"/>
              <a:t>Academia in Motion: talent development and support for academics</a:t>
            </a:r>
          </a:p>
          <a:p>
            <a:pPr marL="228600" indent="-228600">
              <a:lnSpc>
                <a:spcPct val="120000"/>
              </a:lnSpc>
              <a:spcBef>
                <a:spcPts val="0"/>
              </a:spcBef>
              <a:buChar char="•"/>
            </a:pPr>
            <a:r>
              <a:rPr lang="en-GB" dirty="0"/>
              <a:t>Leadership and development</a:t>
            </a:r>
          </a:p>
          <a:p>
            <a:pPr marL="228600" indent="-228600">
              <a:lnSpc>
                <a:spcPct val="120000"/>
              </a:lnSpc>
              <a:spcBef>
                <a:spcPts val="0"/>
              </a:spcBef>
              <a:buChar char="•"/>
            </a:pPr>
            <a:r>
              <a:rPr lang="en-GB" dirty="0"/>
              <a:t>Psychological safety, work-life balance and well-being</a:t>
            </a:r>
          </a:p>
          <a:p>
            <a:pPr marL="228600" indent="-228600">
              <a:lnSpc>
                <a:spcPct val="120000"/>
              </a:lnSpc>
              <a:spcBef>
                <a:spcPts val="0"/>
              </a:spcBef>
              <a:buChar char="•"/>
            </a:pPr>
            <a:r>
              <a:rPr lang="en-GB" dirty="0"/>
              <a:t>Service Centre International Staff</a:t>
            </a:r>
          </a:p>
          <a:p>
            <a:pPr marL="228600" indent="-228600">
              <a:lnSpc>
                <a:spcPct val="120000"/>
              </a:lnSpc>
              <a:spcBef>
                <a:spcPts val="0"/>
              </a:spcBef>
              <a:buChar char="•"/>
            </a:pPr>
            <a:r>
              <a:rPr lang="en-GB" dirty="0"/>
              <a:t>Global Mobility</a:t>
            </a:r>
          </a:p>
        </p:txBody>
      </p:sp>
      <p:pic>
        <p:nvPicPr>
          <p:cNvPr id="6" name="Tijdelijke aanduiding voor afbeelding 5" descr="Afbeelding met kleding, persoon, meubels, vrouw&#10;&#10;Door AI gegenereerde inhoud is mogelijk onjuist.">
            <a:extLst>
              <a:ext uri="{FF2B5EF4-FFF2-40B4-BE49-F238E27FC236}">
                <a16:creationId xmlns:a16="http://schemas.microsoft.com/office/drawing/2014/main" id="{359B5BCC-E52C-8D48-C43D-8F1007583DAA}"/>
              </a:ext>
            </a:extLst>
          </p:cNvPr>
          <p:cNvPicPr>
            <a:picLocks noGrp="1" noChangeAspect="1"/>
          </p:cNvPicPr>
          <p:nvPr>
            <p:ph type="pic" sz="quarter" idx="16"/>
          </p:nvPr>
        </p:nvPicPr>
        <p:blipFill>
          <a:blip r:embed="rId3"/>
          <a:srcRect l="36304" r="36304"/>
          <a:stretch/>
        </p:blipFill>
        <p:spPr>
          <a:xfrm>
            <a:off x="0" y="0"/>
            <a:ext cx="3324225" cy="6858000"/>
          </a:xfrm>
          <a:solidFill>
            <a:srgbClr val="BCD2FF"/>
          </a:solidFill>
        </p:spPr>
      </p:pic>
    </p:spTree>
    <p:extLst>
      <p:ext uri="{BB962C8B-B14F-4D97-AF65-F5344CB8AC3E}">
        <p14:creationId xmlns:p14="http://schemas.microsoft.com/office/powerpoint/2010/main" val="32167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6503F4-4B06-F7F5-54D1-444F07F62567}"/>
              </a:ext>
            </a:extLst>
          </p:cNvPr>
          <p:cNvSpPr>
            <a:spLocks noGrp="1"/>
          </p:cNvSpPr>
          <p:nvPr>
            <p:ph type="title"/>
          </p:nvPr>
        </p:nvSpPr>
        <p:spPr>
          <a:xfrm>
            <a:off x="3007086" y="360000"/>
            <a:ext cx="8346713" cy="1325563"/>
          </a:xfrm>
        </p:spPr>
        <p:txBody>
          <a:bodyPr/>
          <a:lstStyle/>
          <a:p>
            <a:r>
              <a:rPr lang="en-GB" dirty="0"/>
              <a:t>University Libraries</a:t>
            </a:r>
          </a:p>
        </p:txBody>
      </p:sp>
      <p:sp>
        <p:nvSpPr>
          <p:cNvPr id="6" name="Tijdelijke aanduiding voor inhoud 5">
            <a:extLst>
              <a:ext uri="{FF2B5EF4-FFF2-40B4-BE49-F238E27FC236}">
                <a16:creationId xmlns:a16="http://schemas.microsoft.com/office/drawing/2014/main" id="{2187B69D-82AE-DC6C-1F06-3BCEB99E519E}"/>
              </a:ext>
            </a:extLst>
          </p:cNvPr>
          <p:cNvSpPr>
            <a:spLocks noGrp="1"/>
          </p:cNvSpPr>
          <p:nvPr>
            <p:ph type="body" sz="quarter" idx="14"/>
          </p:nvPr>
        </p:nvSpPr>
        <p:spPr>
          <a:xfrm>
            <a:off x="3006725" y="2036763"/>
            <a:ext cx="8346713" cy="3831433"/>
          </a:xfrm>
        </p:spPr>
        <p:txBody>
          <a:bodyPr wrap="square">
            <a:spAutoFit/>
          </a:bodyPr>
          <a:lstStyle/>
          <a:p>
            <a:pPr>
              <a:lnSpc>
                <a:spcPct val="120000"/>
              </a:lnSpc>
              <a:spcBef>
                <a:spcPts val="0"/>
              </a:spcBef>
            </a:pPr>
            <a:r>
              <a:rPr lang="en-GB" sz="2200" b="1" dirty="0">
                <a:solidFill>
                  <a:srgbClr val="B27F2A"/>
                </a:solidFill>
              </a:rPr>
              <a:t>9</a:t>
            </a:r>
            <a:r>
              <a:rPr lang="en-GB" dirty="0"/>
              <a:t> libraries in Leiden, The Hague, Rabat and Jakarta</a:t>
            </a:r>
          </a:p>
          <a:p>
            <a:pPr>
              <a:lnSpc>
                <a:spcPct val="120000"/>
              </a:lnSpc>
              <a:spcBef>
                <a:spcPts val="0"/>
              </a:spcBef>
            </a:pPr>
            <a:r>
              <a:rPr lang="en-GB" sz="2200" b="1" dirty="0">
                <a:solidFill>
                  <a:srgbClr val="B27F2A"/>
                </a:solidFill>
              </a:rPr>
              <a:t>5.5 million </a:t>
            </a:r>
            <a:r>
              <a:rPr lang="en-GB" dirty="0"/>
              <a:t>books and journals (print and digital)</a:t>
            </a:r>
          </a:p>
          <a:p>
            <a:pPr>
              <a:lnSpc>
                <a:spcPct val="120000"/>
              </a:lnSpc>
              <a:spcBef>
                <a:spcPts val="0"/>
              </a:spcBef>
            </a:pPr>
            <a:r>
              <a:rPr lang="en-GB" sz="2200" b="1" dirty="0">
                <a:solidFill>
                  <a:srgbClr val="B27F2A"/>
                </a:solidFill>
              </a:rPr>
              <a:t>1 million </a:t>
            </a:r>
            <a:r>
              <a:rPr lang="en-GB" dirty="0"/>
              <a:t>book loans</a:t>
            </a:r>
          </a:p>
          <a:p>
            <a:pPr>
              <a:lnSpc>
                <a:spcPct val="120000"/>
              </a:lnSpc>
              <a:spcBef>
                <a:spcPts val="0"/>
              </a:spcBef>
            </a:pPr>
            <a:r>
              <a:rPr lang="en-GB" sz="2200" b="1" dirty="0">
                <a:solidFill>
                  <a:srgbClr val="B27F2A"/>
                </a:solidFill>
              </a:rPr>
              <a:t>5 million </a:t>
            </a:r>
            <a:r>
              <a:rPr lang="en-GB" dirty="0"/>
              <a:t>catalogue searches</a:t>
            </a:r>
          </a:p>
          <a:p>
            <a:pPr>
              <a:lnSpc>
                <a:spcPct val="120000"/>
              </a:lnSpc>
              <a:spcBef>
                <a:spcPts val="0"/>
              </a:spcBef>
            </a:pPr>
            <a:r>
              <a:rPr lang="en-GB" sz="2200" b="1" dirty="0">
                <a:solidFill>
                  <a:srgbClr val="B27F2A"/>
                </a:solidFill>
              </a:rPr>
              <a:t>500,000 </a:t>
            </a:r>
            <a:r>
              <a:rPr lang="en-GB" dirty="0"/>
              <a:t>items in our special collections</a:t>
            </a:r>
          </a:p>
          <a:p>
            <a:pPr>
              <a:lnSpc>
                <a:spcPct val="120000"/>
              </a:lnSpc>
              <a:spcBef>
                <a:spcPts val="0"/>
              </a:spcBef>
            </a:pPr>
            <a:r>
              <a:rPr lang="en-GB" sz="2200" b="1" dirty="0">
                <a:solidFill>
                  <a:srgbClr val="B27F2A"/>
                </a:solidFill>
              </a:rPr>
              <a:t>7 </a:t>
            </a:r>
            <a:r>
              <a:rPr lang="en-GB" dirty="0"/>
              <a:t>collections with UNESCO World Heritage Status</a:t>
            </a:r>
          </a:p>
          <a:p>
            <a:pPr>
              <a:lnSpc>
                <a:spcPct val="120000"/>
              </a:lnSpc>
              <a:spcBef>
                <a:spcPts val="0"/>
              </a:spcBef>
            </a:pPr>
            <a:r>
              <a:rPr lang="en-GB" sz="2200" b="1" dirty="0">
                <a:solidFill>
                  <a:srgbClr val="B27F2A"/>
                </a:solidFill>
              </a:rPr>
              <a:t>500</a:t>
            </a:r>
            <a:r>
              <a:rPr lang="en-GB" dirty="0"/>
              <a:t> international guest researchers and fellowships</a:t>
            </a:r>
          </a:p>
        </p:txBody>
      </p:sp>
      <p:pic>
        <p:nvPicPr>
          <p:cNvPr id="9" name="Tijdelijke aanduiding voor afbeelding 8">
            <a:extLst>
              <a:ext uri="{FF2B5EF4-FFF2-40B4-BE49-F238E27FC236}">
                <a16:creationId xmlns:a16="http://schemas.microsoft.com/office/drawing/2014/main" id="{3ACA9EFF-3FD4-D25D-EFE2-95C6F94A4DBE}"/>
              </a:ext>
            </a:extLst>
          </p:cNvPr>
          <p:cNvPicPr>
            <a:picLocks noGrp="1" noChangeAspect="1"/>
          </p:cNvPicPr>
          <p:nvPr>
            <p:ph type="pic" sz="quarter" idx="16"/>
          </p:nvPr>
        </p:nvPicPr>
        <p:blipFill>
          <a:blip r:embed="rId3"/>
          <a:srcRect l="48135" r="19551"/>
          <a:stretch>
            <a:fillRect/>
          </a:stretch>
        </p:blipFill>
        <p:spPr>
          <a:xfrm>
            <a:off x="0" y="0"/>
            <a:ext cx="3324225" cy="6858000"/>
          </a:xfrm>
        </p:spPr>
      </p:pic>
    </p:spTree>
    <p:extLst>
      <p:ext uri="{BB962C8B-B14F-4D97-AF65-F5344CB8AC3E}">
        <p14:creationId xmlns:p14="http://schemas.microsoft.com/office/powerpoint/2010/main" val="21134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41D98954-D71C-9F45-022D-B28BBD2FE548}"/>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C1C94C41-12A3-398C-010B-D7C8B125CCB1}"/>
              </a:ext>
            </a:extLst>
          </p:cNvPr>
          <p:cNvSpPr>
            <a:spLocks noGrp="1"/>
          </p:cNvSpPr>
          <p:nvPr>
            <p:ph type="ctrTitle"/>
          </p:nvPr>
        </p:nvSpPr>
        <p:spPr>
          <a:xfrm>
            <a:off x="1" y="1476456"/>
            <a:ext cx="12192000" cy="2334682"/>
          </a:xfrm>
        </p:spPr>
        <p:txBody>
          <a:bodyPr/>
          <a:lstStyle/>
          <a:p>
            <a:r>
              <a:rPr lang="nl-NL" dirty="0"/>
              <a:t>universiteitleiden.nl/en</a:t>
            </a:r>
            <a:endParaRPr lang="en-US" dirty="0"/>
          </a:p>
        </p:txBody>
      </p:sp>
    </p:spTree>
    <p:extLst>
      <p:ext uri="{BB962C8B-B14F-4D97-AF65-F5344CB8AC3E}">
        <p14:creationId xmlns:p14="http://schemas.microsoft.com/office/powerpoint/2010/main" val="34254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CC8FB4-7D6A-2FD9-A5B5-088233544D67}"/>
              </a:ext>
            </a:extLst>
          </p:cNvPr>
          <p:cNvSpPr>
            <a:spLocks noGrp="1"/>
          </p:cNvSpPr>
          <p:nvPr>
            <p:ph type="body" sz="quarter" idx="14"/>
          </p:nvPr>
        </p:nvSpPr>
        <p:spPr>
          <a:xfrm>
            <a:off x="5892800" y="2036763"/>
            <a:ext cx="5951869" cy="4046537"/>
          </a:xfrm>
        </p:spPr>
        <p:txBody>
          <a:bodyPr/>
          <a:lstStyle/>
          <a:p>
            <a:pPr>
              <a:spcBef>
                <a:spcPts val="0"/>
              </a:spcBef>
            </a:pPr>
            <a:r>
              <a:rPr lang="en-US" dirty="0"/>
              <a:t>Archaeology</a:t>
            </a:r>
          </a:p>
          <a:p>
            <a:pPr>
              <a:spcBef>
                <a:spcPts val="0"/>
              </a:spcBef>
            </a:pPr>
            <a:r>
              <a:rPr lang="en-US" dirty="0"/>
              <a:t>Governance and Global Affairs</a:t>
            </a:r>
          </a:p>
          <a:p>
            <a:pPr>
              <a:spcBef>
                <a:spcPts val="0"/>
              </a:spcBef>
            </a:pPr>
            <a:r>
              <a:rPr lang="en-US" dirty="0"/>
              <a:t>Humanities</a:t>
            </a:r>
          </a:p>
          <a:p>
            <a:pPr>
              <a:spcBef>
                <a:spcPts val="0"/>
              </a:spcBef>
            </a:pPr>
            <a:r>
              <a:rPr lang="en-US" dirty="0"/>
              <a:t>Law</a:t>
            </a:r>
          </a:p>
          <a:p>
            <a:pPr>
              <a:spcBef>
                <a:spcPts val="0"/>
              </a:spcBef>
            </a:pPr>
            <a:r>
              <a:rPr lang="en-US" dirty="0"/>
              <a:t>Medicine/LUMC</a:t>
            </a:r>
          </a:p>
          <a:p>
            <a:pPr>
              <a:spcBef>
                <a:spcPts val="0"/>
              </a:spcBef>
            </a:pPr>
            <a:r>
              <a:rPr lang="en-US" dirty="0"/>
              <a:t>Science</a:t>
            </a:r>
          </a:p>
          <a:p>
            <a:pPr>
              <a:spcBef>
                <a:spcPts val="0"/>
              </a:spcBef>
            </a:pPr>
            <a:r>
              <a:rPr lang="en-US" dirty="0"/>
              <a:t>Social and </a:t>
            </a:r>
            <a:r>
              <a:rPr lang="en-US" dirty="0" err="1"/>
              <a:t>Behavioural</a:t>
            </a:r>
            <a:r>
              <a:rPr lang="en-US" dirty="0"/>
              <a:t> Sciences</a:t>
            </a:r>
          </a:p>
        </p:txBody>
      </p:sp>
      <p:sp>
        <p:nvSpPr>
          <p:cNvPr id="3" name="Titel 2">
            <a:extLst>
              <a:ext uri="{FF2B5EF4-FFF2-40B4-BE49-F238E27FC236}">
                <a16:creationId xmlns:a16="http://schemas.microsoft.com/office/drawing/2014/main" id="{55841F9D-0DFE-4949-C360-C64506A6D53C}"/>
              </a:ext>
            </a:extLst>
          </p:cNvPr>
          <p:cNvSpPr>
            <a:spLocks noGrp="1"/>
          </p:cNvSpPr>
          <p:nvPr>
            <p:ph type="title"/>
          </p:nvPr>
        </p:nvSpPr>
        <p:spPr/>
        <p:txBody>
          <a:bodyPr/>
          <a:lstStyle/>
          <a:p>
            <a:r>
              <a:rPr lang="nl-NL" dirty="0" err="1"/>
              <a:t>Faculties</a:t>
            </a:r>
            <a:endParaRPr lang="en-US" dirty="0"/>
          </a:p>
        </p:txBody>
      </p:sp>
      <p:sp>
        <p:nvSpPr>
          <p:cNvPr id="4" name="Tijdelijke aanduiding voor afbeelding 3">
            <a:extLst>
              <a:ext uri="{FF2B5EF4-FFF2-40B4-BE49-F238E27FC236}">
                <a16:creationId xmlns:a16="http://schemas.microsoft.com/office/drawing/2014/main" id="{3F1C4D9A-90A7-CC85-5C65-FD36B474453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82598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645C6-9DD2-33B5-A932-5B9A6201B393}"/>
            </a:ext>
          </a:extLst>
        </p:cNvPr>
        <p:cNvGrpSpPr/>
        <p:nvPr/>
      </p:nvGrpSpPr>
      <p:grpSpPr>
        <a:xfrm>
          <a:off x="0" y="0"/>
          <a:ext cx="0" cy="0"/>
          <a:chOff x="0" y="0"/>
          <a:chExt cx="0" cy="0"/>
        </a:xfrm>
      </p:grpSpPr>
      <p:pic>
        <p:nvPicPr>
          <p:cNvPr id="2" name="Wereldkaart">
            <a:extLst>
              <a:ext uri="{FF2B5EF4-FFF2-40B4-BE49-F238E27FC236}">
                <a16:creationId xmlns:a16="http://schemas.microsoft.com/office/drawing/2014/main" id="{8DBB6D8E-6472-8924-E4D6-168B27DDF9CA}"/>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32467" r="18594"/>
          <a:stretch>
            <a:fillRect/>
          </a:stretch>
        </p:blipFill>
        <p:spPr>
          <a:xfrm>
            <a:off x="6142036" y="0"/>
            <a:ext cx="6049964" cy="6858000"/>
          </a:xfrm>
        </p:spPr>
      </p:pic>
      <p:sp>
        <p:nvSpPr>
          <p:cNvPr id="52" name="St. Petersburg">
            <a:extLst>
              <a:ext uri="{FF2B5EF4-FFF2-40B4-BE49-F238E27FC236}">
                <a16:creationId xmlns:a16="http://schemas.microsoft.com/office/drawing/2014/main" id="{7E79DCCB-6452-E5EE-A6CA-9351B6AC5915}"/>
              </a:ext>
            </a:extLst>
          </p:cNvPr>
          <p:cNvSpPr txBox="1">
            <a:spLocks noChangeAspect="1"/>
          </p:cNvSpPr>
          <p:nvPr/>
        </p:nvSpPr>
        <p:spPr>
          <a:xfrm>
            <a:off x="8725668" y="1430848"/>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3" name="Istanboel">
            <a:extLst>
              <a:ext uri="{FF2B5EF4-FFF2-40B4-BE49-F238E27FC236}">
                <a16:creationId xmlns:a16="http://schemas.microsoft.com/office/drawing/2014/main" id="{81AD4ED5-5C36-D7FC-659B-2BEA78E2CDAD}"/>
              </a:ext>
            </a:extLst>
          </p:cNvPr>
          <p:cNvSpPr txBox="1">
            <a:spLocks noChangeAspect="1"/>
          </p:cNvSpPr>
          <p:nvPr/>
        </p:nvSpPr>
        <p:spPr>
          <a:xfrm>
            <a:off x="8720266" y="238806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4" name="Rabat">
            <a:extLst>
              <a:ext uri="{FF2B5EF4-FFF2-40B4-BE49-F238E27FC236}">
                <a16:creationId xmlns:a16="http://schemas.microsoft.com/office/drawing/2014/main" id="{5E1BB6BC-D220-028B-A509-FCA0D034A20D}"/>
              </a:ext>
            </a:extLst>
          </p:cNvPr>
          <p:cNvSpPr txBox="1">
            <a:spLocks noChangeAspect="1"/>
          </p:cNvSpPr>
          <p:nvPr/>
        </p:nvSpPr>
        <p:spPr>
          <a:xfrm>
            <a:off x="7477459" y="273702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4" name="Nairobi">
            <a:extLst>
              <a:ext uri="{FF2B5EF4-FFF2-40B4-BE49-F238E27FC236}">
                <a16:creationId xmlns:a16="http://schemas.microsoft.com/office/drawing/2014/main" id="{47282F05-4764-207F-BC0B-AB4534275AE5}"/>
              </a:ext>
            </a:extLst>
          </p:cNvPr>
          <p:cNvSpPr txBox="1">
            <a:spLocks noChangeAspect="1"/>
          </p:cNvSpPr>
          <p:nvPr/>
        </p:nvSpPr>
        <p:spPr>
          <a:xfrm>
            <a:off x="9012863" y="4144044"/>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5" name="Caïro">
            <a:extLst>
              <a:ext uri="{FF2B5EF4-FFF2-40B4-BE49-F238E27FC236}">
                <a16:creationId xmlns:a16="http://schemas.microsoft.com/office/drawing/2014/main" id="{6DD4C18F-A16C-C7A6-0549-39FEA4921BAC}"/>
              </a:ext>
            </a:extLst>
          </p:cNvPr>
          <p:cNvSpPr txBox="1">
            <a:spLocks noChangeAspect="1"/>
          </p:cNvSpPr>
          <p:nvPr/>
        </p:nvSpPr>
        <p:spPr>
          <a:xfrm>
            <a:off x="8751068" y="290913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6" name="Athene">
            <a:extLst>
              <a:ext uri="{FF2B5EF4-FFF2-40B4-BE49-F238E27FC236}">
                <a16:creationId xmlns:a16="http://schemas.microsoft.com/office/drawing/2014/main" id="{F78E101E-70E7-D13A-2E5C-C88D25E3528E}"/>
              </a:ext>
            </a:extLst>
          </p:cNvPr>
          <p:cNvSpPr txBox="1">
            <a:spLocks noChangeAspect="1"/>
          </p:cNvSpPr>
          <p:nvPr/>
        </p:nvSpPr>
        <p:spPr>
          <a:xfrm>
            <a:off x="8540836" y="2535016"/>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8" name="Florence">
            <a:extLst>
              <a:ext uri="{FF2B5EF4-FFF2-40B4-BE49-F238E27FC236}">
                <a16:creationId xmlns:a16="http://schemas.microsoft.com/office/drawing/2014/main" id="{E4740588-CF6B-EFE9-6E1F-A7C4CEAD9CA1}"/>
              </a:ext>
            </a:extLst>
          </p:cNvPr>
          <p:cNvSpPr txBox="1">
            <a:spLocks noChangeAspect="1"/>
          </p:cNvSpPr>
          <p:nvPr/>
        </p:nvSpPr>
        <p:spPr>
          <a:xfrm>
            <a:off x="8111791" y="2251205"/>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7" name="Rome">
            <a:extLst>
              <a:ext uri="{FF2B5EF4-FFF2-40B4-BE49-F238E27FC236}">
                <a16:creationId xmlns:a16="http://schemas.microsoft.com/office/drawing/2014/main" id="{58885733-7FAE-908E-F4EA-B76597A1D545}"/>
              </a:ext>
            </a:extLst>
          </p:cNvPr>
          <p:cNvSpPr txBox="1">
            <a:spLocks noChangeAspect="1"/>
          </p:cNvSpPr>
          <p:nvPr/>
        </p:nvSpPr>
        <p:spPr>
          <a:xfrm>
            <a:off x="8132068" y="2312799"/>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59" name="Jakarta">
            <a:extLst>
              <a:ext uri="{FF2B5EF4-FFF2-40B4-BE49-F238E27FC236}">
                <a16:creationId xmlns:a16="http://schemas.microsoft.com/office/drawing/2014/main" id="{2A4B463D-DE37-BC9F-DDCF-909A0A96FE58}"/>
              </a:ext>
            </a:extLst>
          </p:cNvPr>
          <p:cNvSpPr txBox="1">
            <a:spLocks noChangeAspect="1"/>
          </p:cNvSpPr>
          <p:nvPr/>
        </p:nvSpPr>
        <p:spPr>
          <a:xfrm>
            <a:off x="11420945" y="434520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en-GB" sz="1200" dirty="0">
                <a:solidFill>
                  <a:schemeClr val="bg1">
                    <a:alpha val="0"/>
                  </a:schemeClr>
                </a:solidFill>
                <a:latin typeface="Merriweather" panose="00000500000000000000" pitchFamily="2" charset="0"/>
              </a:rPr>
              <a:t>St, Petersburg</a:t>
            </a:r>
          </a:p>
        </p:txBody>
      </p:sp>
      <p:sp>
        <p:nvSpPr>
          <p:cNvPr id="16" name="Titel">
            <a:extLst>
              <a:ext uri="{FF2B5EF4-FFF2-40B4-BE49-F238E27FC236}">
                <a16:creationId xmlns:a16="http://schemas.microsoft.com/office/drawing/2014/main" id="{5D3681CB-E5F9-83E1-9362-8F4B28A5AFC4}"/>
              </a:ext>
            </a:extLst>
          </p:cNvPr>
          <p:cNvSpPr>
            <a:spLocks noGrp="1"/>
          </p:cNvSpPr>
          <p:nvPr>
            <p:ph type="title"/>
          </p:nvPr>
        </p:nvSpPr>
        <p:spPr>
          <a:xfrm>
            <a:off x="422045" y="64888"/>
            <a:ext cx="6192161" cy="1325563"/>
          </a:xfrm>
        </p:spPr>
        <p:txBody>
          <a:bodyPr>
            <a:noAutofit/>
          </a:bodyPr>
          <a:lstStyle/>
          <a:p>
            <a:pPr>
              <a:lnSpc>
                <a:spcPct val="100000"/>
              </a:lnSpc>
            </a:pPr>
            <a:r>
              <a:rPr lang="en-GB" dirty="0"/>
              <a:t>Nine</a:t>
            </a:r>
            <a:r>
              <a:rPr lang="en-GB" b="1" dirty="0"/>
              <a:t> institutes abroad</a:t>
            </a:r>
          </a:p>
        </p:txBody>
      </p:sp>
      <p:sp>
        <p:nvSpPr>
          <p:cNvPr id="3" name="Tekstvak">
            <a:extLst>
              <a:ext uri="{FF2B5EF4-FFF2-40B4-BE49-F238E27FC236}">
                <a16:creationId xmlns:a16="http://schemas.microsoft.com/office/drawing/2014/main" id="{C4424AB0-D1C1-40C1-7FAD-975A67F85C7E}"/>
              </a:ext>
            </a:extLst>
          </p:cNvPr>
          <p:cNvSpPr txBox="1">
            <a:spLocks/>
          </p:cNvSpPr>
          <p:nvPr/>
        </p:nvSpPr>
        <p:spPr>
          <a:xfrm>
            <a:off x="438150" y="1158240"/>
            <a:ext cx="6196333" cy="5230278"/>
          </a:xfrm>
          <a:prstGeom prst="rect">
            <a:avLst/>
          </a:prstGeom>
          <a:noFill/>
        </p:spPr>
        <p:txBody>
          <a:bodyPr vert="horz" wrap="square" lIns="91440" tIns="45720" rIns="360000" bIns="45720"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1800" b="1" dirty="0"/>
              <a:t>Rome</a:t>
            </a:r>
            <a:br>
              <a:rPr lang="en-GB" dirty="0"/>
            </a:br>
            <a:r>
              <a:rPr lang="en-GB" sz="1600" dirty="0">
                <a:solidFill>
                  <a:schemeClr val="bg1">
                    <a:lumMod val="50000"/>
                  </a:schemeClr>
                </a:solidFill>
              </a:rPr>
              <a:t>Royal Netherlands Institute in Rome (KNIR)</a:t>
            </a:r>
          </a:p>
          <a:p>
            <a:pPr marL="0" indent="0">
              <a:lnSpc>
                <a:spcPct val="100000"/>
              </a:lnSpc>
              <a:spcAft>
                <a:spcPts val="1200"/>
              </a:spcAft>
              <a:buNone/>
            </a:pPr>
            <a:r>
              <a:rPr lang="en-GB" sz="1800" b="1" dirty="0"/>
              <a:t>Florence</a:t>
            </a:r>
            <a:br>
              <a:rPr lang="en-GB" dirty="0"/>
            </a:br>
            <a:r>
              <a:rPr lang="en-GB" sz="1600" dirty="0">
                <a:solidFill>
                  <a:schemeClr val="bg1">
                    <a:lumMod val="50000"/>
                  </a:schemeClr>
                </a:solidFill>
              </a:rPr>
              <a:t>Netherlands Interuniversity Institute for Art History (NIKI)</a:t>
            </a:r>
          </a:p>
          <a:p>
            <a:pPr marL="0" indent="0">
              <a:lnSpc>
                <a:spcPct val="100000"/>
              </a:lnSpc>
              <a:spcAft>
                <a:spcPts val="1200"/>
              </a:spcAft>
              <a:buNone/>
            </a:pPr>
            <a:r>
              <a:rPr lang="en-GB" sz="1800" b="1" dirty="0"/>
              <a:t>St. Petersburg</a:t>
            </a:r>
            <a:br>
              <a:rPr lang="en-GB" b="1" dirty="0"/>
            </a:br>
            <a:r>
              <a:rPr lang="en-GB" sz="1600" dirty="0">
                <a:solidFill>
                  <a:schemeClr val="bg1">
                    <a:lumMod val="50000"/>
                  </a:schemeClr>
                </a:solidFill>
              </a:rPr>
              <a:t>Netherlands Institute in St. Petersburg (NIP)</a:t>
            </a:r>
          </a:p>
          <a:p>
            <a:pPr marL="0" indent="0">
              <a:lnSpc>
                <a:spcPct val="100000"/>
              </a:lnSpc>
              <a:spcAft>
                <a:spcPts val="1200"/>
              </a:spcAft>
              <a:buNone/>
            </a:pPr>
            <a:r>
              <a:rPr lang="en-GB" sz="1800" b="1" dirty="0"/>
              <a:t>Athens</a:t>
            </a:r>
            <a:br>
              <a:rPr lang="en-GB" b="1" dirty="0"/>
            </a:br>
            <a:r>
              <a:rPr lang="en-GB" sz="1600" dirty="0">
                <a:solidFill>
                  <a:schemeClr val="bg1">
                    <a:lumMod val="50000"/>
                  </a:schemeClr>
                </a:solidFill>
              </a:rPr>
              <a:t>Netherlands Institute at Athens (NIA)</a:t>
            </a:r>
          </a:p>
          <a:p>
            <a:pPr marL="0" indent="0">
              <a:lnSpc>
                <a:spcPct val="100000"/>
              </a:lnSpc>
              <a:spcAft>
                <a:spcPts val="1200"/>
              </a:spcAft>
              <a:buNone/>
            </a:pPr>
            <a:r>
              <a:rPr lang="en-GB" sz="1800" b="1" dirty="0"/>
              <a:t>Istanbul</a:t>
            </a:r>
            <a:br>
              <a:rPr lang="en-GB" dirty="0"/>
            </a:br>
            <a:r>
              <a:rPr lang="en-GB" sz="1600" dirty="0">
                <a:solidFill>
                  <a:schemeClr val="bg1">
                    <a:lumMod val="50000"/>
                  </a:schemeClr>
                </a:solidFill>
              </a:rPr>
              <a:t>Netherlands Institute in Turkey (NIT)</a:t>
            </a:r>
          </a:p>
          <a:p>
            <a:pPr marL="0" indent="0">
              <a:lnSpc>
                <a:spcPct val="100000"/>
              </a:lnSpc>
              <a:spcAft>
                <a:spcPts val="1200"/>
              </a:spcAft>
              <a:buNone/>
            </a:pPr>
            <a:r>
              <a:rPr lang="en-GB" sz="1800" b="1" dirty="0"/>
              <a:t>Rabat</a:t>
            </a:r>
            <a:br>
              <a:rPr lang="en-GB" dirty="0"/>
            </a:br>
            <a:r>
              <a:rPr lang="en-GB" sz="1600" dirty="0">
                <a:solidFill>
                  <a:schemeClr val="bg1">
                    <a:lumMod val="50000"/>
                  </a:schemeClr>
                </a:solidFill>
              </a:rPr>
              <a:t>Netherlands Institute Morocco (NIMAR)</a:t>
            </a:r>
          </a:p>
          <a:p>
            <a:pPr marL="0" indent="0">
              <a:lnSpc>
                <a:spcPct val="100000"/>
              </a:lnSpc>
              <a:spcAft>
                <a:spcPts val="1200"/>
              </a:spcAft>
              <a:buNone/>
            </a:pPr>
            <a:r>
              <a:rPr lang="en-GB" sz="1800" b="1" dirty="0"/>
              <a:t>Cairo</a:t>
            </a:r>
            <a:br>
              <a:rPr lang="en-GB" dirty="0"/>
            </a:br>
            <a:r>
              <a:rPr lang="en-GB" sz="1600" dirty="0">
                <a:solidFill>
                  <a:schemeClr val="bg1">
                    <a:lumMod val="50000"/>
                  </a:schemeClr>
                </a:solidFill>
              </a:rPr>
              <a:t>Netherlands-Flemish Institute in Cairo (NVIC)</a:t>
            </a:r>
            <a:endParaRPr lang="en-GB" sz="1800" b="1" dirty="0">
              <a:solidFill>
                <a:schemeClr val="bg1">
                  <a:lumMod val="50000"/>
                </a:schemeClr>
              </a:solidFill>
            </a:endParaRPr>
          </a:p>
          <a:p>
            <a:pPr marL="0" indent="0">
              <a:lnSpc>
                <a:spcPct val="100000"/>
              </a:lnSpc>
              <a:spcAft>
                <a:spcPts val="1200"/>
              </a:spcAft>
              <a:buNone/>
            </a:pPr>
            <a:r>
              <a:rPr lang="en-GB" sz="1800" b="1" dirty="0"/>
              <a:t>Nairobi</a:t>
            </a:r>
            <a:br>
              <a:rPr lang="en-GB" sz="1600" dirty="0"/>
            </a:br>
            <a:r>
              <a:rPr lang="en-GB" sz="1600" dirty="0">
                <a:solidFill>
                  <a:schemeClr val="bg1">
                    <a:lumMod val="50000"/>
                  </a:schemeClr>
                </a:solidFill>
              </a:rPr>
              <a:t>Nuvoni Centre for Innovation Research (LDE)</a:t>
            </a:r>
          </a:p>
          <a:p>
            <a:pPr marL="0" indent="0">
              <a:lnSpc>
                <a:spcPct val="100000"/>
              </a:lnSpc>
              <a:buNone/>
            </a:pPr>
            <a:r>
              <a:rPr lang="en-GB" sz="1800" b="1" dirty="0"/>
              <a:t>Jakarta</a:t>
            </a:r>
            <a:br>
              <a:rPr lang="en-GB" sz="1600" dirty="0"/>
            </a:br>
            <a:r>
              <a:rPr lang="en-GB" sz="1600" dirty="0">
                <a:solidFill>
                  <a:schemeClr val="bg1">
                    <a:lumMod val="50000"/>
                  </a:schemeClr>
                </a:solidFill>
              </a:rPr>
              <a:t>Royal Netherlands Institute of Southeast Asian and Caribbean Studies (KITLV)</a:t>
            </a:r>
          </a:p>
        </p:txBody>
      </p:sp>
    </p:spTree>
    <p:extLst>
      <p:ext uri="{BB962C8B-B14F-4D97-AF65-F5344CB8AC3E}">
        <p14:creationId xmlns:p14="http://schemas.microsoft.com/office/powerpoint/2010/main" val="23743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err="1">
                <a:solidFill>
                  <a:srgbClr val="001158"/>
                </a:solidFill>
                <a:latin typeface="Merriweather" panose="00000500000000000000" pitchFamily="2" charset="0"/>
              </a:rPr>
              <a:t>Cities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61402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err="1">
                <a:solidFill>
                  <a:srgbClr val="001158"/>
                </a:solidFill>
                <a:latin typeface="Merriweather" panose="00000500000000000000" pitchFamily="2" charset="0"/>
              </a:rPr>
              <a:t>Faculties</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6,400</a:t>
            </a:r>
            <a:endParaRPr lang="nl-NL" sz="28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Staff</a:t>
            </a:r>
            <a:r>
              <a:rPr lang="nl-NL" sz="1600" dirty="0">
                <a:solidFill>
                  <a:srgbClr val="001158"/>
                </a:solidFill>
                <a:latin typeface="Merriweather" panose="00000500000000000000" pitchFamily="2" charset="0"/>
              </a:rPr>
              <a:t> members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009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396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Bachelor’s</a:t>
            </a:r>
            <a:br>
              <a:rPr lang="nl-NL" sz="1600" dirty="0">
                <a:solidFill>
                  <a:srgbClr val="001158"/>
                </a:solidFill>
                <a:latin typeface="Merriweather" panose="00000500000000000000" pitchFamily="2" charset="0"/>
              </a:rPr>
            </a:b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6140288" y="37009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36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Master’s</a:t>
            </a:r>
            <a:r>
              <a:rPr lang="nl-NL" sz="1600" dirty="0">
                <a:solidFill>
                  <a:srgbClr val="001158"/>
                </a:solidFill>
                <a:latin typeface="Merriweather" panose="00000500000000000000" pitchFamily="2" charset="0"/>
              </a:rPr>
              <a:t> </a:t>
            </a:r>
            <a:br>
              <a:rPr lang="nl-NL" sz="1600" dirty="0">
                <a:solidFill>
                  <a:srgbClr val="001158"/>
                </a:solidFill>
                <a:latin typeface="Merriweather" panose="00000500000000000000" pitchFamily="2" charset="0"/>
              </a:rPr>
            </a:br>
            <a:r>
              <a:rPr lang="nl-NL" sz="1600" dirty="0" err="1">
                <a:solidFill>
                  <a:srgbClr val="001158"/>
                </a:solidFill>
                <a:latin typeface="Merriweather" panose="00000500000000000000" pitchFamily="2" charset="0"/>
              </a:rPr>
              <a:t>programmes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009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Students</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61402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err="1">
                <a:solidFill>
                  <a:srgbClr val="001158"/>
                </a:solidFill>
                <a:latin typeface="Merriweather" panose="00000500000000000000" pitchFamily="2" charset="0"/>
              </a:rPr>
              <a:t>Nationalities</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468621"/>
            <a:ext cx="576198" cy="576198"/>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 </a:t>
            </a:r>
            <a:r>
              <a:rPr lang="nl-NL" sz="1600" dirty="0" err="1">
                <a:solidFill>
                  <a:srgbClr val="001158"/>
                </a:solidFill>
                <a:latin typeface="Merriweather" panose="00000500000000000000" pitchFamily="2" charset="0"/>
              </a:rPr>
              <a:t>Prizes</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err="1">
                <a:ln>
                  <a:noFill/>
                </a:ln>
                <a:solidFill>
                  <a:srgbClr val="001158"/>
                </a:solidFill>
                <a:effectLst/>
                <a:uLnTx/>
                <a:uFillTx/>
                <a:latin typeface="Merriweather" panose="00000500000000000000" pitchFamily="2" charset="0"/>
                <a:ea typeface="+mn-ea"/>
                <a:cs typeface="+mn-cs"/>
              </a:rPr>
              <a:t>Until</a:t>
            </a: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 </a:t>
            </a:r>
            <a:r>
              <a:rPr kumimoji="0" lang="nl-NL" sz="1200" b="0" i="0" u="none" strike="noStrike" kern="1200" cap="none" spc="0" normalizeH="0" baseline="0" noProof="0" dirty="0" err="1">
                <a:ln>
                  <a:noFill/>
                </a:ln>
                <a:solidFill>
                  <a:srgbClr val="001158"/>
                </a:solidFill>
                <a:effectLst/>
                <a:uLnTx/>
                <a:uFillTx/>
                <a:latin typeface="Merriweather" panose="00000500000000000000" pitchFamily="2" charset="0"/>
                <a:ea typeface="+mn-ea"/>
                <a:cs typeface="+mn-cs"/>
              </a:rPr>
              <a:t>now</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Leiden University in </a:t>
            </a:r>
            <a:r>
              <a:rPr lang="nl-NL" dirty="0" err="1"/>
              <a:t>figures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3791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pPr>
            <a:r>
              <a:rPr lang="en-GB" dirty="0"/>
              <a:t>Cutting-edge fundamental research</a:t>
            </a:r>
          </a:p>
          <a:p>
            <a:pPr marL="228600" indent="-228600">
              <a:lnSpc>
                <a:spcPct val="120000"/>
              </a:lnSpc>
              <a:spcBef>
                <a:spcPts val="0"/>
              </a:spcBef>
            </a:pPr>
            <a:r>
              <a:rPr lang="en-GB" dirty="0"/>
              <a:t>Interdisciplinary collaboration</a:t>
            </a:r>
          </a:p>
          <a:p>
            <a:pPr marL="228600" indent="-228600">
              <a:lnSpc>
                <a:spcPct val="120000"/>
              </a:lnSpc>
              <a:spcBef>
                <a:spcPts val="0"/>
              </a:spcBef>
            </a:pPr>
            <a:r>
              <a:rPr lang="en-GB" dirty="0"/>
              <a:t>Impact on society</a:t>
            </a:r>
          </a:p>
          <a:p>
            <a:pPr marL="228600" indent="-228600">
              <a:lnSpc>
                <a:spcPct val="120000"/>
              </a:lnSpc>
              <a:spcBef>
                <a:spcPts val="0"/>
              </a:spcBef>
            </a:pPr>
            <a:r>
              <a:rPr lang="en-GB" dirty="0"/>
              <a:t>International focus</a:t>
            </a:r>
            <a:endParaRPr lang="en-GB"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en-GB" sz="2400" dirty="0"/>
              <a:t>World-class research</a:t>
            </a:r>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en-GB" dirty="0"/>
              <a:t>Innovative teaching</a:t>
            </a:r>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Mono-, multi- and interdisciplinary</a:t>
            </a:r>
          </a:p>
          <a:p>
            <a:r>
              <a:rPr lang="en-GB" dirty="0"/>
              <a:t>Focus on 21st-century skills</a:t>
            </a:r>
          </a:p>
          <a:p>
            <a:r>
              <a:rPr lang="en-GB" dirty="0"/>
              <a:t>Relevant to society</a:t>
            </a:r>
          </a:p>
          <a:p>
            <a:r>
              <a:rPr lang="en-GB" dirty="0"/>
              <a:t>Innovative use of technology</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8084</Words>
  <Application>Microsoft Office PowerPoint</Application>
  <PresentationFormat>Breedbeeld</PresentationFormat>
  <Paragraphs>971</Paragraphs>
  <Slides>55</Slides>
  <Notes>55</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55</vt:i4>
      </vt:variant>
    </vt:vector>
  </HeadingPairs>
  <TitlesOfParts>
    <vt:vector size="66" baseType="lpstr">
      <vt:lpstr>Vestula Pro DemiBold</vt:lpstr>
      <vt:lpstr>Aptos</vt:lpstr>
      <vt:lpstr>Vestula Pro</vt:lpstr>
      <vt:lpstr>Vestula</vt:lpstr>
      <vt:lpstr>Merriweather</vt:lpstr>
      <vt:lpstr>Arial</vt:lpstr>
      <vt:lpstr>Calibri</vt:lpstr>
      <vt:lpstr>Verdana</vt:lpstr>
      <vt:lpstr>Titels</vt:lpstr>
      <vt:lpstr>Inhoud</vt:lpstr>
      <vt:lpstr>1_Inhoud</vt:lpstr>
      <vt:lpstr>Discover Leiden University</vt:lpstr>
      <vt:lpstr>First university in the Netherlands</vt:lpstr>
      <vt:lpstr>Rudolph Cleveringa</vt:lpstr>
      <vt:lpstr>Two cities, one unique ecosystem</vt:lpstr>
      <vt:lpstr>PowerPoint-presentatie</vt:lpstr>
      <vt:lpstr>Faculties</vt:lpstr>
      <vt:lpstr>Nine institutes abroad</vt:lpstr>
      <vt:lpstr>Leiden University in figures</vt:lpstr>
      <vt:lpstr>World-class research</vt:lpstr>
      <vt:lpstr>Interdisciplinary research and teaching</vt:lpstr>
      <vt:lpstr>Profile of Leiden University 15 themes in 5 domains</vt:lpstr>
      <vt:lpstr>Strategy</vt:lpstr>
      <vt:lpstr>Innovating and Connecting Strategic Plan 2022-2027</vt:lpstr>
      <vt:lpstr>Ongoing strategic themes</vt:lpstr>
      <vt:lpstr>Sustainability</vt:lpstr>
      <vt:lpstr>Diversity and inclusion</vt:lpstr>
      <vt:lpstr>Research</vt:lpstr>
      <vt:lpstr>Research in figures</vt:lpstr>
      <vt:lpstr>Teaching</vt:lpstr>
      <vt:lpstr>Teaching in figures</vt:lpstr>
      <vt:lpstr>Learning@LeidenUniversity</vt:lpstr>
      <vt:lpstr>Innovative teaching</vt:lpstr>
      <vt:lpstr>Lifelong learning</vt:lpstr>
      <vt:lpstr>Leiden Bio Science Park</vt:lpstr>
      <vt:lpstr>Leiden City of Knowledge</vt:lpstr>
      <vt:lpstr>Leiden-Delft-Erasmus Universities</vt:lpstr>
      <vt:lpstr>PowerPoint-presentatie</vt:lpstr>
      <vt:lpstr>Collaboration</vt:lpstr>
      <vt:lpstr>LDE partners</vt:lpstr>
      <vt:lpstr>Internationalisation</vt:lpstr>
      <vt:lpstr>Vision on internationalisation</vt:lpstr>
      <vt:lpstr>International collaboration</vt:lpstr>
      <vt:lpstr>European networks</vt:lpstr>
      <vt:lpstr>Impact</vt:lpstr>
      <vt:lpstr>Impact</vt:lpstr>
      <vt:lpstr>Innovation and knowledge transfer</vt:lpstr>
      <vt:lpstr>Leiden University in The Hague</vt:lpstr>
      <vt:lpstr>Campus The Hague in figures</vt:lpstr>
      <vt:lpstr>Campus The Hague Strategy 2020-2030</vt:lpstr>
      <vt:lpstr>Key themes in The Hague</vt:lpstr>
      <vt:lpstr>Teaching in The Hague</vt:lpstr>
      <vt:lpstr>Partners in The Hague</vt:lpstr>
      <vt:lpstr>Studying and student life</vt:lpstr>
      <vt:lpstr>Why do students choose Leiden? </vt:lpstr>
      <vt:lpstr>Active and engaged students</vt:lpstr>
      <vt:lpstr>Student well-being</vt:lpstr>
      <vt:lpstr>Alumni</vt:lpstr>
      <vt:lpstr>Our alumni</vt:lpstr>
      <vt:lpstr>Our alumni offering</vt:lpstr>
      <vt:lpstr>HR &amp; facilities</vt:lpstr>
      <vt:lpstr>Our locations</vt:lpstr>
      <vt:lpstr>Research facilities</vt:lpstr>
      <vt:lpstr>Human Resources</vt:lpstr>
      <vt:lpstr>University Libraries</vt:lpstr>
      <vt:lpstr>universiteitleiden.nl/en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Scheen, D.A.C. (Daniël)</dc:creator>
  <cp:lastModifiedBy>Scheen, D.A.C. (Daniël)</cp:lastModifiedBy>
  <cp:revision>101</cp:revision>
  <dcterms:created xsi:type="dcterms:W3CDTF">2026-03-25T17:17:01Z</dcterms:created>
  <dcterms:modified xsi:type="dcterms:W3CDTF">2026-07-22T13:59:31Z</dcterms:modified>
</cp:coreProperties>
</file>