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25" r:id="rId2"/>
    <p:sldMasterId id="2147483829" r:id="rId3"/>
  </p:sldMasterIdLst>
  <p:notesMasterIdLst>
    <p:notesMasterId r:id="rId20"/>
  </p:notesMasterIdLst>
  <p:handoutMasterIdLst>
    <p:handoutMasterId r:id="rId21"/>
  </p:handoutMasterIdLst>
  <p:sldIdLst>
    <p:sldId id="2145707758" r:id="rId4"/>
    <p:sldId id="638" r:id="rId5"/>
    <p:sldId id="2145707784" r:id="rId6"/>
    <p:sldId id="2145707789" r:id="rId7"/>
    <p:sldId id="2145707785" r:id="rId8"/>
    <p:sldId id="2145707772" r:id="rId9"/>
    <p:sldId id="631" r:id="rId10"/>
    <p:sldId id="2145707762" r:id="rId11"/>
    <p:sldId id="2145707776" r:id="rId12"/>
    <p:sldId id="2145707790" r:id="rId13"/>
    <p:sldId id="2145707786" r:id="rId14"/>
    <p:sldId id="659" r:id="rId15"/>
    <p:sldId id="733" r:id="rId16"/>
    <p:sldId id="2145707764" r:id="rId17"/>
    <p:sldId id="2145707774" r:id="rId18"/>
    <p:sldId id="2145707775" r:id="rId19"/>
  </p:sldIdLst>
  <p:sldSz cx="12192000" cy="6858000"/>
  <p:notesSz cx="6858000" cy="9144000"/>
  <p:embeddedFontLst>
    <p:embeddedFont>
      <p:font typeface="Merriweather" panose="00000500000000000000" pitchFamily="2" charset="0"/>
      <p:regular r:id="rId22"/>
      <p:bold r:id="rId23"/>
      <p:italic r:id="rId24"/>
      <p:boldItalic r:id="rId25"/>
    </p:embeddedFont>
    <p:embeddedFont>
      <p:font typeface="Verdana" panose="020B0604030504040204" pitchFamily="34" charset="0"/>
      <p:regular r:id="rId26"/>
      <p:bold r:id="rId27"/>
      <p:italic r:id="rId28"/>
      <p:boldItalic r:id="rId29"/>
    </p:embeddedFont>
    <p:embeddedFont>
      <p:font typeface="Vestula" panose="020B0503050302020204" pitchFamily="34" charset="0"/>
      <p:regular r:id="rId30"/>
      <p:bold r:id="rId31"/>
      <p:italic r:id="rId32"/>
      <p:boldItalic r:id="rId33"/>
    </p:embeddedFont>
    <p:embeddedFont>
      <p:font typeface="Vestula Pro" panose="020B0A03060302020204" pitchFamily="34" charset="0"/>
      <p:regular r:id="rId34"/>
    </p:embeddedFont>
    <p:embeddedFont>
      <p:font typeface="Vestula Pro DemiBold" panose="020B0A03060302020204" pitchFamily="34" charset="0"/>
      <p:bold r:id="rId3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1164" userDrawn="1">
          <p15:clr>
            <a:srgbClr val="A4A3A4"/>
          </p15:clr>
        </p15:guide>
        <p15:guide id="3" orient="horz" pos="1525"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 id="{332993B2-34CE-8BA7-9BF3-94320C808B0D}" name="Orchard, M. (Marianne)" initials="MO" userId="S::orchardm@vuw.leidenuniv.nl::74ff3735-0ec4-45a2-ba51-5ca4abe211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EC0"/>
    <a:srgbClr val="001158"/>
    <a:srgbClr val="BCD2FF"/>
    <a:srgbClr val="B27F2A"/>
    <a:srgbClr val="4D781F"/>
    <a:srgbClr val="A41467"/>
    <a:srgbClr val="FFF0D7"/>
    <a:srgbClr val="FFFFFF"/>
    <a:srgbClr val="524F47"/>
    <a:srgbClr val="0E67B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05" autoAdjust="0"/>
    <p:restoredTop sz="48426" autoAdjust="0"/>
  </p:normalViewPr>
  <p:slideViewPr>
    <p:cSldViewPr snapToGrid="0">
      <p:cViewPr varScale="1">
        <p:scale>
          <a:sx n="50" d="100"/>
          <a:sy n="50" d="100"/>
        </p:scale>
        <p:origin x="2034" y="42"/>
      </p:cViewPr>
      <p:guideLst>
        <p:guide orient="horz" pos="1956"/>
        <p:guide pos="1164"/>
        <p:guide orient="horz" pos="1525"/>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29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6CE9F8C-1656-D528-4D96-E70E00ECD7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2C6A97C3-BF6A-BA94-B29D-F8BFE3D28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92433-EB11-45DD-98F3-37F08CB289C0}" type="datetimeFigureOut">
              <a:rPr lang="en-US" smtClean="0"/>
              <a:t>7/22/2026</a:t>
            </a:fld>
            <a:endParaRPr lang="en-US"/>
          </a:p>
        </p:txBody>
      </p:sp>
      <p:sp>
        <p:nvSpPr>
          <p:cNvPr id="4" name="Tijdelijke aanduiding voor voettekst 3">
            <a:extLst>
              <a:ext uri="{FF2B5EF4-FFF2-40B4-BE49-F238E27FC236}">
                <a16:creationId xmlns:a16="http://schemas.microsoft.com/office/drawing/2014/main" id="{E1D7915D-0664-11B9-C5B5-B8D689556F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88253C22-14D2-321E-0F1C-1677015106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CC976-6A8E-424E-A1B7-0A1033B579DB}" type="slidenum">
              <a:rPr lang="en-US" smtClean="0"/>
              <a:t>‹nr.›</a:t>
            </a:fld>
            <a:endParaRPr lang="en-US"/>
          </a:p>
        </p:txBody>
      </p:sp>
    </p:spTree>
    <p:extLst>
      <p:ext uri="{BB962C8B-B14F-4D97-AF65-F5344CB8AC3E}">
        <p14:creationId xmlns:p14="http://schemas.microsoft.com/office/powerpoint/2010/main" val="2581699899"/>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erriweather"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erriweather" pitchFamily="2" charset="77"/>
              </a:defRPr>
            </a:lvl1pPr>
          </a:lstStyle>
          <a:p>
            <a:fld id="{74339EEE-E176-7947-8E00-F01126ED10E4}" type="datetimeFigureOut">
              <a:rPr lang="nl-NL" smtClean="0"/>
              <a:pPr/>
              <a:t>22-7-2026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erriweather"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erriweather" pitchFamily="2" charset="77"/>
              </a:defRPr>
            </a:lvl1pPr>
          </a:lstStyle>
          <a:p>
            <a:fld id="{637B80C8-3308-6C4F-B1C5-C23743646DBC}" type="slidenum">
              <a:rPr lang="nl-NL" smtClean="0"/>
              <a:pPr/>
              <a:t>‹nr.›</a:t>
            </a:fld>
            <a:endParaRPr lang="nl-NL" dirty="0"/>
          </a:p>
        </p:txBody>
      </p:sp>
    </p:spTree>
    <p:extLst>
      <p:ext uri="{BB962C8B-B14F-4D97-AF65-F5344CB8AC3E}">
        <p14:creationId xmlns:p14="http://schemas.microsoft.com/office/powerpoint/2010/main" val="21522534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erriweather" pitchFamily="2" charset="77"/>
        <a:ea typeface="+mn-ea"/>
        <a:cs typeface="+mn-cs"/>
      </a:defRPr>
    </a:lvl1pPr>
    <a:lvl2pPr marL="457200" algn="l" defTabSz="914400" rtl="0" eaLnBrk="1" latinLnBrk="0" hangingPunct="1">
      <a:defRPr sz="1200" b="0" i="0" kern="1200">
        <a:solidFill>
          <a:schemeClr val="tx1"/>
        </a:solidFill>
        <a:latin typeface="Merriweather" pitchFamily="2" charset="77"/>
        <a:ea typeface="+mn-ea"/>
        <a:cs typeface="+mn-cs"/>
      </a:defRPr>
    </a:lvl2pPr>
    <a:lvl3pPr marL="914400" algn="l" defTabSz="914400" rtl="0" eaLnBrk="1" latinLnBrk="0" hangingPunct="1">
      <a:defRPr sz="1200" b="0" i="0" kern="1200">
        <a:solidFill>
          <a:schemeClr val="tx1"/>
        </a:solidFill>
        <a:latin typeface="Merriweather" pitchFamily="2" charset="77"/>
        <a:ea typeface="+mn-ea"/>
        <a:cs typeface="+mn-cs"/>
      </a:defRPr>
    </a:lvl3pPr>
    <a:lvl4pPr marL="1371600" algn="l" defTabSz="914400" rtl="0" eaLnBrk="1" latinLnBrk="0" hangingPunct="1">
      <a:defRPr sz="1200" b="0" i="0" kern="1200">
        <a:solidFill>
          <a:schemeClr val="tx1"/>
        </a:solidFill>
        <a:latin typeface="Merriweather" pitchFamily="2" charset="77"/>
        <a:ea typeface="+mn-ea"/>
        <a:cs typeface="+mn-cs"/>
      </a:defRPr>
    </a:lvl4pPr>
    <a:lvl5pPr marL="1828800" algn="l" defTabSz="914400" rtl="0" eaLnBrk="1" latinLnBrk="0" hangingPunct="1">
      <a:defRPr sz="1200" b="0" i="0" kern="1200">
        <a:solidFill>
          <a:schemeClr val="tx1"/>
        </a:solidFill>
        <a:latin typeface="Merriweather"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a:p>
        </p:txBody>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a:t>
            </a:fld>
            <a:endParaRPr lang="nl-NL" dirty="0"/>
          </a:p>
        </p:txBody>
      </p:sp>
    </p:spTree>
    <p:extLst>
      <p:ext uri="{BB962C8B-B14F-4D97-AF65-F5344CB8AC3E}">
        <p14:creationId xmlns:p14="http://schemas.microsoft.com/office/powerpoint/2010/main" val="218423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F58A-E8A9-0AB7-7341-F6B12DA7EF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05F98-C755-0ABC-B83D-9CDC7E0F5F6D}"/>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6AAAFDE3-C0BB-2554-B1A3-744C79BB406E}"/>
              </a:ext>
            </a:extLst>
          </p:cNvPr>
          <p:cNvSpPr>
            <a:spLocks noGrp="1"/>
          </p:cNvSpPr>
          <p:nvPr>
            <p:ph type="body" idx="1"/>
          </p:nvPr>
        </p:nvSpPr>
        <p:spPr/>
        <p:txBody>
          <a:bodyPr/>
          <a:lstStyle/>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Examples of partners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endParaRPr lang="en-GB" noProof="0"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LOCAL</a:t>
            </a:r>
            <a:br>
              <a:rPr lang="en-GB" noProof="0" dirty="0">
                <a:ea typeface="Verdana" charset="0"/>
                <a:cs typeface="Verdana" charset="0"/>
              </a:rPr>
            </a:br>
            <a:endParaRPr lang="en-GB" noProof="0"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 Bio Science Park </a:t>
            </a:r>
          </a:p>
          <a:p>
            <a:pPr marL="522900" indent="-342900">
              <a:lnSpc>
                <a:spcPct val="120000"/>
              </a:lnSpc>
              <a:spcBef>
                <a:spcPts val="600"/>
              </a:spcBef>
              <a:spcAft>
                <a:spcPts val="600"/>
              </a:spcAft>
              <a:buClr>
                <a:srgbClr val="001158"/>
              </a:buClr>
              <a:buSzPct val="100000"/>
              <a:buFont typeface="Arial" panose="020B0604020202020204" pitchFamily="34" charset="0"/>
              <a:buChar char="•"/>
            </a:pPr>
            <a:r>
              <a:rPr lang="en-GB" noProof="0" dirty="0">
                <a:ea typeface="Verdana" charset="0"/>
                <a:cs typeface="Verdana" charset="0"/>
              </a:rPr>
              <a:t>BioPartner Center Leiden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LeidenGlobal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Lorentz Center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 City of Knowledge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 Instrument Makers School</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 University of Applied Sciences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MBO Rijnland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en-GB" noProof="0"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REGIONAL</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en-GB" noProof="0"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t>Leiden-Delft-Erasmus Universities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Collaboration with institutions in The Hague</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Key Region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Medical Delta</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en-GB" noProof="0"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NATIONAL</a:t>
            </a:r>
            <a:br>
              <a:rPr lang="en-GB" noProof="0" dirty="0">
                <a:ea typeface="Verdana" charset="0"/>
                <a:cs typeface="Verdana" charset="0"/>
              </a:rPr>
            </a:br>
            <a:r>
              <a:rPr lang="en-GB" noProof="0" dirty="0">
                <a:ea typeface="Verdana" charset="0"/>
                <a:cs typeface="Verdana" charset="0"/>
              </a:rPr>
              <a:t> </a:t>
            </a: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Universities of the Netherlands</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en-GB" noProof="0"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INTERNATIONAL</a:t>
            </a:r>
            <a:br>
              <a:rPr lang="en-GB" noProof="0" dirty="0">
                <a:ea typeface="Verdana" charset="0"/>
                <a:cs typeface="Verdana" charset="0"/>
              </a:rPr>
            </a:br>
            <a:endParaRPr lang="en-GB" noProof="0"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League of European Research Universities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Una Europa</a:t>
            </a:r>
            <a:endParaRPr lang="en-GB" sz="1200" kern="1200" noProof="0" dirty="0">
              <a:solidFill>
                <a:schemeClr val="tx1"/>
              </a:solidFill>
              <a:effectLst/>
            </a:endParaRPr>
          </a:p>
          <a:p>
            <a:pPr>
              <a:defRPr/>
            </a:pPr>
            <a:endParaRPr lang="en-GB" sz="1200" kern="1200" noProof="0" dirty="0">
              <a:solidFill>
                <a:schemeClr val="tx1"/>
              </a:solidFill>
              <a:effectLst/>
            </a:endParaRPr>
          </a:p>
          <a:p>
            <a:pPr>
              <a:defRPr/>
            </a:pPr>
            <a:endParaRPr lang="en-GB" sz="1200" kern="1200" noProof="0" dirty="0">
              <a:solidFill>
                <a:schemeClr val="tx1"/>
              </a:solidFill>
              <a:effectLst/>
            </a:endParaRPr>
          </a:p>
          <a:p>
            <a:pPr>
              <a:defRPr/>
            </a:pPr>
            <a:r>
              <a:rPr lang="en-GB" sz="1200" kern="1200" noProof="0" dirty="0">
                <a:solidFill>
                  <a:schemeClr val="tx1"/>
                </a:solidFill>
                <a:effectLst/>
              </a:rPr>
              <a:t>We work with many different partners at the local, regional and international level. We collaborate closely with the Leiden University Medical Center (LUMC) in our research and teaching (through our professors and medicine programme), and are one of the partners in Medical Delta, the Zuid-Holland alliance of universities, industry and government working in the life sciences and medical technology.</a:t>
            </a:r>
          </a:p>
          <a:p>
            <a:pPr>
              <a:defRPr/>
            </a:pPr>
            <a:endParaRPr lang="en-GB" sz="1200" kern="1200" noProof="0" dirty="0">
              <a:solidFill>
                <a:schemeClr val="tx1"/>
              </a:solidFill>
              <a:effectLst/>
            </a:endParaRPr>
          </a:p>
          <a:p>
            <a:pPr>
              <a:defRPr/>
            </a:pPr>
            <a:r>
              <a:rPr lang="en-GB" sz="1200" b="0" i="0" kern="1200" dirty="0">
                <a:solidFill>
                  <a:schemeClr val="tx1"/>
                </a:solidFill>
                <a:effectLst/>
                <a:latin typeface="Merriweather" pitchFamily="2" charset="77"/>
                <a:ea typeface="+mn-ea"/>
                <a:cs typeface="+mn-cs"/>
              </a:rPr>
              <a:t>Luris connects researchers from the university and the LUMC with the market, and the municipalities of Leiden and The Hague help us develop our activities in the two cities.</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In Leiden our researchers work with specialised businesses at the LBSP on discoveries and products in the life sciences.</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In LDE, we work with Erasmus University and Delft University of Technology on joint research and teaching. </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We are a member of LERU along with 23 other European research universities.</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We offer joint programmes and research options together with the Royal Conservatoire and the Royal Academy of Art in The Hague. </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And there are plenty more examples of collaboration: with the LUF, for example, our alumni fund.</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Our research and teaching have an impact on society in various ways: we advance knowledge, we provide highly skilled graduates and our alumni make a difference to society. We work with the profession (many of our professors are active in their field outside the university), we carry out research for ministries and civil society organisations, we work with industry, for example at the LBSP. </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Our accessible science reaches a wide audience: at Lowlands, during pop-up lectures or science cafés in The Hague, the Night of Discoveries, 3 October University, the Science Market on 3 October, Leiden Museum Night and with popular science books and appearances in the media. </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We have an academic and professional impact, on the commercial and the government sectors. Our knowledge reaches a wide audience and our alumni are committed to society and education.</a:t>
            </a:r>
            <a:r>
              <a:rPr lang="en-GB" noProof="0" dirty="0">
                <a:effectLst/>
              </a:rPr>
              <a:t> </a:t>
            </a:r>
          </a:p>
          <a:p>
            <a:pPr>
              <a:defRPr/>
            </a:pPr>
            <a:r>
              <a:rPr lang="en-GB" sz="1200" b="0" i="0" kern="1200" baseline="0" noProof="0" dirty="0">
                <a:solidFill>
                  <a:schemeClr val="tx1"/>
                </a:solidFill>
                <a:effectLst/>
                <a:latin typeface="Merriweather" pitchFamily="2" charset="77"/>
                <a:ea typeface="+mn-ea"/>
                <a:cs typeface="+mn-cs"/>
              </a:rPr>
              <a:t>(</a:t>
            </a:r>
            <a:r>
              <a:rPr lang="en-GB" sz="1200" b="0" i="1" kern="1200" baseline="0" noProof="0" dirty="0">
                <a:solidFill>
                  <a:schemeClr val="tx1"/>
                </a:solidFill>
                <a:effectLst/>
                <a:latin typeface="Merriweather" pitchFamily="2" charset="77"/>
                <a:ea typeface="+mn-ea"/>
                <a:cs typeface="+mn-cs"/>
              </a:rPr>
              <a:t>https://www.universiteitleiden.nl/over-ons/impact</a:t>
            </a:r>
            <a:r>
              <a:rPr lang="en-GB" sz="1200" b="0" i="0" kern="1200" baseline="0" noProof="0" dirty="0">
                <a:solidFill>
                  <a:schemeClr val="tx1"/>
                </a:solidFill>
                <a:effectLst/>
                <a:latin typeface="Merriweather" pitchFamily="2" charset="77"/>
                <a:ea typeface="+mn-ea"/>
                <a:cs typeface="+mn-cs"/>
              </a:rPr>
              <a:t>)</a:t>
            </a:r>
            <a:endParaRPr lang="en-GB" noProof="0" dirty="0">
              <a:effectLst/>
            </a:endParaRPr>
          </a:p>
          <a:p>
            <a:pPr rtl="0" eaLnBrk="1" fontAlgn="auto" latinLnBrk="0" hangingPunct="1"/>
            <a:r>
              <a:rPr lang="en-GB" sz="1200" b="0" i="0" kern="1200" baseline="0" noProof="0" dirty="0">
                <a:solidFill>
                  <a:schemeClr val="tx1"/>
                </a:solidFill>
                <a:effectLst/>
                <a:latin typeface="Merriweather" pitchFamily="2" charset="77"/>
                <a:ea typeface="+mn-ea"/>
                <a:cs typeface="+mn-cs"/>
              </a:rPr>
              <a:t> https://www.universiteitleiden.nl/jaarverslag</a:t>
            </a:r>
            <a:endParaRPr lang="en-GB" noProof="0" dirty="0">
              <a:effectLst/>
            </a:endParaRPr>
          </a:p>
          <a:p>
            <a:pPr>
              <a:defRPr/>
            </a:pPr>
            <a:endParaRPr lang="en-GB" noProof="0" dirty="0"/>
          </a:p>
        </p:txBody>
      </p:sp>
      <p:sp>
        <p:nvSpPr>
          <p:cNvPr id="4" name="Tijdelijke aanduiding voor dianummer 3">
            <a:extLst>
              <a:ext uri="{FF2B5EF4-FFF2-40B4-BE49-F238E27FC236}">
                <a16:creationId xmlns:a16="http://schemas.microsoft.com/office/drawing/2014/main" id="{C40ED1C0-1D5D-9934-3AC3-D2AC5EBF83AC}"/>
              </a:ext>
            </a:extLst>
          </p:cNvPr>
          <p:cNvSpPr>
            <a:spLocks noGrp="1"/>
          </p:cNvSpPr>
          <p:nvPr>
            <p:ph type="sldNum" sz="quarter" idx="5"/>
          </p:nvPr>
        </p:nvSpPr>
        <p:spPr/>
        <p:txBody>
          <a:bodyPr/>
          <a:lstStyle/>
          <a:p>
            <a:fld id="{637B80C8-3308-6C4F-B1C5-C23743646DBC}" type="slidenum">
              <a:rPr lang="nl-NL" smtClean="0"/>
              <a:pPr/>
              <a:t>10</a:t>
            </a:fld>
            <a:endParaRPr lang="nl-NL" dirty="0"/>
          </a:p>
        </p:txBody>
      </p:sp>
    </p:spTree>
    <p:extLst>
      <p:ext uri="{BB962C8B-B14F-4D97-AF65-F5344CB8AC3E}">
        <p14:creationId xmlns:p14="http://schemas.microsoft.com/office/powerpoint/2010/main" val="3679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27F-3DA3-D81D-76C4-B736F41B76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6A4417-01BE-609E-D9BE-A8DDD6B79F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60182D-4646-94C2-44FC-3795B2744C80}"/>
              </a:ext>
            </a:extLst>
          </p:cNvPr>
          <p:cNvSpPr>
            <a:spLocks noGrp="1"/>
          </p:cNvSpPr>
          <p:nvPr>
            <p:ph type="body" idx="1"/>
          </p:nvPr>
        </p:nvSpPr>
        <p:spPr/>
        <p:txBody>
          <a:bodyPr/>
          <a:lstStyle/>
          <a:p>
            <a:r>
              <a:rPr lang="en-US" i="1" dirty="0"/>
              <a:t>Figures are from Leiden University’s annual report 2025</a:t>
            </a:r>
          </a:p>
          <a:p>
            <a:endParaRPr lang="en-US" i="1" dirty="0"/>
          </a:p>
          <a:p>
            <a:r>
              <a:rPr lang="nl-NL" b="0" dirty="0"/>
              <a:t>Exact </a:t>
            </a:r>
            <a:r>
              <a:rPr lang="nl-NL" b="0" dirty="0" err="1"/>
              <a:t>number</a:t>
            </a:r>
            <a:r>
              <a:rPr lang="nl-NL" b="0" dirty="0"/>
              <a:t> of </a:t>
            </a:r>
            <a:r>
              <a:rPr lang="nl-NL" b="0" dirty="0" err="1"/>
              <a:t>students</a:t>
            </a:r>
            <a:r>
              <a:rPr lang="nl-NL" b="0" dirty="0"/>
              <a:t>: 33,494</a:t>
            </a:r>
          </a:p>
          <a:p>
            <a:endParaRPr lang="en-US" i="1" dirty="0"/>
          </a:p>
        </p:txBody>
      </p:sp>
      <p:sp>
        <p:nvSpPr>
          <p:cNvPr id="4" name="Tijdelijke aanduiding voor dianummer 3">
            <a:extLst>
              <a:ext uri="{FF2B5EF4-FFF2-40B4-BE49-F238E27FC236}">
                <a16:creationId xmlns:a16="http://schemas.microsoft.com/office/drawing/2014/main" id="{431F90E9-6619-6331-D703-4B89FCADB1A1}"/>
              </a:ext>
            </a:extLst>
          </p:cNvPr>
          <p:cNvSpPr>
            <a:spLocks noGrp="1"/>
          </p:cNvSpPr>
          <p:nvPr>
            <p:ph type="sldNum" sz="quarter" idx="5"/>
          </p:nvPr>
        </p:nvSpPr>
        <p:spPr/>
        <p:txBody>
          <a:bodyPr/>
          <a:lstStyle/>
          <a:p>
            <a:fld id="{637B80C8-3308-6C4F-B1C5-C23743646DBC}" type="slidenum">
              <a:rPr lang="nl-NL" smtClean="0"/>
              <a:pPr/>
              <a:t>11</a:t>
            </a:fld>
            <a:endParaRPr lang="nl-NL" dirty="0"/>
          </a:p>
        </p:txBody>
      </p:sp>
    </p:spTree>
    <p:extLst>
      <p:ext uri="{BB962C8B-B14F-4D97-AF65-F5344CB8AC3E}">
        <p14:creationId xmlns:p14="http://schemas.microsoft.com/office/powerpoint/2010/main" val="15284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Why do students choose us? Research</a:t>
            </a:r>
            <a:r>
              <a:rPr lang="en-US" baseline="0" dirty="0"/>
              <a:t> has shown that this is what attracts them to our university. Thousands of students visit our open days with their parents each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https://www.universiteitleiden.nl/en/education/bachelors/information-activities/open-days</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https://www.universiteitleiden.nl/en/education/masters/information-activities/masters-open-day</a:t>
            </a:r>
            <a:endParaRPr lang="nl-NL"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12</a:t>
            </a:fld>
            <a:endParaRPr lang="nl-NL" dirty="0"/>
          </a:p>
        </p:txBody>
      </p:sp>
    </p:spTree>
    <p:extLst>
      <p:ext uri="{BB962C8B-B14F-4D97-AF65-F5344CB8AC3E}">
        <p14:creationId xmlns:p14="http://schemas.microsoft.com/office/powerpoint/2010/main" val="3548312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EEBD-2E88-70CE-8072-4DC11D59C4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1251A0-C041-AEF2-BD26-BCE22AEC54C4}"/>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4286FBE5-00DC-339F-02C0-DE4E362DF620}"/>
              </a:ext>
            </a:extLst>
          </p:cNvPr>
          <p:cNvSpPr>
            <a:spLocks noGrp="1"/>
          </p:cNvSpPr>
          <p:nvPr>
            <p:ph type="body" idx="1"/>
          </p:nvPr>
        </p:nvSpPr>
        <p:spPr/>
        <p:txBody>
          <a:bodyPr/>
          <a:lstStyle/>
          <a:p>
            <a:r>
              <a:rPr lang="en-GB" sz="1200" b="0" i="0" kern="1200" noProof="0" dirty="0">
                <a:solidFill>
                  <a:schemeClr val="tx1"/>
                </a:solidFill>
                <a:effectLst/>
                <a:latin typeface="Merriweather" pitchFamily="2" charset="77"/>
                <a:ea typeface="+mn-ea"/>
                <a:cs typeface="+mn-cs"/>
              </a:rPr>
              <a:t>We offer opportunities for adult learners, ranging from short courses for those looking to explore new ideas to longer programmes for those seeking to further their careers. From a one-off evening lecture and a course of a few months to a part-time programme spanning several years, there are many different ways to study at Leiden University.  </a:t>
            </a:r>
          </a:p>
          <a:p>
            <a:endParaRPr lang="en-GB" sz="1200" b="0" i="0" kern="1200" noProof="0" dirty="0">
              <a:solidFill>
                <a:schemeClr val="tx1"/>
              </a:solidFill>
              <a:effectLst/>
              <a:latin typeface="Merriweather" pitchFamily="2" charset="77"/>
              <a:ea typeface="+mn-ea"/>
              <a:cs typeface="+mn-cs"/>
            </a:endParaRPr>
          </a:p>
          <a:p>
            <a:r>
              <a:rPr lang="en-GB" sz="1200" b="0" i="1" kern="1200" noProof="0" dirty="0">
                <a:solidFill>
                  <a:schemeClr val="tx1"/>
                </a:solidFill>
                <a:effectLst/>
                <a:latin typeface="Merriweather" pitchFamily="2" charset="77"/>
                <a:ea typeface="+mn-ea"/>
                <a:cs typeface="+mn-cs"/>
              </a:rPr>
              <a:t>https://www.universiteitleiden.nl/en/education/other-modes-of-study</a:t>
            </a:r>
          </a:p>
          <a:p>
            <a:r>
              <a:rPr lang="en-GB" i="1" noProof="0" dirty="0"/>
              <a:t>https://www.universiteitleiden.nl/en/education/education-for-professionals</a:t>
            </a:r>
          </a:p>
          <a:p>
            <a:r>
              <a:rPr lang="en-GB" i="1" noProof="0" dirty="0"/>
              <a:t>https://www.universiteitleiden.nl/en/education/other-modes-of-study/education-for-refugees</a:t>
            </a:r>
          </a:p>
          <a:p>
            <a:endParaRPr lang="en-GB" i="1" noProof="0" dirty="0"/>
          </a:p>
          <a:p>
            <a:endParaRPr lang="en-GB" i="1" noProof="0" dirty="0"/>
          </a:p>
        </p:txBody>
      </p:sp>
      <p:sp>
        <p:nvSpPr>
          <p:cNvPr id="4" name="Tijdelijke aanduiding voor dianummer 3">
            <a:extLst>
              <a:ext uri="{FF2B5EF4-FFF2-40B4-BE49-F238E27FC236}">
                <a16:creationId xmlns:a16="http://schemas.microsoft.com/office/drawing/2014/main" id="{1E47930D-FF14-28E6-5A89-6C28EEC1C102}"/>
              </a:ext>
            </a:extLst>
          </p:cNvPr>
          <p:cNvSpPr>
            <a:spLocks noGrp="1"/>
          </p:cNvSpPr>
          <p:nvPr>
            <p:ph type="sldNum" sz="quarter" idx="5"/>
          </p:nvPr>
        </p:nvSpPr>
        <p:spPr/>
        <p:txBody>
          <a:bodyPr/>
          <a:lstStyle/>
          <a:p>
            <a:fld id="{637B80C8-3308-6C4F-B1C5-C23743646DBC}" type="slidenum">
              <a:rPr lang="nl-NL" smtClean="0"/>
              <a:pPr/>
              <a:t>13</a:t>
            </a:fld>
            <a:endParaRPr lang="nl-NL" dirty="0"/>
          </a:p>
        </p:txBody>
      </p:sp>
    </p:spTree>
    <p:extLst>
      <p:ext uri="{BB962C8B-B14F-4D97-AF65-F5344CB8AC3E}">
        <p14:creationId xmlns:p14="http://schemas.microsoft.com/office/powerpoint/2010/main" val="1843461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2017-90CC-B029-2590-6F5DCF6BA7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FA03A3-5EEB-5ECD-CD63-38300DA2F558}"/>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70AB111E-7065-D10B-F5EC-6818FE8714E8}"/>
              </a:ext>
            </a:extLst>
          </p:cNvPr>
          <p:cNvSpPr>
            <a:spLocks noGrp="1"/>
          </p:cNvSpPr>
          <p:nvPr>
            <p:ph type="body" idx="1"/>
          </p:nvPr>
        </p:nvSpPr>
        <p:spPr/>
        <p:txBody>
          <a:bodyPr/>
          <a:lstStyle/>
          <a:p>
            <a:r>
              <a:rPr lang="en-GB" sz="1200" b="0" i="0" kern="1200" baseline="0" noProof="0" dirty="0">
                <a:solidFill>
                  <a:schemeClr val="tx1"/>
                </a:solidFill>
                <a:effectLst/>
                <a:latin typeface="Merriweather" pitchFamily="2" charset="77"/>
                <a:ea typeface="+mn-ea"/>
                <a:cs typeface="+mn-cs"/>
              </a:rPr>
              <a:t>Leiden University has always had partners across the world, with a particular focus on Europe, Asia, Africa and Latin America.</a:t>
            </a:r>
          </a:p>
          <a:p>
            <a:endParaRPr lang="en-GB" sz="1200" b="0" i="0" kern="1200" baseline="0" noProof="0" dirty="0">
              <a:solidFill>
                <a:schemeClr val="tx1"/>
              </a:solidFill>
              <a:effectLst/>
              <a:latin typeface="Merriweather" pitchFamily="2" charset="77"/>
              <a:ea typeface="+mn-ea"/>
              <a:cs typeface="+mn-cs"/>
            </a:endParaRPr>
          </a:p>
          <a:p>
            <a:r>
              <a:rPr lang="en-GB" sz="1200" b="0" i="0" kern="1200" baseline="0" noProof="0" dirty="0">
                <a:solidFill>
                  <a:schemeClr val="tx1"/>
                </a:solidFill>
                <a:effectLst/>
                <a:latin typeface="Merriweather" pitchFamily="2" charset="77"/>
                <a:ea typeface="+mn-ea"/>
                <a:cs typeface="+mn-cs"/>
              </a:rPr>
              <a:t>A global network of more than 600 universities and partners encourages our students to do part of their degree programme abroad.</a:t>
            </a:r>
          </a:p>
          <a:p>
            <a:endParaRPr lang="en-GB" sz="1200" b="0" i="0" kern="1200" baseline="0" noProof="0" dirty="0">
              <a:solidFill>
                <a:schemeClr val="tx1"/>
              </a:solidFill>
              <a:effectLst/>
              <a:latin typeface="Merriweather" pitchFamily="2" charset="77"/>
              <a:ea typeface="+mn-ea"/>
              <a:cs typeface="+mn-cs"/>
            </a:endParaRPr>
          </a:p>
          <a:p>
            <a:r>
              <a:rPr lang="en-GB" b="1" noProof="0" dirty="0"/>
              <a:t>Academic alliances </a:t>
            </a:r>
            <a:r>
              <a:rPr lang="en-GB" noProof="0" dirty="0"/>
              <a:t>foster research collaboration, student exchanges and talent development.</a:t>
            </a:r>
          </a:p>
          <a:p>
            <a:endParaRPr lang="en-GB" noProof="0" dirty="0"/>
          </a:p>
          <a:p>
            <a:r>
              <a:rPr lang="en-GB" b="1" noProof="0" dirty="0"/>
              <a:t>Non-academic partners </a:t>
            </a:r>
            <a:r>
              <a:rPr lang="en-GB" noProof="0" dirty="0"/>
              <a:t>include ministries and research councils</a:t>
            </a:r>
          </a:p>
          <a:p>
            <a:endParaRPr lang="en-GB" sz="1200" b="0" i="0" kern="1200" baseline="0" noProof="0" dirty="0">
              <a:solidFill>
                <a:schemeClr val="tx1"/>
              </a:solidFill>
              <a:effectLst/>
              <a:latin typeface="Merriweather" pitchFamily="2" charset="77"/>
              <a:ea typeface="+mn-ea"/>
              <a:cs typeface="+mn-cs"/>
            </a:endParaRPr>
          </a:p>
          <a:p>
            <a:endParaRPr lang="en-GB" sz="1200" b="0" i="0" kern="1200" baseline="0" noProof="0" dirty="0">
              <a:solidFill>
                <a:schemeClr val="tx1"/>
              </a:solidFill>
              <a:effectLst/>
              <a:latin typeface="Merriweather" pitchFamily="2" charset="77"/>
              <a:ea typeface="+mn-ea"/>
              <a:cs typeface="+mn-cs"/>
            </a:endParaRPr>
          </a:p>
          <a:p>
            <a:r>
              <a:rPr lang="en-GB" sz="1200" b="0" i="0" kern="1200" baseline="0" noProof="0" dirty="0">
                <a:solidFill>
                  <a:schemeClr val="tx1"/>
                </a:solidFill>
                <a:effectLst/>
                <a:latin typeface="Merriweather" pitchFamily="2" charset="77"/>
                <a:ea typeface="+mn-ea"/>
                <a:cs typeface="+mn-cs"/>
              </a:rPr>
              <a:t>Alliances:</a:t>
            </a:r>
          </a:p>
          <a:p>
            <a:endParaRPr lang="en-GB" sz="1200" b="0" i="0" kern="1200" baseline="0" noProof="0" dirty="0">
              <a:solidFill>
                <a:schemeClr val="tx1"/>
              </a:solidFill>
              <a:effectLst/>
              <a:latin typeface="Merriweather" pitchFamily="2" charset="77"/>
              <a:ea typeface="+mn-ea"/>
              <a:cs typeface="+mn-cs"/>
            </a:endParaRPr>
          </a:p>
          <a:p>
            <a:r>
              <a:rPr lang="en-GB" noProof="0" dirty="0"/>
              <a:t>League of European Research Universities</a:t>
            </a:r>
          </a:p>
          <a:p>
            <a:r>
              <a:rPr lang="en-GB" noProof="0" dirty="0"/>
              <a:t>Una Europa</a:t>
            </a:r>
          </a:p>
          <a:p>
            <a:r>
              <a:rPr lang="en-GB" noProof="0" dirty="0"/>
              <a:t>Het </a:t>
            </a:r>
            <a:r>
              <a:rPr lang="en-GB" noProof="0" dirty="0" err="1"/>
              <a:t>Europaeum</a:t>
            </a:r>
            <a:endParaRPr lang="en-GB" noProof="0" dirty="0"/>
          </a:p>
          <a:p>
            <a:r>
              <a:rPr lang="en-GB" noProof="0" dirty="0"/>
              <a:t>European University Association</a:t>
            </a:r>
          </a:p>
          <a:p>
            <a:r>
              <a:rPr lang="en-GB" noProof="0" dirty="0"/>
              <a:t>Euroscholars</a:t>
            </a:r>
          </a:p>
          <a:p>
            <a:r>
              <a:rPr lang="en-GB" noProof="0" dirty="0"/>
              <a:t>Coimbra Group</a:t>
            </a:r>
          </a:p>
          <a:p>
            <a:r>
              <a:rPr lang="en-GB" noProof="0" dirty="0"/>
              <a:t>Erasmus Mundus</a:t>
            </a:r>
          </a:p>
          <a:p>
            <a:r>
              <a:rPr lang="en-GB" noProof="0" dirty="0"/>
              <a:t>International Association of Universities</a:t>
            </a:r>
            <a:endParaRPr lang="en-GB" sz="1200" b="0" i="0" kern="1200" baseline="0" noProof="0" dirty="0">
              <a:solidFill>
                <a:schemeClr val="tx1"/>
              </a:solidFill>
              <a:effectLst/>
              <a:latin typeface="Merriweather" pitchFamily="2" charset="77"/>
              <a:ea typeface="+mn-ea"/>
              <a:cs typeface="+mn-cs"/>
            </a:endParaRPr>
          </a:p>
          <a:p>
            <a:endParaRPr lang="en-GB" sz="1200" b="0" i="0" kern="1200" baseline="0" noProof="0" dirty="0">
              <a:solidFill>
                <a:schemeClr val="tx1"/>
              </a:solidFill>
              <a:effectLst/>
              <a:latin typeface="Merriweather" pitchFamily="2" charset="77"/>
              <a:ea typeface="+mn-ea"/>
              <a:cs typeface="+mn-cs"/>
            </a:endParaRPr>
          </a:p>
          <a:p>
            <a:r>
              <a:rPr lang="en-GB" sz="1200" b="0" i="0" kern="1200" baseline="0" noProof="0" dirty="0">
                <a:solidFill>
                  <a:schemeClr val="tx1"/>
                </a:solidFill>
                <a:effectLst/>
                <a:latin typeface="Merriweather" pitchFamily="2" charset="77"/>
                <a:ea typeface="+mn-ea"/>
                <a:cs typeface="+mn-cs"/>
              </a:rPr>
              <a:t>(</a:t>
            </a:r>
            <a:r>
              <a:rPr lang="en-GB" sz="1200" b="0" i="1" kern="1200" baseline="0" noProof="0" dirty="0">
                <a:solidFill>
                  <a:schemeClr val="tx1"/>
                </a:solidFill>
                <a:effectLst/>
                <a:latin typeface="Merriweather" pitchFamily="2" charset="77"/>
                <a:ea typeface="+mn-ea"/>
                <a:cs typeface="+mn-cs"/>
              </a:rPr>
              <a:t>https://www.universiteitleiden.nl/over-ons/samenwerking/samenwerkingsverbanden/internationaal</a:t>
            </a:r>
            <a:r>
              <a:rPr lang="en-GB" sz="1200" b="0" i="0" kern="1200" baseline="0" noProof="0" dirty="0">
                <a:solidFill>
                  <a:schemeClr val="tx1"/>
                </a:solidFill>
                <a:effectLst/>
                <a:latin typeface="Merriweather" pitchFamily="2" charset="77"/>
                <a:ea typeface="+mn-ea"/>
                <a:cs typeface="+mn-cs"/>
              </a:rPr>
              <a:t>)</a:t>
            </a:r>
            <a:endParaRPr lang="en-GB" sz="1200" b="0" i="0" kern="1200" noProof="0" dirty="0">
              <a:solidFill>
                <a:schemeClr val="tx1"/>
              </a:solidFill>
              <a:effectLst/>
              <a:latin typeface="Merriweather" pitchFamily="2" charset="77"/>
              <a:ea typeface="+mn-ea"/>
              <a:cs typeface="+mn-cs"/>
            </a:endParaRPr>
          </a:p>
          <a:p>
            <a:endParaRPr lang="en-GB" sz="1200" b="0" i="0" kern="1200" noProof="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00A8C252-5115-E97A-389B-FC7982F2A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65719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0022-A21F-8BC7-D2F2-2CCDBC04DA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54C5B2-1349-7E65-0F50-081124D507CF}"/>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AF119CE3-99A9-A4B9-A210-1CB45267F1A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Famous alumni: from Rembrandt, whose matriculation from 1620 can be found in our University Library, to members of the Royal Family and various ministers, state secretaries and MPs. Famous women who have studied at Leiden include presenter Eva Jinek and writer Franca Treur.</a:t>
            </a:r>
            <a:endParaRPr lang="en-GB" noProof="0" dirty="0"/>
          </a:p>
        </p:txBody>
      </p:sp>
      <p:sp>
        <p:nvSpPr>
          <p:cNvPr id="4" name="Tijdelijke aanduiding voor dianummer 3">
            <a:extLst>
              <a:ext uri="{FF2B5EF4-FFF2-40B4-BE49-F238E27FC236}">
                <a16:creationId xmlns:a16="http://schemas.microsoft.com/office/drawing/2014/main" id="{BC54B387-B601-4DA1-C4D9-30942F67B0E2}"/>
              </a:ext>
            </a:extLst>
          </p:cNvPr>
          <p:cNvSpPr>
            <a:spLocks noGrp="1"/>
          </p:cNvSpPr>
          <p:nvPr>
            <p:ph type="sldNum" sz="quarter" idx="5"/>
          </p:nvPr>
        </p:nvSpPr>
        <p:spPr/>
        <p:txBody>
          <a:bodyPr/>
          <a:lstStyle/>
          <a:p>
            <a:fld id="{637B80C8-3308-6C4F-B1C5-C23743646DBC}" type="slidenum">
              <a:rPr lang="nl-NL" smtClean="0"/>
              <a:pPr/>
              <a:t>15</a:t>
            </a:fld>
            <a:endParaRPr lang="nl-NL" dirty="0"/>
          </a:p>
        </p:txBody>
      </p:sp>
    </p:spTree>
    <p:extLst>
      <p:ext uri="{BB962C8B-B14F-4D97-AF65-F5344CB8AC3E}">
        <p14:creationId xmlns:p14="http://schemas.microsoft.com/office/powerpoint/2010/main" val="610042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16</a:t>
            </a:fld>
            <a:endParaRPr lang="nl-NL" dirty="0"/>
          </a:p>
        </p:txBody>
      </p:sp>
    </p:spTree>
    <p:extLst>
      <p:ext uri="{BB962C8B-B14F-4D97-AF65-F5344CB8AC3E}">
        <p14:creationId xmlns:p14="http://schemas.microsoft.com/office/powerpoint/2010/main" val="121786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Leiden University</a:t>
            </a:r>
            <a:r>
              <a:rPr lang="en-US" sz="1200" b="0" i="0" kern="1200" baseline="0" dirty="0">
                <a:solidFill>
                  <a:schemeClr val="tx1"/>
                </a:solidFill>
                <a:effectLst/>
                <a:latin typeface="Merriweather" pitchFamily="2" charset="77"/>
                <a:ea typeface="+mn-ea"/>
                <a:cs typeface="+mn-cs"/>
              </a:rPr>
              <a:t> was founded by </a:t>
            </a:r>
            <a:r>
              <a:rPr lang="en-US" sz="1200" b="1" i="0" kern="1200" baseline="0" dirty="0">
                <a:solidFill>
                  <a:schemeClr val="tx1"/>
                </a:solidFill>
                <a:effectLst/>
                <a:latin typeface="Merriweather" pitchFamily="2" charset="77"/>
                <a:ea typeface="+mn-ea"/>
                <a:cs typeface="+mn-cs"/>
              </a:rPr>
              <a:t>William of Orange </a:t>
            </a:r>
            <a:r>
              <a:rPr lang="en-US" sz="1200" b="0" i="0" kern="1200" baseline="0" dirty="0">
                <a:solidFill>
                  <a:schemeClr val="tx1"/>
                </a:solidFill>
                <a:effectLst/>
                <a:latin typeface="Merriweather" pitchFamily="2" charset="77"/>
                <a:ea typeface="+mn-ea"/>
                <a:cs typeface="+mn-cs"/>
              </a:rPr>
              <a:t>and its links to the House of Orange go back centuries. Legend has it that the people of Leiden were given the choice: no taxes or a university. Our </a:t>
            </a:r>
            <a:r>
              <a:rPr lang="en-US" sz="1200" b="1" i="0" kern="1200" baseline="0" dirty="0">
                <a:solidFill>
                  <a:schemeClr val="tx1"/>
                </a:solidFill>
                <a:effectLst/>
                <a:latin typeface="Merriweather" pitchFamily="2" charset="77"/>
                <a:ea typeface="+mn-ea"/>
                <a:cs typeface="+mn-cs"/>
              </a:rPr>
              <a:t>logo</a:t>
            </a:r>
            <a:r>
              <a:rPr lang="en-US" sz="1200" b="0" i="0" kern="1200" baseline="0" dirty="0">
                <a:solidFill>
                  <a:schemeClr val="tx1"/>
                </a:solidFill>
                <a:effectLst/>
                <a:latin typeface="Merriweather" pitchFamily="2" charset="77"/>
                <a:ea typeface="+mn-ea"/>
                <a:cs typeface="+mn-cs"/>
              </a:rPr>
              <a:t> features Minerva, the goddess of wisdom, bearing a shield and a book. This photo of Minerva is by photographer Erwin Olaf.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erriweather" pitchFamily="2" charset="77"/>
                <a:ea typeface="+mn-ea"/>
                <a:cs typeface="+mn-cs"/>
              </a:rPr>
              <a:t>(</a:t>
            </a:r>
            <a:r>
              <a:rPr lang="en-US" sz="1200" b="0" i="1" kern="1200" baseline="0" dirty="0">
                <a:solidFill>
                  <a:schemeClr val="tx1"/>
                </a:solidFill>
                <a:effectLst/>
                <a:latin typeface="Merriweather" pitchFamily="2" charset="77"/>
                <a:ea typeface="+mn-ea"/>
                <a:cs typeface="+mn-cs"/>
              </a:rPr>
              <a:t>https://www.universiteitleiden.nl/en/about-us/profile/history</a:t>
            </a:r>
            <a:r>
              <a:rPr lang="en-US" sz="1200" b="0" i="0" kern="1200" baseline="0" dirty="0">
                <a:solidFill>
                  <a:schemeClr val="tx1"/>
                </a:solidFill>
                <a:effectLst/>
                <a:latin typeface="Merriweather" pitchFamily="2" charset="77"/>
                <a:ea typeface="+mn-ea"/>
                <a:cs typeface="+mn-cs"/>
              </a:rPr>
              <a:t>)</a:t>
            </a:r>
            <a:endParaRPr lang="en-US"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Freedom of speech and thought is fundamental to our university, and we have lived for centuries by our</a:t>
            </a:r>
            <a:r>
              <a:rPr lang="en-GB" sz="1200" b="0" i="0" u="none" kern="1200" baseline="0" noProof="0" dirty="0">
                <a:solidFill>
                  <a:schemeClr val="tx1"/>
                </a:solidFill>
                <a:effectLst/>
                <a:latin typeface="Merriweather" pitchFamily="2" charset="77"/>
                <a:ea typeface="+mn-ea"/>
                <a:cs typeface="+mn-cs"/>
              </a:rPr>
              <a:t> motto, </a:t>
            </a:r>
            <a:r>
              <a:rPr lang="en-GB" sz="1200" b="1" i="0" u="none" kern="1200" baseline="0" noProof="0" dirty="0">
                <a:solidFill>
                  <a:schemeClr val="tx1"/>
                </a:solidFill>
                <a:effectLst/>
                <a:latin typeface="Merriweather" pitchFamily="2" charset="77"/>
                <a:ea typeface="+mn-ea"/>
                <a:cs typeface="+mn-cs"/>
              </a:rPr>
              <a:t>Bastion of Freedom</a:t>
            </a:r>
            <a:r>
              <a:rPr lang="en-GB" sz="1200" b="0" i="0" u="none" kern="1200" baseline="0" noProof="0" dirty="0">
                <a:solidFill>
                  <a:schemeClr val="tx1"/>
                </a:solidFill>
                <a:effectLst/>
                <a:latin typeface="Merriweather" pitchFamily="2" charset="77"/>
                <a:ea typeface="+mn-ea"/>
                <a:cs typeface="+mn-cs"/>
              </a:rPr>
              <a:t>. </a:t>
            </a:r>
            <a:r>
              <a:rPr lang="en-GB" sz="1200" b="1" i="0" u="none" kern="1200" baseline="0" noProof="0" dirty="0">
                <a:solidFill>
                  <a:schemeClr val="tx1"/>
                </a:solidFill>
                <a:effectLst/>
                <a:latin typeface="Merriweather" pitchFamily="2" charset="77"/>
                <a:ea typeface="+mn-ea"/>
                <a:cs typeface="+mn-cs"/>
              </a:rPr>
              <a:t>Nelson</a:t>
            </a:r>
            <a:r>
              <a:rPr lang="en-GB" sz="1200" b="1" i="0" u="none" kern="1200" noProof="0" dirty="0">
                <a:solidFill>
                  <a:schemeClr val="tx1"/>
                </a:solidFill>
                <a:effectLst/>
                <a:latin typeface="Merriweather" pitchFamily="2" charset="77"/>
                <a:ea typeface="+mn-ea"/>
                <a:cs typeface="+mn-cs"/>
              </a:rPr>
              <a:t> Mandela</a:t>
            </a:r>
            <a:r>
              <a:rPr lang="en-GB" sz="1200" b="0" i="0" u="none" kern="1200" noProof="0" dirty="0">
                <a:solidFill>
                  <a:schemeClr val="tx1"/>
                </a:solidFill>
                <a:effectLst/>
                <a:latin typeface="Merriweather" pitchFamily="2" charset="77"/>
                <a:ea typeface="+mn-ea"/>
                <a:cs typeface="+mn-cs"/>
              </a:rPr>
              <a:t>, </a:t>
            </a:r>
            <a:r>
              <a:rPr lang="en-GB" sz="1200" b="1" i="0" u="none" kern="1200" noProof="0" dirty="0">
                <a:solidFill>
                  <a:schemeClr val="tx1"/>
                </a:solidFill>
                <a:effectLst/>
                <a:latin typeface="Merriweather" pitchFamily="2" charset="77"/>
                <a:ea typeface="+mn-ea"/>
                <a:cs typeface="+mn-cs"/>
              </a:rPr>
              <a:t>Winston Churchill </a:t>
            </a:r>
            <a:r>
              <a:rPr lang="en-GB" sz="1200" b="0" i="0" u="none" kern="1200" noProof="0" dirty="0">
                <a:solidFill>
                  <a:schemeClr val="tx1"/>
                </a:solidFill>
                <a:effectLst/>
                <a:latin typeface="Merriweather" pitchFamily="2" charset="77"/>
                <a:ea typeface="+mn-ea"/>
                <a:cs typeface="+mn-cs"/>
              </a:rPr>
              <a:t>and </a:t>
            </a:r>
            <a:r>
              <a:rPr lang="en-GB" sz="1200" b="1" i="0" u="none" kern="1200" noProof="0" dirty="0">
                <a:solidFill>
                  <a:schemeClr val="tx1"/>
                </a:solidFill>
                <a:effectLst/>
                <a:latin typeface="Merriweather" pitchFamily="2" charset="77"/>
                <a:ea typeface="+mn-ea"/>
                <a:cs typeface="+mn-cs"/>
              </a:rPr>
              <a:t>Princess</a:t>
            </a:r>
            <a:r>
              <a:rPr lang="en-GB" sz="1200" b="1" i="0" u="none" kern="1200" baseline="0" noProof="0" dirty="0">
                <a:solidFill>
                  <a:schemeClr val="tx1"/>
                </a:solidFill>
                <a:effectLst/>
                <a:latin typeface="Merriweather" pitchFamily="2" charset="77"/>
                <a:ea typeface="+mn-ea"/>
                <a:cs typeface="+mn-cs"/>
              </a:rPr>
              <a:t> Beatrix </a:t>
            </a:r>
            <a:r>
              <a:rPr lang="en-GB" sz="1200" b="0" i="0" u="none" kern="1200" baseline="0" noProof="0" dirty="0">
                <a:solidFill>
                  <a:schemeClr val="tx1"/>
                </a:solidFill>
                <a:effectLst/>
                <a:latin typeface="Merriweather" pitchFamily="2" charset="77"/>
                <a:ea typeface="+mn-ea"/>
                <a:cs typeface="+mn-cs"/>
              </a:rPr>
              <a:t>(the former queen of the Netherlands) have been awarded honorary doctorates for defending freedom.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noProof="0" dirty="0">
                <a:solidFill>
                  <a:schemeClr val="tx1"/>
                </a:solidFill>
                <a:effectLst/>
                <a:latin typeface="Merriweather" pitchFamily="2" charset="77"/>
                <a:ea typeface="+mn-ea"/>
                <a:cs typeface="+mn-cs"/>
              </a:rPr>
              <a:t>(</a:t>
            </a:r>
            <a:r>
              <a:rPr lang="en-GB" sz="1200" b="0" i="1" u="none" kern="1200" baseline="0" noProof="0" dirty="0">
                <a:solidFill>
                  <a:schemeClr val="tx1"/>
                </a:solidFill>
                <a:effectLst/>
                <a:latin typeface="Merriweather" pitchFamily="2" charset="77"/>
                <a:ea typeface="+mn-ea"/>
                <a:cs typeface="+mn-cs"/>
              </a:rPr>
              <a:t>https://www.universiteitleiden.nl/en/about-us/profile</a:t>
            </a:r>
            <a:r>
              <a:rPr lang="en-GB" sz="1200" b="0" i="0" u="none" kern="1200" baseline="0" noProof="0" dirty="0">
                <a:solidFill>
                  <a:schemeClr val="tx1"/>
                </a:solidFill>
                <a:effectLst/>
                <a:latin typeface="Merriweather" pitchFamily="2" charset="77"/>
                <a:ea typeface="+mn-ea"/>
                <a:cs typeface="+mn-cs"/>
              </a:rPr>
              <a:t>)</a:t>
            </a:r>
            <a:endParaRPr lang="en-GB" sz="1200" b="0" i="0" u="none" kern="1200" noProof="0" dirty="0">
              <a:solidFill>
                <a:schemeClr val="tx1"/>
              </a:solidFill>
              <a:effectLst/>
              <a:latin typeface="Merriweather" pitchFamily="2" charset="77"/>
              <a:ea typeface="+mn-ea"/>
              <a:cs typeface="+mn-cs"/>
            </a:endParaRPr>
          </a:p>
          <a:p>
            <a:endParaRPr lang="en-GB" sz="1200" b="0" i="0" kern="1200" noProof="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a:t>
            </a:fld>
            <a:endParaRPr lang="nl-NL" dirty="0"/>
          </a:p>
        </p:txBody>
      </p:sp>
    </p:spTree>
    <p:extLst>
      <p:ext uri="{BB962C8B-B14F-4D97-AF65-F5344CB8AC3E}">
        <p14:creationId xmlns:p14="http://schemas.microsoft.com/office/powerpoint/2010/main" val="79708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BA80-210D-D635-3AD2-E3EC98D470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60F223-3F9B-EB3A-2506-579ED352E9B7}"/>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F455B19E-7310-302B-4D2D-E241354BE09D}"/>
              </a:ext>
            </a:extLst>
          </p:cNvPr>
          <p:cNvSpPr>
            <a:spLocks noGrp="1"/>
          </p:cNvSpPr>
          <p:nvPr>
            <p:ph type="body" idx="1"/>
          </p:nvPr>
        </p:nvSpPr>
        <p:spPr>
          <a:xfrm>
            <a:off x="670247" y="4689515"/>
            <a:ext cx="5331931" cy="4855328"/>
          </a:xfrm>
        </p:spPr>
        <p:txBody>
          <a:bodyPr/>
          <a:lstStyle/>
          <a:p>
            <a:r>
              <a:rPr lang="en-GB" sz="1200" b="0" i="0" kern="1200" noProof="0" dirty="0">
                <a:solidFill>
                  <a:schemeClr val="tx1"/>
                </a:solidFill>
                <a:effectLst/>
                <a:latin typeface="Merriweather" pitchFamily="2" charset="77"/>
                <a:ea typeface="+mn-ea"/>
                <a:cs typeface="+mn-cs"/>
              </a:rPr>
              <a:t>LDE</a:t>
            </a:r>
          </a:p>
          <a:p>
            <a:endParaRPr lang="en-GB" sz="1200" b="0" i="0" kern="1200" noProof="0" dirty="0">
              <a:solidFill>
                <a:schemeClr val="tx1"/>
              </a:solidFill>
              <a:effectLst/>
              <a:latin typeface="Merriweather" pitchFamily="2" charset="77"/>
              <a:ea typeface="+mn-ea"/>
              <a:cs typeface="+mn-cs"/>
            </a:endParaRPr>
          </a:p>
          <a:p>
            <a:pPr fontAlgn="t"/>
            <a:r>
              <a:rPr lang="en-GB" sz="1200" b="0" i="0" kern="1200" dirty="0">
                <a:solidFill>
                  <a:schemeClr val="tx1"/>
                </a:solidFill>
                <a:effectLst/>
                <a:latin typeface="Merriweather" pitchFamily="2" charset="77"/>
                <a:ea typeface="+mn-ea"/>
                <a:cs typeface="+mn-cs"/>
              </a:rPr>
              <a:t>Since 2012, Leiden University, Delft University of Technology (TU Delft) and Erasmus University Rotterdam have collaborated through the Leiden-Delft-Erasmus (LDE) Universities strategic alliance to advance interdisciplinary and transdisciplinary research, education and operations.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rgbClr val="0C2577"/>
                </a:solidFill>
                <a:latin typeface="Merriweather" pitchFamily="2" charset="77"/>
                <a:ea typeface="+mn-ea"/>
                <a:cs typeface="+mn-cs"/>
              </a:rPr>
              <a:t>LDE works with a range of organisations in a range of ways. These organisations are involved in partnerships, for example, or serve on the advisory boards of LDE centres. Others, such as government or industry, provide cases for students to study. Some of these partnerships go back years. </a:t>
            </a:r>
          </a:p>
          <a:p>
            <a:endParaRPr lang="en-GB" sz="1200" b="0" i="0" kern="1200" noProof="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rgbClr val="0C2577"/>
                </a:solidFill>
                <a:latin typeface="Merriweather" pitchFamily="2" charset="77"/>
                <a:ea typeface="+mn-ea"/>
                <a:cs typeface="+mn-cs"/>
              </a:rPr>
              <a:t>https://www.leiden-delft-erasmus.nl/en/home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Medical Delta</a:t>
            </a:r>
          </a:p>
          <a:p>
            <a:r>
              <a:rPr lang="en-GB" sz="1200" b="0" i="0" kern="1200" dirty="0">
                <a:solidFill>
                  <a:schemeClr val="tx1"/>
                </a:solidFill>
                <a:effectLst/>
                <a:latin typeface="Merriweather" pitchFamily="2" charset="77"/>
                <a:ea typeface="+mn-ea"/>
                <a:cs typeface="+mn-cs"/>
              </a:rPr>
              <a:t>Medical Delta was founded in 2006 by the three LDE universities and the two UMCs (LUMC and Erasmus MC) in the province of Zuid-Holland. Four universities of applied sciences from the province (The Hague University of Applied Sciences, InHolland University of Applied Sciences, Rotterdam University of Applied Sciences and Leiden University of Applied Sciences) joined the collaboration in 2006.</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https://www.leiden-delft-erasmus.nl/en/centres/medical-delta</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Leiden City of Knowledge (Leiden Kennisstad)</a:t>
            </a:r>
          </a:p>
          <a:p>
            <a:r>
              <a:rPr lang="en-GB" sz="1200" b="0" i="0" kern="1200" noProof="0" dirty="0">
                <a:solidFill>
                  <a:schemeClr val="tx1"/>
                </a:solidFill>
                <a:effectLst/>
                <a:latin typeface="Merriweather" pitchFamily="2" charset="77"/>
                <a:ea typeface="+mn-ea"/>
                <a:cs typeface="+mn-cs"/>
              </a:rPr>
              <a:t>Leiden University, Leiden University Medical Center (LUMC), Leiden University of Applied Sciences and the Municipality of Leiden decided in 2017 to intensify their collaboration, giving an extra boost to ‘Leiden City of Knowledge’. An evaluation of the project recommended continuing the collaboration, based on the following three themes:</a:t>
            </a:r>
          </a:p>
          <a:p>
            <a:endParaRPr lang="en-GB" sz="1200" b="0" i="0" kern="1200" noProof="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erriweather" pitchFamily="2" charset="77"/>
                <a:ea typeface="+mn-ea"/>
                <a:cs typeface="+mn-cs"/>
              </a:rPr>
              <a:t>Health &amp; Well-being</a:t>
            </a:r>
          </a:p>
          <a:p>
            <a:pPr marL="171450" indent="-171450">
              <a:buFont typeface="Arial" panose="020B0604020202020204" pitchFamily="34" charset="0"/>
              <a:buChar char="•"/>
            </a:pPr>
            <a:r>
              <a:rPr lang="en-GB" sz="1200" b="0" i="0" kern="1200" dirty="0">
                <a:solidFill>
                  <a:schemeClr val="tx1"/>
                </a:solidFill>
                <a:effectLst/>
                <a:latin typeface="Merriweather" pitchFamily="2" charset="77"/>
                <a:ea typeface="+mn-ea"/>
                <a:cs typeface="+mn-cs"/>
              </a:rPr>
              <a:t>Biodiversity &amp; Sustainability</a:t>
            </a:r>
          </a:p>
          <a:p>
            <a:pPr marL="171450" indent="-171450">
              <a:buFont typeface="Arial" panose="020B0604020202020204" pitchFamily="34" charset="0"/>
              <a:buChar char="•"/>
            </a:pPr>
            <a:r>
              <a:rPr lang="en-GB" sz="1200" b="0" i="0" kern="1200" dirty="0">
                <a:solidFill>
                  <a:schemeClr val="tx1"/>
                </a:solidFill>
                <a:effectLst/>
                <a:latin typeface="Merriweather" pitchFamily="2" charset="77"/>
                <a:ea typeface="+mn-ea"/>
                <a:cs typeface="+mn-cs"/>
              </a:rPr>
              <a:t>Cultural Heritage</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These three themes build on the city’s strengths and relate to grand challenges that demand a national or global response. These themes should be viewed as a whole.</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Key Region Leiden</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Key Region Leiden (the successor to the Economie071 alliance) is a public-private partnership revolving around three leading innovation clusters, which together form the Leiden–Katwijk–Noordwijk knowledge axis. The clusters are as follows: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Leiden Bio Science Park (LBSP) – Focusing on bioscience, health and biotechnology.</a:t>
            </a:r>
          </a:p>
          <a:p>
            <a:r>
              <a:rPr lang="en-GB" sz="1200" b="0" i="0" kern="1200" noProof="0" dirty="0">
                <a:solidFill>
                  <a:schemeClr val="tx1"/>
                </a:solidFill>
                <a:effectLst/>
                <a:latin typeface="Merriweather" pitchFamily="2" charset="77"/>
                <a:ea typeface="+mn-ea"/>
                <a:cs typeface="+mn-cs"/>
              </a:rPr>
              <a:t>NL Space Campus (Noordwijk) – Focusing on space technology and satellite data.</a:t>
            </a:r>
          </a:p>
          <a:p>
            <a:r>
              <a:rPr lang="en-GB" sz="1200" b="0" i="0" kern="1200" noProof="0" dirty="0">
                <a:solidFill>
                  <a:schemeClr val="tx1"/>
                </a:solidFill>
                <a:effectLst/>
                <a:latin typeface="Merriweather" pitchFamily="2" charset="77"/>
                <a:ea typeface="+mn-ea"/>
                <a:cs typeface="+mn-cs"/>
              </a:rPr>
              <a:t>Unmanned Valley (Katwijk/Valkenburg) – Focusing on unmanned systems, sensors and drone technology.</a:t>
            </a:r>
            <a:br>
              <a:rPr lang="en-GB" sz="1200" b="0" i="0" kern="1200" noProof="0" dirty="0">
                <a:solidFill>
                  <a:schemeClr val="tx1"/>
                </a:solidFill>
                <a:effectLst/>
                <a:latin typeface="Merriweather" pitchFamily="2" charset="77"/>
                <a:ea typeface="+mn-ea"/>
                <a:cs typeface="+mn-cs"/>
              </a:rPr>
            </a:br>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NL Space Campus is the meeting place for the national and international space sector, with ESA ESTEC and the LDE universities as key partners.</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Two cities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With a presence in two cities, Leiden and The Hague, our university is situated in the economic and administrative heart of the Netherlands and close to the international airport Schiphol, major cities, the Dutch coast and the centre of the EU.</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Leiden</a:t>
            </a:r>
          </a:p>
          <a:p>
            <a:endParaRPr lang="en-GB" sz="1200" b="0" i="0" kern="1200" noProof="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Historic city centre</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Population of 130,000 </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City of Discoveries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Leiden Bio Science Park</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Inner city campus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Museums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Six of our seven faculties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Approx. 35,000 students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Leiden is the city of discoveries, and university has been making its mark on there for over 450 years. It has two campuses and six faculties: Leiden Law School and the Faculty of Humanities in the city centre; and the Faculty of Medicine, the Faculty of Science, the Faculty of Social and Behavioural Sciences and the Faculty of Archaeology close to the Leiden Bio Science Park. Many of the museums in Leiden have close ties with the university. Six out of seven of our students study in Leiden and many live here too.</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The Hague</a:t>
            </a:r>
          </a:p>
          <a:p>
            <a:endParaRPr lang="en-GB" sz="1200" b="0" i="0" kern="1200" noProof="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Administrative and political capital with international organisations and embassies​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Population of 570,000</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International City of Peace, Justice and Security</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Campus The Hague</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30 museums​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Seven faculties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Over 7,000 students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Since 1997, Leiden has also had a presence in The Hague, the third city in the Netherlands, which had no university before our arrival. Leiden is a university in two cities. All of our faculties are active in The Hague, and one faculty is solely located there: Governance and Global Affairs. The Campus The Hague strategy aligns closely with The Hague’s as a city of peace, justice and security and with the city’s metropolitan, national and international character. Many international students study here.</a:t>
            </a:r>
          </a:p>
        </p:txBody>
      </p:sp>
      <p:sp>
        <p:nvSpPr>
          <p:cNvPr id="4" name="Tijdelijke aanduiding voor dianummer 3">
            <a:extLst>
              <a:ext uri="{FF2B5EF4-FFF2-40B4-BE49-F238E27FC236}">
                <a16:creationId xmlns:a16="http://schemas.microsoft.com/office/drawing/2014/main" id="{834A5DBE-06FC-9F37-6343-C2B770671A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09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Leiden University has seven faculties, located in both Leiden and The Hague.  Within these faculties, academic research is carried out at various </a:t>
            </a:r>
            <a:r>
              <a:rPr lang="en-US" sz="1200" b="0" i="0" kern="1200" dirty="0" err="1">
                <a:solidFill>
                  <a:schemeClr val="tx1"/>
                </a:solidFill>
                <a:effectLst/>
                <a:latin typeface="Merriweather" pitchFamily="2" charset="77"/>
                <a:ea typeface="+mn-ea"/>
                <a:cs typeface="+mn-cs"/>
              </a:rPr>
              <a:t>specialised</a:t>
            </a:r>
            <a:r>
              <a:rPr lang="en-US" sz="1200" b="0" i="0" kern="1200" dirty="0">
                <a:solidFill>
                  <a:schemeClr val="tx1"/>
                </a:solidFill>
                <a:effectLst/>
                <a:latin typeface="Merriweather" pitchFamily="2" charset="77"/>
                <a:ea typeface="+mn-ea"/>
                <a:cs typeface="+mn-cs"/>
              </a:rPr>
              <a:t> research institutes. Leiden University has 36 institutes, four of which are interfaculty.</a:t>
            </a:r>
          </a:p>
          <a:p>
            <a:endParaRPr lang="en-US" sz="1200" b="0" i="0" kern="1200" dirty="0">
              <a:solidFill>
                <a:schemeClr val="tx1"/>
              </a:solidFill>
              <a:effectLst/>
              <a:latin typeface="Merriweather" pitchFamily="2" charset="77"/>
              <a:ea typeface="+mn-ea"/>
              <a:cs typeface="+mn-cs"/>
            </a:endParaRPr>
          </a:p>
          <a:p>
            <a:r>
              <a:rPr lang="en-US" sz="1200" b="0" i="0" kern="1200" dirty="0">
                <a:solidFill>
                  <a:schemeClr val="tx1"/>
                </a:solidFill>
                <a:effectLst/>
                <a:latin typeface="Merriweather" pitchFamily="2" charset="77"/>
                <a:ea typeface="+mn-ea"/>
                <a:cs typeface="+mn-cs"/>
              </a:rPr>
              <a:t>https://www.organisatiegids.universiteitleiden.nl/en/faculties-and-institutes</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a:t>
            </a:fld>
            <a:endParaRPr lang="nl-NL" dirty="0"/>
          </a:p>
        </p:txBody>
      </p:sp>
    </p:spTree>
    <p:extLst>
      <p:ext uri="{BB962C8B-B14F-4D97-AF65-F5344CB8AC3E}">
        <p14:creationId xmlns:p14="http://schemas.microsoft.com/office/powerpoint/2010/main" val="221160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CFCC-9516-F40D-92D3-30DA09F26C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5910BB-43AE-9AA3-4DA7-76F3FB1F16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991AE-B959-2F08-5207-DB0D1175A514}"/>
              </a:ext>
            </a:extLst>
          </p:cNvPr>
          <p:cNvSpPr>
            <a:spLocks noGrp="1"/>
          </p:cNvSpPr>
          <p:nvPr>
            <p:ph type="body" idx="1"/>
          </p:nvPr>
        </p:nvSpPr>
        <p:spPr/>
        <p:txBody>
          <a:bodyPr/>
          <a:lstStyle/>
          <a:p>
            <a:r>
              <a:rPr lang="nl-NL" i="1" dirty="0" err="1"/>
              <a:t>Figures</a:t>
            </a:r>
            <a:r>
              <a:rPr lang="nl-NL" i="1" dirty="0"/>
              <a:t> </a:t>
            </a:r>
            <a:r>
              <a:rPr lang="nl-NL" i="1" dirty="0" err="1"/>
              <a:t>from</a:t>
            </a:r>
            <a:r>
              <a:rPr lang="nl-NL" i="1" dirty="0"/>
              <a:t> 2025 </a:t>
            </a:r>
            <a:r>
              <a:rPr lang="nl-NL" i="1" dirty="0" err="1"/>
              <a:t>annual</a:t>
            </a:r>
            <a:r>
              <a:rPr lang="nl-NL" i="1" dirty="0"/>
              <a:t> report</a:t>
            </a:r>
          </a:p>
          <a:p>
            <a:endParaRPr lang="nl-NL" dirty="0"/>
          </a:p>
          <a:p>
            <a:r>
              <a:rPr lang="nl-NL" b="1" dirty="0"/>
              <a:t>Exact </a:t>
            </a:r>
            <a:r>
              <a:rPr lang="nl-NL" b="1" dirty="0" err="1"/>
              <a:t>numbers</a:t>
            </a:r>
            <a:r>
              <a:rPr lang="nl-NL" b="1" dirty="0"/>
              <a:t> student and </a:t>
            </a:r>
            <a:r>
              <a:rPr lang="nl-NL" b="1" dirty="0" err="1"/>
              <a:t>staff</a:t>
            </a:r>
            <a:endParaRPr lang="nl-NL" b="1" dirty="0"/>
          </a:p>
          <a:p>
            <a:r>
              <a:rPr lang="nl-NL" dirty="0" err="1"/>
              <a:t>Students</a:t>
            </a:r>
            <a:r>
              <a:rPr lang="nl-NL" dirty="0"/>
              <a:t>: 33,494</a:t>
            </a:r>
          </a:p>
          <a:p>
            <a:r>
              <a:rPr lang="nl-NL" dirty="0"/>
              <a:t>Employees: 6,359</a:t>
            </a:r>
          </a:p>
          <a:p>
            <a:endParaRPr lang="en-US" dirty="0"/>
          </a:p>
        </p:txBody>
      </p:sp>
      <p:sp>
        <p:nvSpPr>
          <p:cNvPr id="4" name="Tijdelijke aanduiding voor dianummer 3">
            <a:extLst>
              <a:ext uri="{FF2B5EF4-FFF2-40B4-BE49-F238E27FC236}">
                <a16:creationId xmlns:a16="http://schemas.microsoft.com/office/drawing/2014/main" id="{9D3069BB-0450-231D-FB48-BABE8A6D7C94}"/>
              </a:ext>
            </a:extLst>
          </p:cNvPr>
          <p:cNvSpPr>
            <a:spLocks noGrp="1"/>
          </p:cNvSpPr>
          <p:nvPr>
            <p:ph type="sldNum" sz="quarter" idx="5"/>
          </p:nvPr>
        </p:nvSpPr>
        <p:spPr/>
        <p:txBody>
          <a:bodyPr/>
          <a:lstStyle/>
          <a:p>
            <a:fld id="{637B80C8-3308-6C4F-B1C5-C23743646DBC}" type="slidenum">
              <a:rPr lang="nl-NL" smtClean="0"/>
              <a:pPr/>
              <a:t>5</a:t>
            </a:fld>
            <a:endParaRPr lang="nl-NL" dirty="0"/>
          </a:p>
        </p:txBody>
      </p:sp>
    </p:spTree>
    <p:extLst>
      <p:ext uri="{BB962C8B-B14F-4D97-AF65-F5344CB8AC3E}">
        <p14:creationId xmlns:p14="http://schemas.microsoft.com/office/powerpoint/2010/main" val="160509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09FE-CFBB-18E7-40BD-C44C9024E9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C026C3-5A8B-159A-490C-EBB9DCFC58C4}"/>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C233F762-BDC0-5C24-20CE-BC3160CAB32B}"/>
              </a:ext>
            </a:extLst>
          </p:cNvPr>
          <p:cNvSpPr>
            <a:spLocks noGrp="1"/>
          </p:cNvSpPr>
          <p:nvPr>
            <p:ph type="body" idx="1"/>
          </p:nvPr>
        </p:nvSpPr>
        <p:spPr/>
        <p:txBody>
          <a:bodyPr/>
          <a:lstStyle/>
          <a:p>
            <a:r>
              <a:rPr lang="en-GB" sz="1200" kern="1200" noProof="0" dirty="0">
                <a:solidFill>
                  <a:schemeClr val="tx1"/>
                </a:solidFill>
                <a:effectLst>
                  <a:outerShdw blurRad="38100" dist="38100" dir="2700000" algn="tl">
                    <a:srgbClr val="000000">
                      <a:alpha val="43137"/>
                    </a:srgbClr>
                  </a:outerShdw>
                </a:effectLst>
              </a:rPr>
              <a:t>Strategic Plan 2022-2027. See strategischplan.universiteitleiden.nl/en</a:t>
            </a:r>
          </a:p>
          <a:p>
            <a:endParaRPr lang="en-GB" sz="1200" kern="1200" noProof="0" dirty="0">
              <a:solidFill>
                <a:schemeClr val="tx1"/>
              </a:solidFill>
              <a:effectLst>
                <a:outerShdw blurRad="38100" dist="38100" dir="2700000" algn="tl">
                  <a:srgbClr val="000000">
                    <a:alpha val="43137"/>
                  </a:srgbClr>
                </a:outerShdw>
              </a:effectLst>
            </a:endParaRPr>
          </a:p>
          <a:p>
            <a:r>
              <a:rPr lang="en-GB" sz="1200" b="1" kern="1200" noProof="0" dirty="0">
                <a:solidFill>
                  <a:schemeClr val="tx1"/>
                </a:solidFill>
                <a:effectLst>
                  <a:outerShdw blurRad="38100" dist="38100" dir="2700000" algn="tl">
                    <a:srgbClr val="000000">
                      <a:alpha val="43137"/>
                    </a:srgbClr>
                  </a:outerShdw>
                </a:effectLst>
              </a:rPr>
              <a:t>Innovative</a:t>
            </a:r>
            <a:br>
              <a:rPr lang="en-GB" sz="1200" kern="1200" noProof="0" dirty="0">
                <a:solidFill>
                  <a:schemeClr val="tx1"/>
                </a:solidFill>
                <a:effectLst>
                  <a:outerShdw blurRad="38100" dist="38100" dir="2700000" algn="tl">
                    <a:srgbClr val="000000">
                      <a:alpha val="43137"/>
                    </a:srgbClr>
                  </a:outerShdw>
                </a:effectLst>
              </a:rPr>
            </a:br>
            <a:r>
              <a:rPr lang="en-GB" sz="1200" kern="1200" noProof="0" dirty="0">
                <a:solidFill>
                  <a:schemeClr val="tx1"/>
                </a:solidFill>
                <a:effectLst>
                  <a:outerShdw blurRad="38100" dist="38100" dir="2700000" algn="tl">
                    <a:srgbClr val="000000">
                      <a:alpha val="43137"/>
                    </a:srgbClr>
                  </a:outerShdw>
                </a:effectLst>
              </a:rPr>
              <a:t>Seeking new knowledge and understanding. Improving what can be improved. Shifting boundaries. Curious about one another and the unknown.</a:t>
            </a:r>
          </a:p>
          <a:p>
            <a:endParaRPr lang="en-GB" sz="1200" kern="1200" noProof="0" dirty="0">
              <a:solidFill>
                <a:schemeClr val="tx1"/>
              </a:solidFill>
              <a:effectLst>
                <a:outerShdw blurRad="38100" dist="38100" dir="2700000" algn="tl">
                  <a:srgbClr val="000000">
                    <a:alpha val="43137"/>
                  </a:srgbClr>
                </a:outerShdw>
              </a:effectLst>
            </a:endParaRPr>
          </a:p>
          <a:p>
            <a:r>
              <a:rPr lang="en-GB" sz="1200" b="1" kern="1200" noProof="0" dirty="0">
                <a:solidFill>
                  <a:schemeClr val="tx1"/>
                </a:solidFill>
                <a:effectLst>
                  <a:outerShdw blurRad="38100" dist="38100" dir="2700000" algn="tl">
                    <a:srgbClr val="000000">
                      <a:alpha val="43137"/>
                    </a:srgbClr>
                  </a:outerShdw>
                </a:effectLst>
              </a:rPr>
              <a:t>Connecting</a:t>
            </a:r>
            <a:br>
              <a:rPr lang="en-GB" sz="1200" kern="1200" noProof="0" dirty="0">
                <a:solidFill>
                  <a:schemeClr val="tx1"/>
                </a:solidFill>
                <a:effectLst>
                  <a:outerShdw blurRad="38100" dist="38100" dir="2700000" algn="tl">
                    <a:srgbClr val="000000">
                      <a:alpha val="43137"/>
                    </a:srgbClr>
                  </a:outerShdw>
                </a:effectLst>
              </a:rPr>
            </a:br>
            <a:r>
              <a:rPr lang="en-GB" sz="1200" kern="1200" noProof="0" dirty="0">
                <a:solidFill>
                  <a:schemeClr val="tx1"/>
                </a:solidFill>
                <a:effectLst>
                  <a:outerShdw blurRad="38100" dist="38100" dir="2700000" algn="tl">
                    <a:srgbClr val="000000">
                      <a:alpha val="43137"/>
                    </a:srgbClr>
                  </a:outerShdw>
                </a:effectLst>
              </a:rPr>
              <a:t>Being part of a greater whole. Being successful together. Listening: to one another and to society. Actively contributing.</a:t>
            </a:r>
          </a:p>
          <a:p>
            <a:endParaRPr lang="en-GB" sz="1200" kern="1200" noProof="0" dirty="0">
              <a:solidFill>
                <a:schemeClr val="tx1"/>
              </a:solidFill>
              <a:effectLst>
                <a:outerShdw blurRad="38100" dist="38100" dir="2700000" algn="tl">
                  <a:srgbClr val="000000">
                    <a:alpha val="43137"/>
                  </a:srgbClr>
                </a:outerShdw>
              </a:effectLst>
            </a:endParaRPr>
          </a:p>
          <a:p>
            <a:r>
              <a:rPr lang="en-GB" sz="1200" b="1" kern="1200" noProof="0" dirty="0">
                <a:solidFill>
                  <a:schemeClr val="tx1"/>
                </a:solidFill>
                <a:effectLst>
                  <a:outerShdw blurRad="38100" dist="38100" dir="2700000" algn="tl">
                    <a:srgbClr val="000000">
                      <a:alpha val="43137"/>
                    </a:srgbClr>
                  </a:outerShdw>
                </a:effectLst>
              </a:rPr>
              <a:t>Free</a:t>
            </a:r>
            <a:br>
              <a:rPr lang="en-GB" sz="1200" kern="1200" noProof="0" dirty="0">
                <a:solidFill>
                  <a:schemeClr val="tx1"/>
                </a:solidFill>
                <a:effectLst>
                  <a:outerShdw blurRad="38100" dist="38100" dir="2700000" algn="tl">
                    <a:srgbClr val="000000">
                      <a:alpha val="43137"/>
                    </a:srgbClr>
                  </a:outerShdw>
                </a:effectLst>
              </a:rPr>
            </a:br>
            <a:r>
              <a:rPr lang="en-GB" sz="1200" kern="1200" noProof="0" dirty="0">
                <a:solidFill>
                  <a:schemeClr val="tx1"/>
                </a:solidFill>
                <a:effectLst>
                  <a:outerShdw blurRad="38100" dist="38100" dir="2700000" algn="tl">
                    <a:srgbClr val="000000">
                      <a:alpha val="43137"/>
                    </a:srgbClr>
                  </a:outerShdw>
                </a:effectLst>
              </a:rPr>
              <a:t>Independent questioning. Offering scope for different perspectives and ideas, open discussion and curiosity-driven research. </a:t>
            </a:r>
          </a:p>
          <a:p>
            <a:endParaRPr lang="en-GB" sz="1200" kern="1200" noProof="0" dirty="0">
              <a:solidFill>
                <a:schemeClr val="tx1"/>
              </a:solidFill>
              <a:effectLst>
                <a:outerShdw blurRad="38100" dist="38100" dir="2700000" algn="tl">
                  <a:srgbClr val="000000">
                    <a:alpha val="43137"/>
                  </a:srgbClr>
                </a:outerShdw>
              </a:effectLst>
            </a:endParaRPr>
          </a:p>
          <a:p>
            <a:r>
              <a:rPr lang="en-GB" sz="1200" b="1" kern="1200" noProof="0" dirty="0">
                <a:solidFill>
                  <a:schemeClr val="tx1"/>
                </a:solidFill>
                <a:effectLst>
                  <a:outerShdw blurRad="38100" dist="38100" dir="2700000" algn="tl">
                    <a:srgbClr val="000000">
                      <a:alpha val="43137"/>
                    </a:srgbClr>
                  </a:outerShdw>
                </a:effectLst>
              </a:rPr>
              <a:t>Responsible</a:t>
            </a:r>
            <a:br>
              <a:rPr lang="en-GB" sz="1200" kern="1200" noProof="0" dirty="0">
                <a:solidFill>
                  <a:schemeClr val="tx1"/>
                </a:solidFill>
                <a:effectLst>
                  <a:outerShdw blurRad="38100" dist="38100" dir="2700000" algn="tl">
                    <a:srgbClr val="000000">
                      <a:alpha val="43137"/>
                    </a:srgbClr>
                  </a:outerShdw>
                </a:effectLst>
              </a:rPr>
            </a:br>
            <a:r>
              <a:rPr lang="en-GB" sz="1200" kern="1200" noProof="0" dirty="0">
                <a:solidFill>
                  <a:schemeClr val="tx1"/>
                </a:solidFill>
                <a:effectLst>
                  <a:outerShdw blurRad="38100" dist="38100" dir="2700000" algn="tl">
                    <a:srgbClr val="000000">
                      <a:alpha val="43137"/>
                    </a:srgbClr>
                  </a:outerShdw>
                </a:effectLst>
              </a:rPr>
              <a:t>For promoting an inclusive community. For integrity in academic practice. For what we say and do, and how we interact with one another.</a:t>
            </a:r>
          </a:p>
          <a:p>
            <a:endParaRPr lang="en-GB" sz="1200" kern="1200" noProof="0" dirty="0">
              <a:solidFill>
                <a:schemeClr val="tx1"/>
              </a:solidFill>
              <a:effectLst>
                <a:outerShdw blurRad="38100" dist="38100" dir="2700000" algn="tl">
                  <a:srgbClr val="000000">
                    <a:alpha val="43137"/>
                  </a:srgbClr>
                </a:outerShdw>
              </a:effectLst>
            </a:endParaRPr>
          </a:p>
          <a:p>
            <a:endParaRPr lang="en-GB" sz="1200" kern="1200" noProof="0" dirty="0">
              <a:solidFill>
                <a:schemeClr val="tx1"/>
              </a:solidFill>
              <a:effectLst>
                <a:outerShdw blurRad="38100" dist="38100" dir="2700000" algn="tl">
                  <a:srgbClr val="000000">
                    <a:alpha val="43137"/>
                  </a:srgbClr>
                </a:outerShdw>
              </a:effectLst>
            </a:endParaRPr>
          </a:p>
        </p:txBody>
      </p:sp>
      <p:sp>
        <p:nvSpPr>
          <p:cNvPr id="4" name="Tijdelijke aanduiding voor dianummer 3">
            <a:extLst>
              <a:ext uri="{FF2B5EF4-FFF2-40B4-BE49-F238E27FC236}">
                <a16:creationId xmlns:a16="http://schemas.microsoft.com/office/drawing/2014/main" id="{441627A0-BBB2-0B07-4B53-141AA03E3E9D}"/>
              </a:ext>
            </a:extLst>
          </p:cNvPr>
          <p:cNvSpPr>
            <a:spLocks noGrp="1"/>
          </p:cNvSpPr>
          <p:nvPr>
            <p:ph type="sldNum" sz="quarter" idx="5"/>
          </p:nvPr>
        </p:nvSpPr>
        <p:spPr/>
        <p:txBody>
          <a:bodyPr/>
          <a:lstStyle/>
          <a:p>
            <a:fld id="{637B80C8-3308-6C4F-B1C5-C23743646DBC}" type="slidenum">
              <a:rPr lang="nl-NL" smtClean="0"/>
              <a:pPr/>
              <a:t>6</a:t>
            </a:fld>
            <a:endParaRPr lang="nl-NL" dirty="0"/>
          </a:p>
        </p:txBody>
      </p:sp>
    </p:spTree>
    <p:extLst>
      <p:ext uri="{BB962C8B-B14F-4D97-AF65-F5344CB8AC3E}">
        <p14:creationId xmlns:p14="http://schemas.microsoft.com/office/powerpoint/2010/main" val="261836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r>
              <a:rPr lang="en-GB" noProof="0" dirty="0"/>
              <a:t>RESEARCH</a:t>
            </a:r>
          </a:p>
          <a:p>
            <a:endParaRPr lang="en-GB" noProof="0" dirty="0"/>
          </a:p>
          <a:p>
            <a:r>
              <a:rPr lang="en-GB" noProof="0" dirty="0"/>
              <a:t>Our research is organised into 36 research institutes and spans a wide range of themes. Our research ranges from astronomy to nanotechnology, and from local to global challenges. We study urban issues in The Hague and children’s rights around the world. </a:t>
            </a:r>
          </a:p>
          <a:p>
            <a:endParaRPr lang="en-GB" noProof="0" dirty="0"/>
          </a:p>
          <a:p>
            <a:r>
              <a:rPr lang="en-GB" noProof="0" dirty="0"/>
              <a:t>Our Faculty of Humanities explores global languages, cultures and societies, our archaeologists uncover insights from the past, while our terrorism experts study today’s most pressing challenges.</a:t>
            </a:r>
          </a:p>
          <a:p>
            <a:endParaRPr lang="en-GB" noProof="0" dirty="0"/>
          </a:p>
          <a:p>
            <a:r>
              <a:rPr lang="en-GB" noProof="0" dirty="0"/>
              <a:t>Many of these issues are too complex for one discipline to solve. When researchers from different disciplines join forces, this results in new insights and solutions. </a:t>
            </a:r>
          </a:p>
          <a:p>
            <a:endParaRPr lang="en-GB" noProof="0" dirty="0"/>
          </a:p>
          <a:p>
            <a:r>
              <a:rPr lang="en-GB" noProof="0" dirty="0"/>
              <a:t>Our research has an impact on society. We use our knowledge to help address societal challenges, contribute to public debate and support policymaking.</a:t>
            </a:r>
          </a:p>
          <a:p>
            <a:endParaRPr lang="en-GB" noProof="0" dirty="0"/>
          </a:p>
          <a:p>
            <a:r>
              <a:rPr lang="en-GB" noProof="0" dirty="0"/>
              <a:t>TEACHING</a:t>
            </a:r>
          </a:p>
          <a:p>
            <a:endParaRPr lang="en-GB" noProof="0" dirty="0"/>
          </a:p>
          <a:p>
            <a:r>
              <a:rPr lang="en-GB" noProof="0" dirty="0"/>
              <a:t>We offer a wide range of mono-, multi- and interdisciplinary programmes. Our minors enable students to develop a multidisciplinary profile, and our new programmes are often strongly interdisciplinary. </a:t>
            </a:r>
          </a:p>
          <a:p>
            <a:endParaRPr lang="en-GB" noProof="0" dirty="0"/>
          </a:p>
          <a:p>
            <a:r>
              <a:rPr lang="en-GB" noProof="0" dirty="0"/>
              <a:t>With the world facing complex challenges that can rarely be solved by one discipline, our many interdisciplinary minors and programmes (e.g. International Studies) encourage our students to look beyond their own discipline. </a:t>
            </a:r>
          </a:p>
          <a:p>
            <a:endParaRPr lang="en-GB" noProof="0" dirty="0"/>
          </a:p>
          <a:p>
            <a:r>
              <a:rPr lang="en-GB" noProof="0" dirty="0"/>
              <a:t>We are integrating digital learning into our teaching. More than just online classes, this might involve interactive simulations, virtual environments and online collaboration tools.</a:t>
            </a:r>
          </a:p>
          <a:p>
            <a:endParaRPr lang="en-GB" noProof="0" dirty="0"/>
          </a:p>
          <a:p>
            <a:r>
              <a:rPr lang="en-GB" noProof="0" dirty="0"/>
              <a:t>Alongside r</a:t>
            </a:r>
            <a:r>
              <a:rPr lang="en-GB" sz="1200" b="0" i="0" kern="1200" noProof="0" dirty="0">
                <a:solidFill>
                  <a:schemeClr val="tx1"/>
                </a:solidFill>
                <a:effectLst/>
                <a:latin typeface="Merriweather" pitchFamily="2" charset="77"/>
                <a:ea typeface="+mn-ea"/>
                <a:cs typeface="+mn-cs"/>
              </a:rPr>
              <a:t>esearch-based disciplinary knowledge, we place a firm emphasis on developing skills such as problem-solving, collaboration, communication and critical reflection. These are essential to a fast-changing job market and society, and their integration into the curriculum is innovative.</a:t>
            </a:r>
            <a:endParaRPr lang="en-GB" noProof="0" dirty="0"/>
          </a:p>
          <a:p>
            <a:endParaRPr lang="en-GB" noProof="0" dirty="0"/>
          </a:p>
          <a:p>
            <a:r>
              <a:rPr lang="en-GB" noProof="0" dirty="0"/>
              <a:t>Many of our programmes and research projects have clear links to real-world challenges. Students are encouraged to think about the impact of their work on society and to seek solutions to today’s big issues. This contributes to a meaningful learning environment.</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7</a:t>
            </a:fld>
            <a:endParaRPr lang="nl-NL" dirty="0"/>
          </a:p>
        </p:txBody>
      </p:sp>
    </p:spTree>
    <p:extLst>
      <p:ext uri="{BB962C8B-B14F-4D97-AF65-F5344CB8AC3E}">
        <p14:creationId xmlns:p14="http://schemas.microsoft.com/office/powerpoint/2010/main" val="81313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7D9-6660-02FA-1A4F-93F2B6F87F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524ECC-9BE8-74A0-6DE6-3733AF1CFBE2}"/>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E924B3BA-21E4-A870-F67F-C66C72B712E1}"/>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Leiden University is a broad-based, international university. Our research and teaching is divided into five core domains.</a:t>
            </a:r>
          </a:p>
          <a:p>
            <a:endParaRPr lang="en-US" sz="1200" b="0" i="0" kern="1200" dirty="0">
              <a:solidFill>
                <a:schemeClr val="tx1"/>
              </a:solidFill>
              <a:effectLst/>
              <a:latin typeface="Merriweather" pitchFamily="2" charset="77"/>
              <a:ea typeface="+mn-ea"/>
              <a:cs typeface="+mn-cs"/>
            </a:endParaRPr>
          </a:p>
          <a:p>
            <a:r>
              <a:rPr lang="en-US" sz="1200" b="0" i="1" kern="1200" dirty="0">
                <a:solidFill>
                  <a:schemeClr val="tx1"/>
                </a:solidFill>
                <a:effectLst/>
                <a:latin typeface="Merriweather" pitchFamily="2" charset="77"/>
                <a:ea typeface="+mn-ea"/>
                <a:cs typeface="+mn-cs"/>
              </a:rPr>
              <a:t>https://universiteitleiden.nl/en/research</a:t>
            </a:r>
            <a:endParaRPr lang="en-US" b="1" i="1" dirty="0"/>
          </a:p>
        </p:txBody>
      </p:sp>
      <p:sp>
        <p:nvSpPr>
          <p:cNvPr id="4" name="Tijdelijke aanduiding voor dianummer 3">
            <a:extLst>
              <a:ext uri="{FF2B5EF4-FFF2-40B4-BE49-F238E27FC236}">
                <a16:creationId xmlns:a16="http://schemas.microsoft.com/office/drawing/2014/main" id="{AB108035-A120-EB89-47F4-BCC0014CB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2150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54B2-2303-9E02-E8AC-2545F3C230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1BF892-EAD9-868C-9601-04C92795CD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3C76BE-E6DF-3AD1-2147-C99DE1686EB0}"/>
              </a:ext>
            </a:extLst>
          </p:cNvPr>
          <p:cNvSpPr>
            <a:spLocks noGrp="1"/>
          </p:cNvSpPr>
          <p:nvPr>
            <p:ph type="body" idx="1"/>
          </p:nvPr>
        </p:nvSpPr>
        <p:spPr/>
        <p:txBody>
          <a:bodyPr/>
          <a:lstStyle/>
          <a:p>
            <a:r>
              <a:rPr lang="en-US" dirty="0"/>
              <a:t>Figures are from Leiden University’s annual report 2024</a:t>
            </a:r>
          </a:p>
          <a:p>
            <a:endParaRPr lang="en-US" dirty="0"/>
          </a:p>
          <a:p>
            <a:r>
              <a:rPr lang="en-US" dirty="0"/>
              <a:t>Curiosity-driven research – fundamental research in particular – is of great importance to Leiden University. Quality and excellence are guiding principles here. Our researchers are given the resources and space they need to excel. The number of highly cited researchers from Leiden per year is relatively high and above the global average.</a:t>
            </a:r>
          </a:p>
          <a:p>
            <a:endParaRPr lang="en-US" dirty="0"/>
          </a:p>
          <a:p>
            <a:r>
              <a:rPr lang="en-US" b="1" dirty="0"/>
              <a:t>Spinoza Prizes</a:t>
            </a:r>
          </a:p>
          <a:p>
            <a:endParaRPr lang="en-US" dirty="0"/>
          </a:p>
          <a:p>
            <a:r>
              <a:rPr lang="en-US" dirty="0"/>
              <a:t>Leiden University is in the lead: we have won 28 of the 111 Spinoza Prizes, the highest accolade in Dutch science, which is awarded by NWO.</a:t>
            </a:r>
          </a:p>
          <a:p>
            <a:r>
              <a:rPr lang="en-US" dirty="0"/>
              <a:t>(https://www.universiteitleiden.nl/en/academic-staff/leiden-spinoza-prize-laureates)</a:t>
            </a:r>
          </a:p>
          <a:p>
            <a:endParaRPr lang="en-US" dirty="0"/>
          </a:p>
          <a:p>
            <a:r>
              <a:rPr lang="en-US" b="1" dirty="0"/>
              <a:t>Distribution of ERC Grants</a:t>
            </a:r>
          </a:p>
          <a:p>
            <a:endParaRPr lang="en-US" dirty="0"/>
          </a:p>
          <a:p>
            <a:r>
              <a:rPr lang="en-US" dirty="0"/>
              <a:t>Synergy 1</a:t>
            </a:r>
          </a:p>
          <a:p>
            <a:r>
              <a:rPr lang="en-US" dirty="0"/>
              <a:t>Proof of Concept 5</a:t>
            </a:r>
          </a:p>
          <a:p>
            <a:r>
              <a:rPr lang="en-US" dirty="0"/>
              <a:t>Advanced 4</a:t>
            </a:r>
          </a:p>
          <a:p>
            <a:r>
              <a:rPr lang="en-US" dirty="0"/>
              <a:t>Consolidator 2</a:t>
            </a:r>
          </a:p>
          <a:p>
            <a:r>
              <a:rPr lang="en-US" dirty="0"/>
              <a:t>Starting 3</a:t>
            </a:r>
          </a:p>
          <a:p>
            <a:endParaRPr lang="en-US" dirty="0"/>
          </a:p>
          <a:p>
            <a:r>
              <a:rPr lang="en-US" b="1" dirty="0"/>
              <a:t>Distribution of NWO-</a:t>
            </a:r>
            <a:r>
              <a:rPr lang="en-US" b="1" dirty="0" err="1"/>
              <a:t>vernieuwingsimpuls</a:t>
            </a:r>
            <a:r>
              <a:rPr lang="en-US" b="1" dirty="0"/>
              <a:t> grants</a:t>
            </a:r>
          </a:p>
          <a:p>
            <a:endParaRPr lang="en-US" dirty="0"/>
          </a:p>
          <a:p>
            <a:r>
              <a:rPr lang="en-US" dirty="0"/>
              <a:t>Veni 18</a:t>
            </a:r>
          </a:p>
          <a:p>
            <a:r>
              <a:rPr lang="en-US" dirty="0"/>
              <a:t>Vidi 14</a:t>
            </a:r>
          </a:p>
          <a:p>
            <a:r>
              <a:rPr lang="en-US" dirty="0"/>
              <a:t>Vici 4</a:t>
            </a:r>
          </a:p>
          <a:p>
            <a:endParaRPr lang="en-US" dirty="0"/>
          </a:p>
          <a:p>
            <a:endParaRPr lang="en-US" dirty="0"/>
          </a:p>
        </p:txBody>
      </p:sp>
      <p:sp>
        <p:nvSpPr>
          <p:cNvPr id="4" name="Tijdelijke aanduiding voor dianummer 3">
            <a:extLst>
              <a:ext uri="{FF2B5EF4-FFF2-40B4-BE49-F238E27FC236}">
                <a16:creationId xmlns:a16="http://schemas.microsoft.com/office/drawing/2014/main" id="{8AA437E8-5DB4-5BBF-866F-56AC8C543D1E}"/>
              </a:ext>
            </a:extLst>
          </p:cNvPr>
          <p:cNvSpPr>
            <a:spLocks noGrp="1"/>
          </p:cNvSpPr>
          <p:nvPr>
            <p:ph type="sldNum" sz="quarter" idx="5"/>
          </p:nvPr>
        </p:nvSpPr>
        <p:spPr/>
        <p:txBody>
          <a:bodyPr/>
          <a:lstStyle/>
          <a:p>
            <a:fld id="{637B80C8-3308-6C4F-B1C5-C23743646DBC}" type="slidenum">
              <a:rPr lang="nl-NL" smtClean="0"/>
              <a:pPr/>
              <a:t>9</a:t>
            </a:fld>
            <a:endParaRPr lang="nl-NL" dirty="0"/>
          </a:p>
        </p:txBody>
      </p:sp>
    </p:spTree>
    <p:extLst>
      <p:ext uri="{BB962C8B-B14F-4D97-AF65-F5344CB8AC3E}">
        <p14:creationId xmlns:p14="http://schemas.microsoft.com/office/powerpoint/2010/main" val="3711903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dia 1 | Title slide 1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Ellipsen | Rings" descr="Afbeelding met cirkel, astronomie, kunst&#10;&#10;Door AI gegenereerde inhoud is mogelijk onjuist.">
            <a:extLst>
              <a:ext uri="{FF2B5EF4-FFF2-40B4-BE49-F238E27FC236}">
                <a16:creationId xmlns:a16="http://schemas.microsoft.com/office/drawing/2014/main" id="{2B8CC4EC-6F14-EB4B-2CCE-011FD848AA7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7621"/>
            <a:ext cx="10088046" cy="6857433"/>
          </a:xfrm>
          <a:prstGeom prst="rect">
            <a:avLst/>
          </a:prstGeom>
        </p:spPr>
      </p:pic>
      <p:sp>
        <p:nvSpPr>
          <p:cNvPr id="3" name="Rechthoek 2">
            <a:extLst>
              <a:ext uri="{FF2B5EF4-FFF2-40B4-BE49-F238E27FC236}">
                <a16:creationId xmlns:a16="http://schemas.microsoft.com/office/drawing/2014/main" id="{4BF0381E-64FF-E4F7-BD58-236B750EA198}"/>
              </a:ext>
            </a:extLst>
          </p:cNvPr>
          <p:cNvSpPr>
            <a:spLocks/>
          </p:cNvSpPr>
          <p:nvPr userDrawn="1"/>
        </p:nvSpPr>
        <p:spPr>
          <a:xfrm>
            <a:off x="6877050" y="1839559"/>
            <a:ext cx="4981575" cy="1227600"/>
          </a:xfrm>
          <a:prstGeom prst="rect">
            <a:avLst/>
          </a:prstGeom>
          <a:solidFill>
            <a:srgbClr val="001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ndertitel | Subtitle">
            <a:extLst>
              <a:ext uri="{FF2B5EF4-FFF2-40B4-BE49-F238E27FC236}">
                <a16:creationId xmlns:a16="http://schemas.microsoft.com/office/drawing/2014/main" id="{81FE288D-BC76-D2E8-7E63-13602DBEC395}"/>
              </a:ext>
            </a:extLst>
          </p:cNvPr>
          <p:cNvSpPr>
            <a:spLocks noGrp="1"/>
          </p:cNvSpPr>
          <p:nvPr>
            <p:ph type="subTitle" idx="1" hasCustomPrompt="1"/>
          </p:nvPr>
        </p:nvSpPr>
        <p:spPr>
          <a:xfrm>
            <a:off x="6877050" y="2525764"/>
            <a:ext cx="4981575" cy="1352173"/>
          </a:xfrm>
          <a:prstGeom prst="rect">
            <a:avLst/>
          </a:prstGeom>
          <a:solidFill>
            <a:srgbClr val="001158"/>
          </a:solidFill>
        </p:spPr>
        <p:txBody>
          <a:bodyPr vert="horz" wrap="square" lIns="432000" tIns="360000" rIns="432000" bIns="612000" rtlCol="0" anchor="ctr" anchorCtr="0">
            <a:noAutofit/>
          </a:bodyPr>
          <a:lstStyle>
            <a:lvl1pPr marL="0" indent="0">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13" name="Titel | Title">
            <a:extLst>
              <a:ext uri="{FF2B5EF4-FFF2-40B4-BE49-F238E27FC236}">
                <a16:creationId xmlns:a16="http://schemas.microsoft.com/office/drawing/2014/main" id="{510BC5AA-CA89-2FCB-B262-4D59463788F3}"/>
              </a:ext>
            </a:extLst>
          </p:cNvPr>
          <p:cNvSpPr>
            <a:spLocks noGrp="1"/>
          </p:cNvSpPr>
          <p:nvPr>
            <p:ph type="ctrTitle" hasCustomPrompt="1"/>
          </p:nvPr>
        </p:nvSpPr>
        <p:spPr>
          <a:xfrm>
            <a:off x="6877050" y="1234184"/>
            <a:ext cx="4981575" cy="965013"/>
          </a:xfrm>
          <a:prstGeom prst="rect">
            <a:avLst/>
          </a:prstGeom>
          <a:solidFill>
            <a:srgbClr val="001158"/>
          </a:solidFill>
          <a:ln>
            <a:noFill/>
          </a:ln>
        </p:spPr>
        <p:txBody>
          <a:bodyPr vert="horz" wrap="square" lIns="432000" tIns="360000" rIns="432000" bIns="108000" rtlCol="0" anchor="ctr" anchorCtr="0">
            <a:spAutoFit/>
          </a:bodyPr>
          <a:lstStyle>
            <a:lvl1pPr algn="l">
              <a:lnSpc>
                <a:spcPct val="100000"/>
              </a:lnSpc>
              <a:defRPr lang="nl-NL" sz="3200" dirty="0">
                <a:solidFill>
                  <a:schemeClr val="bg1"/>
                </a:solidFill>
              </a:defRPr>
            </a:lvl1pPr>
          </a:lstStyle>
          <a:p>
            <a:pPr lvl="0"/>
            <a:r>
              <a:rPr lang="nl-NL" dirty="0"/>
              <a:t>Tekst | </a:t>
            </a:r>
            <a:r>
              <a:rPr lang="nl-NL" dirty="0" err="1"/>
              <a:t>Text</a:t>
            </a:r>
            <a:endParaRPr lang="nl-NL" dirty="0"/>
          </a:p>
        </p:txBody>
      </p:sp>
    </p:spTree>
    <p:extLst>
      <p:ext uri="{BB962C8B-B14F-4D97-AF65-F5344CB8AC3E}">
        <p14:creationId xmlns:p14="http://schemas.microsoft.com/office/powerpoint/2010/main" val="128088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Volgpagina - 01">
    <p:bg>
      <p:bgPr>
        <a:solidFill>
          <a:schemeClr val="bg1"/>
        </a:solidFill>
        <a:effectLst/>
      </p:bgPr>
    </p:bg>
    <p:spTree>
      <p:nvGrpSpPr>
        <p:cNvPr id="1" name=""/>
        <p:cNvGrpSpPr/>
        <p:nvPr/>
      </p:nvGrpSpPr>
      <p:grpSpPr>
        <a:xfrm>
          <a:off x="0" y="0"/>
          <a:ext cx="0" cy="0"/>
          <a:chOff x="0" y="0"/>
          <a:chExt cx="0" cy="0"/>
        </a:xfrm>
      </p:grpSpPr>
      <p:sp>
        <p:nvSpPr>
          <p:cNvPr id="6" name="Tekst | Text">
            <a:extLst>
              <a:ext uri="{FF2B5EF4-FFF2-40B4-BE49-F238E27FC236}">
                <a16:creationId xmlns:a16="http://schemas.microsoft.com/office/drawing/2014/main" id="{1B2439C4-38DC-D4FC-2CED-8142E58D072D}"/>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marL="269875" indent="-269875">
              <a:lnSpc>
                <a:spcPct val="100000"/>
              </a:lnSpc>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5" name="Kop | Heading">
            <a:extLst>
              <a:ext uri="{FF2B5EF4-FFF2-40B4-BE49-F238E27FC236}">
                <a16:creationId xmlns:a16="http://schemas.microsoft.com/office/drawing/2014/main" id="{EE50F3CF-B53F-E47A-3A6D-471D3204F779}"/>
              </a:ext>
            </a:extLst>
          </p:cNvPr>
          <p:cNvSpPr>
            <a:spLocks noGrp="1"/>
          </p:cNvSpPr>
          <p:nvPr>
            <p:ph type="title" hasCustomPrompt="1"/>
          </p:nvPr>
        </p:nvSpPr>
        <p:spPr>
          <a:xfrm>
            <a:off x="5893160" y="360000"/>
            <a:ext cx="5511439"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sz="3200" b="1" i="0" kern="1200" dirty="0">
                <a:solidFill>
                  <a:srgbClr val="001158"/>
                </a:solidFill>
                <a:effectLst/>
                <a:latin typeface="Merriweather" panose="00000500000000000000" pitchFamily="2" charset="0"/>
                <a:ea typeface="+mj-ea"/>
                <a:cs typeface="+mj-cs"/>
              </a:rPr>
              <a:t>Kop | </a:t>
            </a:r>
            <a:r>
              <a:rPr lang="nl-NL" sz="3200" b="1" i="0" kern="1200" dirty="0" err="1">
                <a:solidFill>
                  <a:srgbClr val="001158"/>
                </a:solidFill>
                <a:effectLst/>
                <a:latin typeface="Merriweather" panose="00000500000000000000" pitchFamily="2" charset="0"/>
                <a:ea typeface="+mj-ea"/>
                <a:cs typeface="+mj-cs"/>
              </a:rPr>
              <a:t>Heading</a:t>
            </a:r>
            <a:endParaRPr lang="nl-NL" dirty="0"/>
          </a:p>
        </p:txBody>
      </p:sp>
      <p:sp>
        <p:nvSpPr>
          <p:cNvPr id="2" name="Instructie | Instruction" hidden="1">
            <a:extLst>
              <a:ext uri="{FF2B5EF4-FFF2-40B4-BE49-F238E27FC236}">
                <a16:creationId xmlns:a16="http://schemas.microsoft.com/office/drawing/2014/main" id="{A86A6ECE-68C3-42A6-3D41-A6048123B2F8}"/>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err="1"/>
              <a:t>Layout</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Boogelement | Arc element">
            <a:extLst>
              <a:ext uri="{FF2B5EF4-FFF2-40B4-BE49-F238E27FC236}">
                <a16:creationId xmlns:a16="http://schemas.microsoft.com/office/drawing/2014/main" id="{AA06F445-A8A2-16CB-E73F-82AE5D818D2F}"/>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66715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Volgpagina - 01">
    <p:bg>
      <p:bgPr>
        <a:solidFill>
          <a:schemeClr val="bg1"/>
        </a:solidFill>
        <a:effectLst/>
      </p:bgPr>
    </p:bg>
    <p:spTree>
      <p:nvGrpSpPr>
        <p:cNvPr id="1" name=""/>
        <p:cNvGrpSpPr/>
        <p:nvPr/>
      </p:nvGrpSpPr>
      <p:grpSpPr>
        <a:xfrm>
          <a:off x="0" y="0"/>
          <a:ext cx="0" cy="0"/>
          <a:chOff x="0" y="0"/>
          <a:chExt cx="0" cy="0"/>
        </a:xfrm>
      </p:grpSpPr>
      <p:sp>
        <p:nvSpPr>
          <p:cNvPr id="9" name="Tekst | Text">
            <a:extLst>
              <a:ext uri="{FF2B5EF4-FFF2-40B4-BE49-F238E27FC236}">
                <a16:creationId xmlns:a16="http://schemas.microsoft.com/office/drawing/2014/main" id="{B00563F0-BF21-6A72-D4A6-C4805545335A}"/>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3" name="Kop | Heading">
            <a:extLst>
              <a:ext uri="{FF2B5EF4-FFF2-40B4-BE49-F238E27FC236}">
                <a16:creationId xmlns:a16="http://schemas.microsoft.com/office/drawing/2014/main" id="{4BA116AC-C0B1-87C7-B723-446BB93756ED}"/>
              </a:ext>
            </a:extLst>
          </p:cNvPr>
          <p:cNvSpPr>
            <a:spLocks noGrp="1"/>
          </p:cNvSpPr>
          <p:nvPr>
            <p:ph type="title" hasCustomPrompt="1"/>
          </p:nvPr>
        </p:nvSpPr>
        <p:spPr>
          <a:xfrm>
            <a:off x="5892800" y="360000"/>
            <a:ext cx="5511437" cy="1325563"/>
          </a:xfrm>
          <a:prstGeom prst="rect">
            <a:avLst/>
          </a:prstGeom>
        </p:spPr>
        <p:txBody>
          <a:bodyPr vert="horz" lIns="91440" tIns="45720" rIns="91440" bIns="45720" rtlCol="0" anchor="ctr">
            <a:normAutofit/>
          </a:bodyPr>
          <a:lstStyle>
            <a:lvl1pPr>
              <a:defRPr lang="en-US" dirty="0">
                <a:effectLst/>
                <a:latin typeface="Merriweather" panose="00000500000000000000" pitchFamily="2" charset="0"/>
              </a:defRPr>
            </a:lvl1pPr>
          </a:lstStyle>
          <a:p>
            <a:pPr lvl="0">
              <a:lnSpc>
                <a:spcPct val="100000"/>
              </a:lnSpc>
            </a:pPr>
            <a:r>
              <a:rPr lang="en-US" dirty="0"/>
              <a:t>Kop | Heading</a:t>
            </a:r>
          </a:p>
        </p:txBody>
      </p:sp>
      <p:sp>
        <p:nvSpPr>
          <p:cNvPr id="2" name="Instructie | Instruction" hidden="1">
            <a:extLst>
              <a:ext uri="{FF2B5EF4-FFF2-40B4-BE49-F238E27FC236}">
                <a16:creationId xmlns:a16="http://schemas.microsoft.com/office/drawing/2014/main" id="{E5F02253-22A8-CD14-B503-0DB7727DB3B4}"/>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5" name="Boogelement | Arc element">
            <a:extLst>
              <a:ext uri="{FF2B5EF4-FFF2-40B4-BE49-F238E27FC236}">
                <a16:creationId xmlns:a16="http://schemas.microsoft.com/office/drawing/2014/main" id="{B79E3323-60F9-FE93-9F63-D60467402952}"/>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22477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Tijdelijke aanduiding voor afbeelding 2">
            <a:extLst>
              <a:ext uri="{FF2B5EF4-FFF2-40B4-BE49-F238E27FC236}">
                <a16:creationId xmlns:a16="http://schemas.microsoft.com/office/drawing/2014/main" id="{8E1B1104-1034-BFFA-22B2-1DCC70BF2F52}"/>
              </a:ext>
            </a:extLst>
          </p:cNvPr>
          <p:cNvSpPr>
            <a:spLocks noGrp="1"/>
          </p:cNvSpPr>
          <p:nvPr>
            <p:ph type="pic" sz="quarter" idx="34"/>
          </p:nvPr>
        </p:nvSpPr>
        <p:spPr>
          <a:xfrm>
            <a:off x="9046798" y="1245"/>
            <a:ext cx="3144309" cy="6856755"/>
          </a:xfrm>
          <a:custGeom>
            <a:avLst/>
            <a:gdLst>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5691906 w 6149950"/>
              <a:gd name="csY4" fmla="*/ 0 h 6858020"/>
              <a:gd name="csX5" fmla="*/ 5691908 w 6149950"/>
              <a:gd name="csY5" fmla="*/ 743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691908 w 6149950"/>
              <a:gd name="csY6" fmla="*/ 743 h 6858020"/>
              <a:gd name="csX7" fmla="*/ 537698 w 6149950"/>
              <a:gd name="csY7" fmla="*/ 9545 h 6858020"/>
              <a:gd name="csX8" fmla="*/ 434739 w 6149950"/>
              <a:gd name="csY8" fmla="*/ 6854951 h 6858020"/>
              <a:gd name="csX9" fmla="*/ 5708504 w 6149950"/>
              <a:gd name="csY9" fmla="*/ 6857786 h 6858020"/>
              <a:gd name="csX10" fmla="*/ 5708505 w 6149950"/>
              <a:gd name="csY10" fmla="*/ 6858020 h 6858020"/>
              <a:gd name="csX11" fmla="*/ 0 w 6149950"/>
              <a:gd name="csY11" fmla="*/ 6854951 h 6858020"/>
              <a:gd name="csX12" fmla="*/ 102959 w 6149950"/>
              <a:gd name="csY12"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7362963"/>
              <a:gd name="csX1" fmla="*/ 6149950 w 6149950"/>
              <a:gd name="csY1" fmla="*/ 6858020 h 7362963"/>
              <a:gd name="csX2" fmla="*/ 441445 w 6149950"/>
              <a:gd name="csY2" fmla="*/ 6854951 h 7362963"/>
              <a:gd name="csX3" fmla="*/ 544404 w 6149950"/>
              <a:gd name="csY3" fmla="*/ 9545 h 7362963"/>
              <a:gd name="csX4" fmla="*/ 6133351 w 6149950"/>
              <a:gd name="csY4" fmla="*/ 0 h 7362963"/>
              <a:gd name="csX5" fmla="*/ 102959 w 6149950"/>
              <a:gd name="csY5" fmla="*/ 9545 h 7362963"/>
              <a:gd name="csX6" fmla="*/ 537698 w 6149950"/>
              <a:gd name="csY6" fmla="*/ 9545 h 7362963"/>
              <a:gd name="csX7" fmla="*/ 434739 w 6149950"/>
              <a:gd name="csY7" fmla="*/ 6854951 h 7362963"/>
              <a:gd name="csX8" fmla="*/ 5708504 w 6149950"/>
              <a:gd name="csY8" fmla="*/ 6857786 h 7362963"/>
              <a:gd name="csX9" fmla="*/ 0 w 6149950"/>
              <a:gd name="csY9" fmla="*/ 6854951 h 7362963"/>
              <a:gd name="csX10" fmla="*/ 102959 w 6149950"/>
              <a:gd name="csY10" fmla="*/ 9545 h 7362963"/>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0 w 6149950"/>
              <a:gd name="csY8" fmla="*/ 6854951 h 6858020"/>
              <a:gd name="csX9" fmla="*/ 102959 w 6149950"/>
              <a:gd name="csY9" fmla="*/ 9545 h 6858020"/>
              <a:gd name="csX0" fmla="*/ 6133351 w 6133363"/>
              <a:gd name="csY0" fmla="*/ 0 h 6858020"/>
              <a:gd name="csX1" fmla="*/ 3140050 w 6133363"/>
              <a:gd name="csY1" fmla="*/ 6858020 h 6858020"/>
              <a:gd name="csX2" fmla="*/ 441445 w 6133363"/>
              <a:gd name="csY2" fmla="*/ 6854951 h 6858020"/>
              <a:gd name="csX3" fmla="*/ 544404 w 6133363"/>
              <a:gd name="csY3" fmla="*/ 9545 h 6858020"/>
              <a:gd name="csX4" fmla="*/ 6133351 w 6133363"/>
              <a:gd name="csY4" fmla="*/ 0 h 6858020"/>
              <a:gd name="csX5" fmla="*/ 102959 w 6133363"/>
              <a:gd name="csY5" fmla="*/ 9545 h 6858020"/>
              <a:gd name="csX6" fmla="*/ 537698 w 6133363"/>
              <a:gd name="csY6" fmla="*/ 9545 h 6858020"/>
              <a:gd name="csX7" fmla="*/ 434739 w 6133363"/>
              <a:gd name="csY7" fmla="*/ 6854951 h 6858020"/>
              <a:gd name="csX8" fmla="*/ 0 w 6133363"/>
              <a:gd name="csY8" fmla="*/ 6854951 h 6858020"/>
              <a:gd name="csX9" fmla="*/ 102959 w 6133363"/>
              <a:gd name="csY9" fmla="*/ 9545 h 6858020"/>
              <a:gd name="csX0" fmla="*/ 3148851 w 3150234"/>
              <a:gd name="csY0" fmla="*/ 15855 h 6848475"/>
              <a:gd name="csX1" fmla="*/ 3140050 w 3150234"/>
              <a:gd name="csY1" fmla="*/ 6848475 h 6848475"/>
              <a:gd name="csX2" fmla="*/ 441445 w 3150234"/>
              <a:gd name="csY2" fmla="*/ 6845406 h 6848475"/>
              <a:gd name="csX3" fmla="*/ 544404 w 3150234"/>
              <a:gd name="csY3" fmla="*/ 0 h 6848475"/>
              <a:gd name="csX4" fmla="*/ 3148851 w 3150234"/>
              <a:gd name="csY4" fmla="*/ 15855 h 6848475"/>
              <a:gd name="csX5" fmla="*/ 102959 w 3150234"/>
              <a:gd name="csY5" fmla="*/ 0 h 6848475"/>
              <a:gd name="csX6" fmla="*/ 537698 w 3150234"/>
              <a:gd name="csY6" fmla="*/ 0 h 6848475"/>
              <a:gd name="csX7" fmla="*/ 434739 w 3150234"/>
              <a:gd name="csY7" fmla="*/ 6845406 h 6848475"/>
              <a:gd name="csX8" fmla="*/ 0 w 3150234"/>
              <a:gd name="csY8" fmla="*/ 6845406 h 6848475"/>
              <a:gd name="csX9" fmla="*/ 102959 w 3150234"/>
              <a:gd name="csY9" fmla="*/ 0 h 6848475"/>
              <a:gd name="csX0" fmla="*/ 3123451 w 3140050"/>
              <a:gd name="csY0" fmla="*/ 3155 h 6848475"/>
              <a:gd name="csX1" fmla="*/ 3140050 w 3140050"/>
              <a:gd name="csY1" fmla="*/ 6848475 h 6848475"/>
              <a:gd name="csX2" fmla="*/ 441445 w 3140050"/>
              <a:gd name="csY2" fmla="*/ 6845406 h 6848475"/>
              <a:gd name="csX3" fmla="*/ 544404 w 3140050"/>
              <a:gd name="csY3" fmla="*/ 0 h 6848475"/>
              <a:gd name="csX4" fmla="*/ 3123451 w 3140050"/>
              <a:gd name="csY4" fmla="*/ 3155 h 6848475"/>
              <a:gd name="csX5" fmla="*/ 102959 w 3140050"/>
              <a:gd name="csY5" fmla="*/ 0 h 6848475"/>
              <a:gd name="csX6" fmla="*/ 537698 w 3140050"/>
              <a:gd name="csY6" fmla="*/ 0 h 6848475"/>
              <a:gd name="csX7" fmla="*/ 434739 w 3140050"/>
              <a:gd name="csY7" fmla="*/ 6845406 h 6848475"/>
              <a:gd name="csX8" fmla="*/ 0 w 3140050"/>
              <a:gd name="csY8" fmla="*/ 6845406 h 6848475"/>
              <a:gd name="csX9" fmla="*/ 102959 w 3140050"/>
              <a:gd name="csY9" fmla="*/ 0 h 6848475"/>
              <a:gd name="csX0" fmla="*/ 3152026 w 3153264"/>
              <a:gd name="csY0" fmla="*/ 12669 h 6848475"/>
              <a:gd name="csX1" fmla="*/ 3140050 w 3153264"/>
              <a:gd name="csY1" fmla="*/ 6848475 h 6848475"/>
              <a:gd name="csX2" fmla="*/ 441445 w 3153264"/>
              <a:gd name="csY2" fmla="*/ 6845406 h 6848475"/>
              <a:gd name="csX3" fmla="*/ 544404 w 3153264"/>
              <a:gd name="csY3" fmla="*/ 0 h 6848475"/>
              <a:gd name="csX4" fmla="*/ 3152026 w 3153264"/>
              <a:gd name="csY4" fmla="*/ 12669 h 6848475"/>
              <a:gd name="csX5" fmla="*/ 102959 w 3153264"/>
              <a:gd name="csY5" fmla="*/ 0 h 6848475"/>
              <a:gd name="csX6" fmla="*/ 537698 w 3153264"/>
              <a:gd name="csY6" fmla="*/ 0 h 6848475"/>
              <a:gd name="csX7" fmla="*/ 434739 w 3153264"/>
              <a:gd name="csY7" fmla="*/ 6845406 h 6848475"/>
              <a:gd name="csX8" fmla="*/ 0 w 3153264"/>
              <a:gd name="csY8" fmla="*/ 6845406 h 6848475"/>
              <a:gd name="csX9" fmla="*/ 102959 w 3153264"/>
              <a:gd name="csY9" fmla="*/ 0 h 6848475"/>
              <a:gd name="csX0" fmla="*/ 3142501 w 3144309"/>
              <a:gd name="csY0" fmla="*/ 3155 h 6848475"/>
              <a:gd name="csX1" fmla="*/ 3140050 w 3144309"/>
              <a:gd name="csY1" fmla="*/ 6848475 h 6848475"/>
              <a:gd name="csX2" fmla="*/ 441445 w 3144309"/>
              <a:gd name="csY2" fmla="*/ 6845406 h 6848475"/>
              <a:gd name="csX3" fmla="*/ 544404 w 3144309"/>
              <a:gd name="csY3" fmla="*/ 0 h 6848475"/>
              <a:gd name="csX4" fmla="*/ 3142501 w 3144309"/>
              <a:gd name="csY4" fmla="*/ 3155 h 6848475"/>
              <a:gd name="csX5" fmla="*/ 102959 w 3144309"/>
              <a:gd name="csY5" fmla="*/ 0 h 6848475"/>
              <a:gd name="csX6" fmla="*/ 537698 w 3144309"/>
              <a:gd name="csY6" fmla="*/ 0 h 6848475"/>
              <a:gd name="csX7" fmla="*/ 434739 w 3144309"/>
              <a:gd name="csY7" fmla="*/ 6845406 h 6848475"/>
              <a:gd name="csX8" fmla="*/ 0 w 3144309"/>
              <a:gd name="csY8" fmla="*/ 6845406 h 6848475"/>
              <a:gd name="csX9" fmla="*/ 102959 w 3144309"/>
              <a:gd name="csY9" fmla="*/ 0 h 684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144309" h="6848475">
                <a:moveTo>
                  <a:pt x="3142501" y="3155"/>
                </a:moveTo>
                <a:cubicBezTo>
                  <a:pt x="3149621" y="2298661"/>
                  <a:pt x="3132930" y="4552970"/>
                  <a:pt x="3140050" y="6848475"/>
                </a:cubicBezTo>
                <a:lnTo>
                  <a:pt x="441445" y="6845406"/>
                </a:lnTo>
                <a:cubicBezTo>
                  <a:pt x="1465744" y="5418531"/>
                  <a:pt x="2066218" y="2327786"/>
                  <a:pt x="544404" y="0"/>
                </a:cubicBezTo>
                <a:lnTo>
                  <a:pt x="3142501" y="3155"/>
                </a:lnTo>
                <a:close/>
                <a:moveTo>
                  <a:pt x="102959" y="0"/>
                </a:moveTo>
                <a:lnTo>
                  <a:pt x="537698" y="0"/>
                </a:lnTo>
                <a:cubicBezTo>
                  <a:pt x="2059512" y="2327786"/>
                  <a:pt x="1459038" y="5418531"/>
                  <a:pt x="434739" y="6845406"/>
                </a:cubicBezTo>
                <a:lnTo>
                  <a:pt x="0" y="6845406"/>
                </a:lnTo>
                <a:cubicBezTo>
                  <a:pt x="1024299" y="5418531"/>
                  <a:pt x="1624773" y="2327786"/>
                  <a:pt x="102959" y="0"/>
                </a:cubicBez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155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C3F34751-9EAB-F275-62EE-50E4D3061559}"/>
              </a:ext>
            </a:extLst>
          </p:cNvPr>
          <p:cNvSpPr>
            <a:spLocks noGrp="1"/>
          </p:cNvSpPr>
          <p:nvPr>
            <p:ph type="pic" sz="quarter" idx="16"/>
          </p:nvPr>
        </p:nvSpPr>
        <p:spPr>
          <a:xfrm>
            <a:off x="8992414" y="0"/>
            <a:ext cx="3199586" cy="6858000"/>
          </a:xfrm>
          <a:custGeom>
            <a:avLst/>
            <a:gdLst>
              <a:gd name="csX0" fmla="*/ 646104 w 3199586"/>
              <a:gd name="csY0" fmla="*/ 0 h 6858000"/>
              <a:gd name="csX1" fmla="*/ 1555750 w 3199586"/>
              <a:gd name="csY1" fmla="*/ 0 h 6858000"/>
              <a:gd name="csX2" fmla="*/ 3199586 w 3199586"/>
              <a:gd name="csY2" fmla="*/ 0 h 6858000"/>
              <a:gd name="csX3" fmla="*/ 3199586 w 3199586"/>
              <a:gd name="csY3" fmla="*/ 6858000 h 6858000"/>
              <a:gd name="csX4" fmla="*/ 1555750 w 3199586"/>
              <a:gd name="csY4" fmla="*/ 6858000 h 6858000"/>
              <a:gd name="csX5" fmla="*/ 439091 w 3199586"/>
              <a:gd name="csY5" fmla="*/ 6858000 h 6858000"/>
              <a:gd name="csX6" fmla="*/ 602092 w 3199586"/>
              <a:gd name="csY6" fmla="*/ 6581852 h 6858000"/>
              <a:gd name="csX7" fmla="*/ 649668 w 3199586"/>
              <a:gd name="csY7" fmla="*/ 6153 h 6858000"/>
              <a:gd name="csX8" fmla="*/ 207012 w 3199586"/>
              <a:gd name="csY8" fmla="*/ 0 h 6858000"/>
              <a:gd name="csX9" fmla="*/ 636892 w 3199586"/>
              <a:gd name="csY9" fmla="*/ 0 h 6858000"/>
              <a:gd name="csX10" fmla="*/ 640456 w 3199586"/>
              <a:gd name="csY10" fmla="*/ 6153 h 6858000"/>
              <a:gd name="csX11" fmla="*/ 592881 w 3199586"/>
              <a:gd name="csY11" fmla="*/ 6581852 h 6858000"/>
              <a:gd name="csX12" fmla="*/ 429880 w 3199586"/>
              <a:gd name="csY12" fmla="*/ 6858000 h 6858000"/>
              <a:gd name="csX13" fmla="*/ 0 w 3199586"/>
              <a:gd name="csY13" fmla="*/ 6858000 h 6858000"/>
              <a:gd name="csX14" fmla="*/ 163000 w 3199586"/>
              <a:gd name="csY14" fmla="*/ 6581852 h 6858000"/>
              <a:gd name="csX15" fmla="*/ 210576 w 3199586"/>
              <a:gd name="csY15"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99586" h="6858000">
                <a:moveTo>
                  <a:pt x="646104" y="0"/>
                </a:moveTo>
                <a:lnTo>
                  <a:pt x="1555750" y="0"/>
                </a:lnTo>
                <a:lnTo>
                  <a:pt x="3199586" y="0"/>
                </a:lnTo>
                <a:lnTo>
                  <a:pt x="3199586"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a:p>
        </p:txBody>
      </p:sp>
    </p:spTree>
    <p:extLst>
      <p:ext uri="{BB962C8B-B14F-4D97-AF65-F5344CB8AC3E}">
        <p14:creationId xmlns:p14="http://schemas.microsoft.com/office/powerpoint/2010/main" val="33206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27002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B0D92DD9-12D2-36DB-1331-4BD41490F7AC}"/>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dirty="0"/>
          </a:p>
        </p:txBody>
      </p:sp>
    </p:spTree>
    <p:extLst>
      <p:ext uri="{BB962C8B-B14F-4D97-AF65-F5344CB8AC3E}">
        <p14:creationId xmlns:p14="http://schemas.microsoft.com/office/powerpoint/2010/main" val="4771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47290-2552-2079-DED9-0365BB1BCD5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19585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FD3E7C8-009E-ABA9-38C9-028773455E39}"/>
              </a:ext>
            </a:extLst>
          </p:cNvPr>
          <p:cNvSpPr>
            <a:spLocks/>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hasCustomPrompt="1"/>
          </p:nvPr>
        </p:nvSpPr>
        <p:spPr>
          <a:xfrm>
            <a:off x="698400" y="360000"/>
            <a:ext cx="10998300"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hasCustomPrompt="1"/>
          </p:nvPr>
        </p:nvSpPr>
        <p:spPr>
          <a:xfrm>
            <a:off x="698400" y="2037600"/>
            <a:ext cx="5284800" cy="4351338"/>
          </a:xfrm>
          <a:prstGeom prst="rect">
            <a:avLst/>
          </a:prstGeom>
        </p:spPr>
        <p:txBody>
          <a:bodyPr lIns="0" rIns="0"/>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hasCustomPrompt="1"/>
          </p:nvPr>
        </p:nvSpPr>
        <p:spPr>
          <a:xfrm>
            <a:off x="6422700" y="2037600"/>
            <a:ext cx="5284800" cy="4351338"/>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Tree>
    <p:extLst>
      <p:ext uri="{BB962C8B-B14F-4D97-AF65-F5344CB8AC3E}">
        <p14:creationId xmlns:p14="http://schemas.microsoft.com/office/powerpoint/2010/main" val="30964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F9D5906-7678-B66C-7E7E-C76FE4AF4E36}"/>
              </a:ext>
            </a:extLst>
          </p:cNvPr>
          <p:cNvSpPr>
            <a:spLocks noGrp="1" noRot="1" noMove="1" noResize="1" noEditPoints="1" noAdjustHandles="1" noChangeArrowheads="1" noChangeShapeType="1"/>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noRot="1" noMove="1" noResize="1" noEditPoints="1" noAdjustHandles="1" noChangeArrowheads="1" noChangeShapeType="1"/>
          </p:cNvSpPr>
          <p:nvPr>
            <p:ph type="pic" sz="quarter" idx="13"/>
          </p:nvPr>
        </p:nvSpPr>
        <p:spPr>
          <a:xfrm>
            <a:off x="925396" y="2037600"/>
            <a:ext cx="1812262" cy="2191152"/>
          </a:xfrm>
          <a:prstGeom prst="rect">
            <a:avLst/>
          </a:prstGeom>
        </p:spPr>
        <p:txBody>
          <a:bodyPr/>
          <a:lstStyle>
            <a:lvl1pPr>
              <a:defRPr sz="800"/>
            </a:lvl1pPr>
          </a:lstStyle>
          <a:p>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noRot="1" noMove="1" noResize="1" noEditPoints="1" noAdjustHandles="1" noChangeArrowheads="1" noChangeShapeType="1"/>
          </p:cNvSpPr>
          <p:nvPr>
            <p:ph type="pic" sz="quarter" idx="15"/>
          </p:nvPr>
        </p:nvSpPr>
        <p:spPr>
          <a:xfrm>
            <a:off x="3043624" y="2037600"/>
            <a:ext cx="1812262" cy="2191152"/>
          </a:xfrm>
          <a:prstGeom prst="rect">
            <a:avLst/>
          </a:prstGeom>
        </p:spPr>
        <p:txBody>
          <a:bodyPr/>
          <a:lstStyle>
            <a:lvl1pPr>
              <a:defRPr sz="800"/>
            </a:lvl1pPr>
          </a:lstStyle>
          <a:p>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noRot="1" noMove="1" noResize="1" noEditPoints="1" noAdjustHandles="1" noChangeArrowheads="1" noChangeShapeType="1"/>
          </p:cNvSpPr>
          <p:nvPr>
            <p:ph type="pic" sz="quarter" idx="17"/>
          </p:nvPr>
        </p:nvSpPr>
        <p:spPr>
          <a:xfrm>
            <a:off x="5186323" y="2037600"/>
            <a:ext cx="1812262" cy="2191152"/>
          </a:xfrm>
          <a:prstGeom prst="rect">
            <a:avLst/>
          </a:prstGeom>
        </p:spPr>
        <p:txBody>
          <a:bodyPr/>
          <a:lstStyle>
            <a:lvl1pPr>
              <a:defRPr sz="800"/>
            </a:lvl1pPr>
          </a:lstStyle>
          <a:p>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noRot="1" noMove="1" noResize="1" noEditPoints="1" noAdjustHandles="1" noChangeArrowheads="1" noChangeShapeType="1"/>
          </p:cNvSpPr>
          <p:nvPr>
            <p:ph type="pic" sz="quarter" idx="19"/>
          </p:nvPr>
        </p:nvSpPr>
        <p:spPr>
          <a:xfrm>
            <a:off x="7340077" y="2037600"/>
            <a:ext cx="1812262" cy="2191152"/>
          </a:xfrm>
          <a:prstGeom prst="rect">
            <a:avLst/>
          </a:prstGeom>
        </p:spPr>
        <p:txBody>
          <a:bodyPr/>
          <a:lstStyle>
            <a:lvl1pPr>
              <a:defRPr sz="800"/>
            </a:lvl1pPr>
          </a:lstStyle>
          <a:p>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noRot="1" noMove="1" noResize="1" noEditPoints="1" noAdjustHandles="1" noChangeArrowheads="1" noChangeShapeType="1"/>
          </p:cNvSpPr>
          <p:nvPr>
            <p:ph type="pic" sz="quarter" idx="21"/>
          </p:nvPr>
        </p:nvSpPr>
        <p:spPr>
          <a:xfrm>
            <a:off x="9452804" y="2037600"/>
            <a:ext cx="1812262" cy="2191152"/>
          </a:xfrm>
          <a:prstGeom prst="rect">
            <a:avLst/>
          </a:prstGeom>
        </p:spPr>
        <p:txBody>
          <a:bodyPr/>
          <a:lstStyle>
            <a:lvl1pPr>
              <a:defRPr sz="800"/>
            </a:lvl1pPr>
          </a:lstStyle>
          <a:p>
            <a:endParaRPr lang="nl-NL" dirty="0"/>
          </a:p>
        </p:txBody>
      </p:sp>
      <p:sp>
        <p:nvSpPr>
          <p:cNvPr id="7" name="Tijdelijke aanduiding voor tekst 6">
            <a:extLst>
              <a:ext uri="{FF2B5EF4-FFF2-40B4-BE49-F238E27FC236}">
                <a16:creationId xmlns:a16="http://schemas.microsoft.com/office/drawing/2014/main" id="{E69D8373-14CB-C760-4AB3-77C1A9C1B537}"/>
              </a:ext>
            </a:extLst>
          </p:cNvPr>
          <p:cNvSpPr>
            <a:spLocks noGrp="1" noRot="1" noMove="1" noResize="1" noEditPoints="1" noAdjustHandles="1" noChangeArrowheads="1" noChangeShapeType="1"/>
          </p:cNvSpPr>
          <p:nvPr>
            <p:ph type="body" sz="quarter" idx="23" hasCustomPrompt="1"/>
          </p:nvPr>
        </p:nvSpPr>
        <p:spPr>
          <a:xfrm>
            <a:off x="925396" y="4349325"/>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p:txBody>
      </p:sp>
      <p:sp>
        <p:nvSpPr>
          <p:cNvPr id="8" name="Tijdelijke aanduiding voor tekst 6">
            <a:extLst>
              <a:ext uri="{FF2B5EF4-FFF2-40B4-BE49-F238E27FC236}">
                <a16:creationId xmlns:a16="http://schemas.microsoft.com/office/drawing/2014/main" id="{04F93ADE-5C0C-408E-7495-B8BA38C813F6}"/>
              </a:ext>
            </a:extLst>
          </p:cNvPr>
          <p:cNvSpPr>
            <a:spLocks noGrp="1" noRot="1" noMove="1" noResize="1" noEditPoints="1" noAdjustHandles="1" noChangeArrowheads="1" noChangeShapeType="1"/>
          </p:cNvSpPr>
          <p:nvPr>
            <p:ph type="body" sz="quarter" idx="24" hasCustomPrompt="1"/>
          </p:nvPr>
        </p:nvSpPr>
        <p:spPr>
          <a:xfrm>
            <a:off x="3043624"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19" name="Tijdelijke aanduiding voor tekst 6">
            <a:extLst>
              <a:ext uri="{FF2B5EF4-FFF2-40B4-BE49-F238E27FC236}">
                <a16:creationId xmlns:a16="http://schemas.microsoft.com/office/drawing/2014/main" id="{2D8DE384-1B30-1B1D-344B-5776F2A9403D}"/>
              </a:ext>
            </a:extLst>
          </p:cNvPr>
          <p:cNvSpPr>
            <a:spLocks noGrp="1" noRot="1" noMove="1" noResize="1" noEditPoints="1" noAdjustHandles="1" noChangeArrowheads="1" noChangeShapeType="1"/>
          </p:cNvSpPr>
          <p:nvPr>
            <p:ph type="body" sz="quarter" idx="25" hasCustomPrompt="1"/>
          </p:nvPr>
        </p:nvSpPr>
        <p:spPr>
          <a:xfrm>
            <a:off x="5187674" y="4341600"/>
            <a:ext cx="1810800"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0" name="Tijdelijke aanduiding voor tekst 6">
            <a:extLst>
              <a:ext uri="{FF2B5EF4-FFF2-40B4-BE49-F238E27FC236}">
                <a16:creationId xmlns:a16="http://schemas.microsoft.com/office/drawing/2014/main" id="{25BB4D9D-2AFB-D4EC-7B5F-B7AD8A723ECC}"/>
              </a:ext>
            </a:extLst>
          </p:cNvPr>
          <p:cNvSpPr>
            <a:spLocks noGrp="1" noRot="1" noMove="1" noResize="1" noEditPoints="1" noAdjustHandles="1" noChangeArrowheads="1" noChangeShapeType="1"/>
          </p:cNvSpPr>
          <p:nvPr>
            <p:ph type="body" sz="quarter" idx="26" hasCustomPrompt="1"/>
          </p:nvPr>
        </p:nvSpPr>
        <p:spPr>
          <a:xfrm>
            <a:off x="7340077"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1" name="Tijdelijke aanduiding voor tekst 6">
            <a:extLst>
              <a:ext uri="{FF2B5EF4-FFF2-40B4-BE49-F238E27FC236}">
                <a16:creationId xmlns:a16="http://schemas.microsoft.com/office/drawing/2014/main" id="{F9FCF455-94FF-CC07-2CE6-4B2C2B5E8117}"/>
              </a:ext>
            </a:extLst>
          </p:cNvPr>
          <p:cNvSpPr>
            <a:spLocks noGrp="1" noRot="1" noMove="1" noResize="1" noEditPoints="1" noAdjustHandles="1" noChangeArrowheads="1" noChangeShapeType="1"/>
          </p:cNvSpPr>
          <p:nvPr>
            <p:ph type="body" sz="quarter" idx="27" hasCustomPrompt="1"/>
          </p:nvPr>
        </p:nvSpPr>
        <p:spPr>
          <a:xfrm>
            <a:off x="9454342"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4" name="Titel 1">
            <a:extLst>
              <a:ext uri="{FF2B5EF4-FFF2-40B4-BE49-F238E27FC236}">
                <a16:creationId xmlns:a16="http://schemas.microsoft.com/office/drawing/2014/main" id="{0939D5F5-DDB1-D692-3CCB-72A299604522}"/>
              </a:ext>
            </a:extLst>
          </p:cNvPr>
          <p:cNvSpPr>
            <a:spLocks noGrp="1" noRot="1" noMove="1" noResize="1" noEditPoints="1" noAdjustHandles="1" noChangeArrowheads="1" noChangeShapeType="1"/>
          </p:cNvSpPr>
          <p:nvPr>
            <p:ph type="title" hasCustomPrompt="1"/>
          </p:nvPr>
        </p:nvSpPr>
        <p:spPr>
          <a:xfrm>
            <a:off x="925396" y="360000"/>
            <a:ext cx="10341208"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Tree>
    <p:extLst>
      <p:ext uri="{BB962C8B-B14F-4D97-AF65-F5344CB8AC3E}">
        <p14:creationId xmlns:p14="http://schemas.microsoft.com/office/powerpoint/2010/main" val="22854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267928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3 | Title slide 3">
    <p:bg>
      <p:bgPr>
        <a:solidFill>
          <a:srgbClr val="001158"/>
        </a:solidFill>
        <a:effectLst/>
      </p:bgPr>
    </p:bg>
    <p:spTree>
      <p:nvGrpSpPr>
        <p:cNvPr id="1" name=""/>
        <p:cNvGrpSpPr/>
        <p:nvPr/>
      </p:nvGrpSpPr>
      <p:grpSpPr>
        <a:xfrm>
          <a:off x="0" y="0"/>
          <a:ext cx="0" cy="0"/>
          <a:chOff x="0" y="0"/>
          <a:chExt cx="0" cy="0"/>
        </a:xfrm>
      </p:grpSpPr>
      <p:sp>
        <p:nvSpPr>
          <p:cNvPr id="3" name="Ondertitel | Subtitle">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marL="0" indent="0" algn="ctr">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 | </a:t>
            </a:r>
            <a:r>
              <a:rPr lang="nl-NL" dirty="0" err="1"/>
              <a:t>Subtitle</a:t>
            </a:r>
            <a:r>
              <a:rPr lang="nl-NL" dirty="0"/>
              <a:t> (</a:t>
            </a:r>
            <a:r>
              <a:rPr lang="nl-NL" dirty="0" err="1"/>
              <a:t>optional</a:t>
            </a:r>
            <a:r>
              <a:rPr lang="nl-NL" dirty="0"/>
              <a:t>)</a:t>
            </a:r>
          </a:p>
        </p:txBody>
      </p:sp>
      <p:sp>
        <p:nvSpPr>
          <p:cNvPr id="2" name="Titel | Title">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16439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eldia 1 | Title slide 1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Ellipsen | Rings" descr="Afbeelding met cirkel, astronomie, kunst&#10;&#10;Door AI gegenereerde inhoud is mogelijk onjuist.">
            <a:extLst>
              <a:ext uri="{FF2B5EF4-FFF2-40B4-BE49-F238E27FC236}">
                <a16:creationId xmlns:a16="http://schemas.microsoft.com/office/drawing/2014/main" id="{2B8CC4EC-6F14-EB4B-2CCE-011FD848AA7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7621"/>
            <a:ext cx="10088046" cy="6857433"/>
          </a:xfrm>
          <a:prstGeom prst="rect">
            <a:avLst/>
          </a:prstGeom>
        </p:spPr>
      </p:pic>
      <p:sp>
        <p:nvSpPr>
          <p:cNvPr id="3" name="Rechthoek 2">
            <a:extLst>
              <a:ext uri="{FF2B5EF4-FFF2-40B4-BE49-F238E27FC236}">
                <a16:creationId xmlns:a16="http://schemas.microsoft.com/office/drawing/2014/main" id="{4BF0381E-64FF-E4F7-BD58-236B750EA198}"/>
              </a:ext>
            </a:extLst>
          </p:cNvPr>
          <p:cNvSpPr>
            <a:spLocks/>
          </p:cNvSpPr>
          <p:nvPr userDrawn="1"/>
        </p:nvSpPr>
        <p:spPr>
          <a:xfrm>
            <a:off x="6877050" y="1839559"/>
            <a:ext cx="4981575" cy="1227600"/>
          </a:xfrm>
          <a:prstGeom prst="rect">
            <a:avLst/>
          </a:prstGeom>
          <a:solidFill>
            <a:srgbClr val="001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ndertitel | Subtitle">
            <a:extLst>
              <a:ext uri="{FF2B5EF4-FFF2-40B4-BE49-F238E27FC236}">
                <a16:creationId xmlns:a16="http://schemas.microsoft.com/office/drawing/2014/main" id="{81FE288D-BC76-D2E8-7E63-13602DBEC395}"/>
              </a:ext>
            </a:extLst>
          </p:cNvPr>
          <p:cNvSpPr>
            <a:spLocks noGrp="1"/>
          </p:cNvSpPr>
          <p:nvPr>
            <p:ph type="subTitle" idx="1" hasCustomPrompt="1"/>
          </p:nvPr>
        </p:nvSpPr>
        <p:spPr>
          <a:xfrm>
            <a:off x="6877050" y="2525764"/>
            <a:ext cx="4981575" cy="1352173"/>
          </a:xfrm>
          <a:prstGeom prst="rect">
            <a:avLst/>
          </a:prstGeom>
          <a:solidFill>
            <a:srgbClr val="001158"/>
          </a:solidFill>
        </p:spPr>
        <p:txBody>
          <a:bodyPr vert="horz" wrap="square" lIns="432000" tIns="360000" rIns="432000" bIns="612000" rtlCol="0" anchor="ctr" anchorCtr="0">
            <a:noAutofit/>
          </a:bodyPr>
          <a:lstStyle>
            <a:lvl1pPr marL="0" indent="0">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13" name="Titel | Title">
            <a:extLst>
              <a:ext uri="{FF2B5EF4-FFF2-40B4-BE49-F238E27FC236}">
                <a16:creationId xmlns:a16="http://schemas.microsoft.com/office/drawing/2014/main" id="{510BC5AA-CA89-2FCB-B262-4D59463788F3}"/>
              </a:ext>
            </a:extLst>
          </p:cNvPr>
          <p:cNvSpPr>
            <a:spLocks noGrp="1"/>
          </p:cNvSpPr>
          <p:nvPr>
            <p:ph type="ctrTitle" hasCustomPrompt="1"/>
          </p:nvPr>
        </p:nvSpPr>
        <p:spPr>
          <a:xfrm>
            <a:off x="6877050" y="1234184"/>
            <a:ext cx="4981575" cy="965013"/>
          </a:xfrm>
          <a:prstGeom prst="rect">
            <a:avLst/>
          </a:prstGeom>
          <a:solidFill>
            <a:srgbClr val="001158"/>
          </a:solidFill>
          <a:ln>
            <a:noFill/>
          </a:ln>
        </p:spPr>
        <p:txBody>
          <a:bodyPr vert="horz" wrap="square" lIns="432000" tIns="360000" rIns="432000" bIns="108000" rtlCol="0" anchor="ctr" anchorCtr="0">
            <a:spAutoFit/>
          </a:bodyPr>
          <a:lstStyle>
            <a:lvl1pPr algn="l">
              <a:lnSpc>
                <a:spcPct val="100000"/>
              </a:lnSpc>
              <a:defRPr lang="nl-NL" sz="3200" dirty="0">
                <a:solidFill>
                  <a:schemeClr val="bg1"/>
                </a:solidFill>
              </a:defRPr>
            </a:lvl1pPr>
          </a:lstStyle>
          <a:p>
            <a:pPr lvl="0"/>
            <a:r>
              <a:rPr lang="nl-NL" dirty="0"/>
              <a:t>Tekst | </a:t>
            </a:r>
            <a:r>
              <a:rPr lang="nl-NL" dirty="0" err="1"/>
              <a:t>Text</a:t>
            </a:r>
            <a:endParaRPr lang="nl-NL" dirty="0"/>
          </a:p>
        </p:txBody>
      </p:sp>
    </p:spTree>
    <p:extLst>
      <p:ext uri="{BB962C8B-B14F-4D97-AF65-F5344CB8AC3E}">
        <p14:creationId xmlns:p14="http://schemas.microsoft.com/office/powerpoint/2010/main" val="8046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Volgpagina - 01">
    <p:bg>
      <p:bgPr>
        <a:solidFill>
          <a:schemeClr val="bg1"/>
        </a:solidFill>
        <a:effectLst/>
      </p:bgPr>
    </p:bg>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224F603B-E161-D3C1-6578-DFCEB36CD167}"/>
              </a:ext>
            </a:extLst>
          </p:cNvPr>
          <p:cNvSpPr>
            <a:spLocks noGrp="1"/>
          </p:cNvSpPr>
          <p:nvPr>
            <p:ph idx="1" hasCustomPrompt="1"/>
          </p:nvPr>
        </p:nvSpPr>
        <p:spPr>
          <a:xfrm>
            <a:off x="3006725" y="2037600"/>
            <a:ext cx="8346713" cy="4049839"/>
          </a:xfrm>
          <a:prstGeom prst="rect">
            <a:avLst/>
          </a:prstGeom>
        </p:spPr>
        <p:txBody>
          <a:bodyPr vert="horz" lIns="91440" tIns="45720" rIns="91440" bIns="45720" rtlCol="0">
            <a:noAutofit/>
          </a:bodyPr>
          <a:lstStyle>
            <a:lvl1pPr>
              <a:defRPr lang="en-US" dirty="0"/>
            </a:lvl1pPr>
          </a:lstStyle>
          <a:p>
            <a:pPr marL="342900" lvl="0" indent="-342900">
              <a:lnSpc>
                <a:spcPct val="120000"/>
              </a:lnSpc>
              <a:spcBef>
                <a:spcPts val="0"/>
              </a:spcBef>
              <a:spcAft>
                <a:spcPts val="600"/>
              </a:spcAft>
              <a:buChar char="•"/>
            </a:pPr>
            <a:r>
              <a:rPr lang="nl-NL" dirty="0"/>
              <a:t>Tekst | </a:t>
            </a:r>
            <a:r>
              <a:rPr lang="nl-NL" dirty="0" err="1"/>
              <a:t>Text</a:t>
            </a:r>
            <a:endParaRPr lang="en-US" dirty="0"/>
          </a:p>
        </p:txBody>
      </p:sp>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r>
              <a:rPr lang="nl-NL" dirty="0"/>
              <a:t>Kop | </a:t>
            </a:r>
            <a:r>
              <a:rPr lang="nl-NL" dirty="0" err="1"/>
              <a:t>Heading</a:t>
            </a:r>
            <a:endParaRPr lang="nl-NL" dirty="0"/>
          </a:p>
        </p:txBody>
      </p:sp>
      <p:sp>
        <p:nvSpPr>
          <p:cNvPr id="3" name="Boogelement | Arc element">
            <a:extLst>
              <a:ext uri="{FF2B5EF4-FFF2-40B4-BE49-F238E27FC236}">
                <a16:creationId xmlns:a16="http://schemas.microsoft.com/office/drawing/2014/main" id="{7D22C88B-D6AB-8F19-0E32-AEA0B1F35181}"/>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8460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3792975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olgpagina - 01">
    <p:bg>
      <p:bgPr>
        <a:solidFill>
          <a:schemeClr val="bg1"/>
        </a:solidFill>
        <a:effectLst/>
      </p:bgPr>
    </p:bg>
    <p:spTree>
      <p:nvGrpSpPr>
        <p:cNvPr id="1" name=""/>
        <p:cNvGrpSpPr/>
        <p:nvPr/>
      </p:nvGrpSpPr>
      <p:grpSpPr>
        <a:xfrm>
          <a:off x="0" y="0"/>
          <a:ext cx="0" cy="0"/>
          <a:chOff x="0" y="0"/>
          <a:chExt cx="0" cy="0"/>
        </a:xfrm>
      </p:grpSpPr>
      <p:sp>
        <p:nvSpPr>
          <p:cNvPr id="6" name="Tekst | Text">
            <a:extLst>
              <a:ext uri="{FF2B5EF4-FFF2-40B4-BE49-F238E27FC236}">
                <a16:creationId xmlns:a16="http://schemas.microsoft.com/office/drawing/2014/main" id="{1B2439C4-38DC-D4FC-2CED-8142E58D072D}"/>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marL="269875" indent="-269875">
              <a:lnSpc>
                <a:spcPct val="100000"/>
              </a:lnSpc>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5" name="Kop | Heading">
            <a:extLst>
              <a:ext uri="{FF2B5EF4-FFF2-40B4-BE49-F238E27FC236}">
                <a16:creationId xmlns:a16="http://schemas.microsoft.com/office/drawing/2014/main" id="{EE50F3CF-B53F-E47A-3A6D-471D3204F779}"/>
              </a:ext>
            </a:extLst>
          </p:cNvPr>
          <p:cNvSpPr>
            <a:spLocks noGrp="1"/>
          </p:cNvSpPr>
          <p:nvPr>
            <p:ph type="title" hasCustomPrompt="1"/>
          </p:nvPr>
        </p:nvSpPr>
        <p:spPr>
          <a:xfrm>
            <a:off x="5893160" y="360000"/>
            <a:ext cx="5511439"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sz="3200" b="1" i="0" kern="1200" dirty="0">
                <a:solidFill>
                  <a:srgbClr val="001158"/>
                </a:solidFill>
                <a:effectLst/>
                <a:latin typeface="Merriweather" panose="00000500000000000000" pitchFamily="2" charset="0"/>
                <a:ea typeface="+mj-ea"/>
                <a:cs typeface="+mj-cs"/>
              </a:rPr>
              <a:t>Kop | </a:t>
            </a:r>
            <a:r>
              <a:rPr lang="nl-NL" sz="3200" b="1" i="0" kern="1200" dirty="0" err="1">
                <a:solidFill>
                  <a:srgbClr val="001158"/>
                </a:solidFill>
                <a:effectLst/>
                <a:latin typeface="Merriweather" panose="00000500000000000000" pitchFamily="2" charset="0"/>
                <a:ea typeface="+mj-ea"/>
                <a:cs typeface="+mj-cs"/>
              </a:rPr>
              <a:t>Heading</a:t>
            </a:r>
            <a:endParaRPr lang="nl-NL" dirty="0"/>
          </a:p>
        </p:txBody>
      </p:sp>
      <p:sp>
        <p:nvSpPr>
          <p:cNvPr id="2" name="Instructie | Instruction" hidden="1">
            <a:extLst>
              <a:ext uri="{FF2B5EF4-FFF2-40B4-BE49-F238E27FC236}">
                <a16:creationId xmlns:a16="http://schemas.microsoft.com/office/drawing/2014/main" id="{A86A6ECE-68C3-42A6-3D41-A6048123B2F8}"/>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err="1"/>
              <a:t>Layout</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Boogelement | Arc element">
            <a:extLst>
              <a:ext uri="{FF2B5EF4-FFF2-40B4-BE49-F238E27FC236}">
                <a16:creationId xmlns:a16="http://schemas.microsoft.com/office/drawing/2014/main" id="{AA06F445-A8A2-16CB-E73F-82AE5D818D2F}"/>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246876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Volgpagina - 01">
    <p:bg>
      <p:bgPr>
        <a:solidFill>
          <a:schemeClr val="bg1"/>
        </a:solidFill>
        <a:effectLst/>
      </p:bgPr>
    </p:bg>
    <p:spTree>
      <p:nvGrpSpPr>
        <p:cNvPr id="1" name=""/>
        <p:cNvGrpSpPr/>
        <p:nvPr/>
      </p:nvGrpSpPr>
      <p:grpSpPr>
        <a:xfrm>
          <a:off x="0" y="0"/>
          <a:ext cx="0" cy="0"/>
          <a:chOff x="0" y="0"/>
          <a:chExt cx="0" cy="0"/>
        </a:xfrm>
      </p:grpSpPr>
      <p:sp>
        <p:nvSpPr>
          <p:cNvPr id="9" name="Tekst | Text">
            <a:extLst>
              <a:ext uri="{FF2B5EF4-FFF2-40B4-BE49-F238E27FC236}">
                <a16:creationId xmlns:a16="http://schemas.microsoft.com/office/drawing/2014/main" id="{B00563F0-BF21-6A72-D4A6-C4805545335A}"/>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3" name="Kop | Heading">
            <a:extLst>
              <a:ext uri="{FF2B5EF4-FFF2-40B4-BE49-F238E27FC236}">
                <a16:creationId xmlns:a16="http://schemas.microsoft.com/office/drawing/2014/main" id="{4BA116AC-C0B1-87C7-B723-446BB93756ED}"/>
              </a:ext>
            </a:extLst>
          </p:cNvPr>
          <p:cNvSpPr>
            <a:spLocks noGrp="1"/>
          </p:cNvSpPr>
          <p:nvPr>
            <p:ph type="title" hasCustomPrompt="1"/>
          </p:nvPr>
        </p:nvSpPr>
        <p:spPr>
          <a:xfrm>
            <a:off x="5892800" y="360000"/>
            <a:ext cx="5511437" cy="1325563"/>
          </a:xfrm>
          <a:prstGeom prst="rect">
            <a:avLst/>
          </a:prstGeom>
        </p:spPr>
        <p:txBody>
          <a:bodyPr vert="horz" lIns="91440" tIns="45720" rIns="91440" bIns="45720" rtlCol="0" anchor="ctr">
            <a:normAutofit/>
          </a:bodyPr>
          <a:lstStyle>
            <a:lvl1pPr>
              <a:defRPr lang="en-US" dirty="0">
                <a:effectLst/>
                <a:latin typeface="Merriweather" panose="00000500000000000000" pitchFamily="2" charset="0"/>
              </a:defRPr>
            </a:lvl1pPr>
          </a:lstStyle>
          <a:p>
            <a:pPr lvl="0">
              <a:lnSpc>
                <a:spcPct val="100000"/>
              </a:lnSpc>
            </a:pPr>
            <a:r>
              <a:rPr lang="en-US" dirty="0"/>
              <a:t>Kop | Heading</a:t>
            </a:r>
          </a:p>
        </p:txBody>
      </p:sp>
      <p:sp>
        <p:nvSpPr>
          <p:cNvPr id="2" name="Instructie | Instruction" hidden="1">
            <a:extLst>
              <a:ext uri="{FF2B5EF4-FFF2-40B4-BE49-F238E27FC236}">
                <a16:creationId xmlns:a16="http://schemas.microsoft.com/office/drawing/2014/main" id="{E5F02253-22A8-CD14-B503-0DB7727DB3B4}"/>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5" name="Boogelement | Arc element">
            <a:extLst>
              <a:ext uri="{FF2B5EF4-FFF2-40B4-BE49-F238E27FC236}">
                <a16:creationId xmlns:a16="http://schemas.microsoft.com/office/drawing/2014/main" id="{B79E3323-60F9-FE93-9F63-D60467402952}"/>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20669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Tijdelijke aanduiding voor afbeelding 2">
            <a:extLst>
              <a:ext uri="{FF2B5EF4-FFF2-40B4-BE49-F238E27FC236}">
                <a16:creationId xmlns:a16="http://schemas.microsoft.com/office/drawing/2014/main" id="{8E1B1104-1034-BFFA-22B2-1DCC70BF2F52}"/>
              </a:ext>
            </a:extLst>
          </p:cNvPr>
          <p:cNvSpPr>
            <a:spLocks noGrp="1"/>
          </p:cNvSpPr>
          <p:nvPr>
            <p:ph type="pic" sz="quarter" idx="34"/>
          </p:nvPr>
        </p:nvSpPr>
        <p:spPr>
          <a:xfrm>
            <a:off x="9046798" y="1245"/>
            <a:ext cx="3144309" cy="6856755"/>
          </a:xfrm>
          <a:custGeom>
            <a:avLst/>
            <a:gdLst>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5691906 w 6149950"/>
              <a:gd name="csY4" fmla="*/ 0 h 6858020"/>
              <a:gd name="csX5" fmla="*/ 5691908 w 6149950"/>
              <a:gd name="csY5" fmla="*/ 743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691908 w 6149950"/>
              <a:gd name="csY6" fmla="*/ 743 h 6858020"/>
              <a:gd name="csX7" fmla="*/ 537698 w 6149950"/>
              <a:gd name="csY7" fmla="*/ 9545 h 6858020"/>
              <a:gd name="csX8" fmla="*/ 434739 w 6149950"/>
              <a:gd name="csY8" fmla="*/ 6854951 h 6858020"/>
              <a:gd name="csX9" fmla="*/ 5708504 w 6149950"/>
              <a:gd name="csY9" fmla="*/ 6857786 h 6858020"/>
              <a:gd name="csX10" fmla="*/ 5708505 w 6149950"/>
              <a:gd name="csY10" fmla="*/ 6858020 h 6858020"/>
              <a:gd name="csX11" fmla="*/ 0 w 6149950"/>
              <a:gd name="csY11" fmla="*/ 6854951 h 6858020"/>
              <a:gd name="csX12" fmla="*/ 102959 w 6149950"/>
              <a:gd name="csY12"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7362963"/>
              <a:gd name="csX1" fmla="*/ 6149950 w 6149950"/>
              <a:gd name="csY1" fmla="*/ 6858020 h 7362963"/>
              <a:gd name="csX2" fmla="*/ 441445 w 6149950"/>
              <a:gd name="csY2" fmla="*/ 6854951 h 7362963"/>
              <a:gd name="csX3" fmla="*/ 544404 w 6149950"/>
              <a:gd name="csY3" fmla="*/ 9545 h 7362963"/>
              <a:gd name="csX4" fmla="*/ 6133351 w 6149950"/>
              <a:gd name="csY4" fmla="*/ 0 h 7362963"/>
              <a:gd name="csX5" fmla="*/ 102959 w 6149950"/>
              <a:gd name="csY5" fmla="*/ 9545 h 7362963"/>
              <a:gd name="csX6" fmla="*/ 537698 w 6149950"/>
              <a:gd name="csY6" fmla="*/ 9545 h 7362963"/>
              <a:gd name="csX7" fmla="*/ 434739 w 6149950"/>
              <a:gd name="csY7" fmla="*/ 6854951 h 7362963"/>
              <a:gd name="csX8" fmla="*/ 5708504 w 6149950"/>
              <a:gd name="csY8" fmla="*/ 6857786 h 7362963"/>
              <a:gd name="csX9" fmla="*/ 0 w 6149950"/>
              <a:gd name="csY9" fmla="*/ 6854951 h 7362963"/>
              <a:gd name="csX10" fmla="*/ 102959 w 6149950"/>
              <a:gd name="csY10" fmla="*/ 9545 h 7362963"/>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0 w 6149950"/>
              <a:gd name="csY8" fmla="*/ 6854951 h 6858020"/>
              <a:gd name="csX9" fmla="*/ 102959 w 6149950"/>
              <a:gd name="csY9" fmla="*/ 9545 h 6858020"/>
              <a:gd name="csX0" fmla="*/ 6133351 w 6133363"/>
              <a:gd name="csY0" fmla="*/ 0 h 6858020"/>
              <a:gd name="csX1" fmla="*/ 3140050 w 6133363"/>
              <a:gd name="csY1" fmla="*/ 6858020 h 6858020"/>
              <a:gd name="csX2" fmla="*/ 441445 w 6133363"/>
              <a:gd name="csY2" fmla="*/ 6854951 h 6858020"/>
              <a:gd name="csX3" fmla="*/ 544404 w 6133363"/>
              <a:gd name="csY3" fmla="*/ 9545 h 6858020"/>
              <a:gd name="csX4" fmla="*/ 6133351 w 6133363"/>
              <a:gd name="csY4" fmla="*/ 0 h 6858020"/>
              <a:gd name="csX5" fmla="*/ 102959 w 6133363"/>
              <a:gd name="csY5" fmla="*/ 9545 h 6858020"/>
              <a:gd name="csX6" fmla="*/ 537698 w 6133363"/>
              <a:gd name="csY6" fmla="*/ 9545 h 6858020"/>
              <a:gd name="csX7" fmla="*/ 434739 w 6133363"/>
              <a:gd name="csY7" fmla="*/ 6854951 h 6858020"/>
              <a:gd name="csX8" fmla="*/ 0 w 6133363"/>
              <a:gd name="csY8" fmla="*/ 6854951 h 6858020"/>
              <a:gd name="csX9" fmla="*/ 102959 w 6133363"/>
              <a:gd name="csY9" fmla="*/ 9545 h 6858020"/>
              <a:gd name="csX0" fmla="*/ 3148851 w 3150234"/>
              <a:gd name="csY0" fmla="*/ 15855 h 6848475"/>
              <a:gd name="csX1" fmla="*/ 3140050 w 3150234"/>
              <a:gd name="csY1" fmla="*/ 6848475 h 6848475"/>
              <a:gd name="csX2" fmla="*/ 441445 w 3150234"/>
              <a:gd name="csY2" fmla="*/ 6845406 h 6848475"/>
              <a:gd name="csX3" fmla="*/ 544404 w 3150234"/>
              <a:gd name="csY3" fmla="*/ 0 h 6848475"/>
              <a:gd name="csX4" fmla="*/ 3148851 w 3150234"/>
              <a:gd name="csY4" fmla="*/ 15855 h 6848475"/>
              <a:gd name="csX5" fmla="*/ 102959 w 3150234"/>
              <a:gd name="csY5" fmla="*/ 0 h 6848475"/>
              <a:gd name="csX6" fmla="*/ 537698 w 3150234"/>
              <a:gd name="csY6" fmla="*/ 0 h 6848475"/>
              <a:gd name="csX7" fmla="*/ 434739 w 3150234"/>
              <a:gd name="csY7" fmla="*/ 6845406 h 6848475"/>
              <a:gd name="csX8" fmla="*/ 0 w 3150234"/>
              <a:gd name="csY8" fmla="*/ 6845406 h 6848475"/>
              <a:gd name="csX9" fmla="*/ 102959 w 3150234"/>
              <a:gd name="csY9" fmla="*/ 0 h 6848475"/>
              <a:gd name="csX0" fmla="*/ 3123451 w 3140050"/>
              <a:gd name="csY0" fmla="*/ 3155 h 6848475"/>
              <a:gd name="csX1" fmla="*/ 3140050 w 3140050"/>
              <a:gd name="csY1" fmla="*/ 6848475 h 6848475"/>
              <a:gd name="csX2" fmla="*/ 441445 w 3140050"/>
              <a:gd name="csY2" fmla="*/ 6845406 h 6848475"/>
              <a:gd name="csX3" fmla="*/ 544404 w 3140050"/>
              <a:gd name="csY3" fmla="*/ 0 h 6848475"/>
              <a:gd name="csX4" fmla="*/ 3123451 w 3140050"/>
              <a:gd name="csY4" fmla="*/ 3155 h 6848475"/>
              <a:gd name="csX5" fmla="*/ 102959 w 3140050"/>
              <a:gd name="csY5" fmla="*/ 0 h 6848475"/>
              <a:gd name="csX6" fmla="*/ 537698 w 3140050"/>
              <a:gd name="csY6" fmla="*/ 0 h 6848475"/>
              <a:gd name="csX7" fmla="*/ 434739 w 3140050"/>
              <a:gd name="csY7" fmla="*/ 6845406 h 6848475"/>
              <a:gd name="csX8" fmla="*/ 0 w 3140050"/>
              <a:gd name="csY8" fmla="*/ 6845406 h 6848475"/>
              <a:gd name="csX9" fmla="*/ 102959 w 3140050"/>
              <a:gd name="csY9" fmla="*/ 0 h 6848475"/>
              <a:gd name="csX0" fmla="*/ 3152026 w 3153264"/>
              <a:gd name="csY0" fmla="*/ 12669 h 6848475"/>
              <a:gd name="csX1" fmla="*/ 3140050 w 3153264"/>
              <a:gd name="csY1" fmla="*/ 6848475 h 6848475"/>
              <a:gd name="csX2" fmla="*/ 441445 w 3153264"/>
              <a:gd name="csY2" fmla="*/ 6845406 h 6848475"/>
              <a:gd name="csX3" fmla="*/ 544404 w 3153264"/>
              <a:gd name="csY3" fmla="*/ 0 h 6848475"/>
              <a:gd name="csX4" fmla="*/ 3152026 w 3153264"/>
              <a:gd name="csY4" fmla="*/ 12669 h 6848475"/>
              <a:gd name="csX5" fmla="*/ 102959 w 3153264"/>
              <a:gd name="csY5" fmla="*/ 0 h 6848475"/>
              <a:gd name="csX6" fmla="*/ 537698 w 3153264"/>
              <a:gd name="csY6" fmla="*/ 0 h 6848475"/>
              <a:gd name="csX7" fmla="*/ 434739 w 3153264"/>
              <a:gd name="csY7" fmla="*/ 6845406 h 6848475"/>
              <a:gd name="csX8" fmla="*/ 0 w 3153264"/>
              <a:gd name="csY8" fmla="*/ 6845406 h 6848475"/>
              <a:gd name="csX9" fmla="*/ 102959 w 3153264"/>
              <a:gd name="csY9" fmla="*/ 0 h 6848475"/>
              <a:gd name="csX0" fmla="*/ 3142501 w 3144309"/>
              <a:gd name="csY0" fmla="*/ 3155 h 6848475"/>
              <a:gd name="csX1" fmla="*/ 3140050 w 3144309"/>
              <a:gd name="csY1" fmla="*/ 6848475 h 6848475"/>
              <a:gd name="csX2" fmla="*/ 441445 w 3144309"/>
              <a:gd name="csY2" fmla="*/ 6845406 h 6848475"/>
              <a:gd name="csX3" fmla="*/ 544404 w 3144309"/>
              <a:gd name="csY3" fmla="*/ 0 h 6848475"/>
              <a:gd name="csX4" fmla="*/ 3142501 w 3144309"/>
              <a:gd name="csY4" fmla="*/ 3155 h 6848475"/>
              <a:gd name="csX5" fmla="*/ 102959 w 3144309"/>
              <a:gd name="csY5" fmla="*/ 0 h 6848475"/>
              <a:gd name="csX6" fmla="*/ 537698 w 3144309"/>
              <a:gd name="csY6" fmla="*/ 0 h 6848475"/>
              <a:gd name="csX7" fmla="*/ 434739 w 3144309"/>
              <a:gd name="csY7" fmla="*/ 6845406 h 6848475"/>
              <a:gd name="csX8" fmla="*/ 0 w 3144309"/>
              <a:gd name="csY8" fmla="*/ 6845406 h 6848475"/>
              <a:gd name="csX9" fmla="*/ 102959 w 3144309"/>
              <a:gd name="csY9" fmla="*/ 0 h 684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144309" h="6848475">
                <a:moveTo>
                  <a:pt x="3142501" y="3155"/>
                </a:moveTo>
                <a:cubicBezTo>
                  <a:pt x="3149621" y="2298661"/>
                  <a:pt x="3132930" y="4552970"/>
                  <a:pt x="3140050" y="6848475"/>
                </a:cubicBezTo>
                <a:lnTo>
                  <a:pt x="441445" y="6845406"/>
                </a:lnTo>
                <a:cubicBezTo>
                  <a:pt x="1465744" y="5418531"/>
                  <a:pt x="2066218" y="2327786"/>
                  <a:pt x="544404" y="0"/>
                </a:cubicBezTo>
                <a:lnTo>
                  <a:pt x="3142501" y="3155"/>
                </a:lnTo>
                <a:close/>
                <a:moveTo>
                  <a:pt x="102959" y="0"/>
                </a:moveTo>
                <a:lnTo>
                  <a:pt x="537698" y="0"/>
                </a:lnTo>
                <a:cubicBezTo>
                  <a:pt x="2059512" y="2327786"/>
                  <a:pt x="1459038" y="5418531"/>
                  <a:pt x="434739" y="6845406"/>
                </a:cubicBezTo>
                <a:lnTo>
                  <a:pt x="0" y="6845406"/>
                </a:lnTo>
                <a:cubicBezTo>
                  <a:pt x="1024299" y="5418531"/>
                  <a:pt x="1624773" y="2327786"/>
                  <a:pt x="102959" y="0"/>
                </a:cubicBez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42531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C3F34751-9EAB-F275-62EE-50E4D3061559}"/>
              </a:ext>
            </a:extLst>
          </p:cNvPr>
          <p:cNvSpPr>
            <a:spLocks noGrp="1"/>
          </p:cNvSpPr>
          <p:nvPr>
            <p:ph type="pic" sz="quarter" idx="16"/>
          </p:nvPr>
        </p:nvSpPr>
        <p:spPr>
          <a:xfrm>
            <a:off x="8992414" y="0"/>
            <a:ext cx="3199586" cy="6858000"/>
          </a:xfrm>
          <a:custGeom>
            <a:avLst/>
            <a:gdLst>
              <a:gd name="csX0" fmla="*/ 646104 w 3199586"/>
              <a:gd name="csY0" fmla="*/ 0 h 6858000"/>
              <a:gd name="csX1" fmla="*/ 1555750 w 3199586"/>
              <a:gd name="csY1" fmla="*/ 0 h 6858000"/>
              <a:gd name="csX2" fmla="*/ 3199586 w 3199586"/>
              <a:gd name="csY2" fmla="*/ 0 h 6858000"/>
              <a:gd name="csX3" fmla="*/ 3199586 w 3199586"/>
              <a:gd name="csY3" fmla="*/ 6858000 h 6858000"/>
              <a:gd name="csX4" fmla="*/ 1555750 w 3199586"/>
              <a:gd name="csY4" fmla="*/ 6858000 h 6858000"/>
              <a:gd name="csX5" fmla="*/ 439091 w 3199586"/>
              <a:gd name="csY5" fmla="*/ 6858000 h 6858000"/>
              <a:gd name="csX6" fmla="*/ 602092 w 3199586"/>
              <a:gd name="csY6" fmla="*/ 6581852 h 6858000"/>
              <a:gd name="csX7" fmla="*/ 649668 w 3199586"/>
              <a:gd name="csY7" fmla="*/ 6153 h 6858000"/>
              <a:gd name="csX8" fmla="*/ 207012 w 3199586"/>
              <a:gd name="csY8" fmla="*/ 0 h 6858000"/>
              <a:gd name="csX9" fmla="*/ 636892 w 3199586"/>
              <a:gd name="csY9" fmla="*/ 0 h 6858000"/>
              <a:gd name="csX10" fmla="*/ 640456 w 3199586"/>
              <a:gd name="csY10" fmla="*/ 6153 h 6858000"/>
              <a:gd name="csX11" fmla="*/ 592881 w 3199586"/>
              <a:gd name="csY11" fmla="*/ 6581852 h 6858000"/>
              <a:gd name="csX12" fmla="*/ 429880 w 3199586"/>
              <a:gd name="csY12" fmla="*/ 6858000 h 6858000"/>
              <a:gd name="csX13" fmla="*/ 0 w 3199586"/>
              <a:gd name="csY13" fmla="*/ 6858000 h 6858000"/>
              <a:gd name="csX14" fmla="*/ 163000 w 3199586"/>
              <a:gd name="csY14" fmla="*/ 6581852 h 6858000"/>
              <a:gd name="csX15" fmla="*/ 210576 w 3199586"/>
              <a:gd name="csY15"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99586" h="6858000">
                <a:moveTo>
                  <a:pt x="646104" y="0"/>
                </a:moveTo>
                <a:lnTo>
                  <a:pt x="1555750" y="0"/>
                </a:lnTo>
                <a:lnTo>
                  <a:pt x="3199586" y="0"/>
                </a:lnTo>
                <a:lnTo>
                  <a:pt x="3199586"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a:p>
        </p:txBody>
      </p:sp>
    </p:spTree>
    <p:extLst>
      <p:ext uri="{BB962C8B-B14F-4D97-AF65-F5344CB8AC3E}">
        <p14:creationId xmlns:p14="http://schemas.microsoft.com/office/powerpoint/2010/main" val="347617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307790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B0D92DD9-12D2-36DB-1331-4BD41490F7AC}"/>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dirty="0"/>
          </a:p>
        </p:txBody>
      </p:sp>
    </p:spTree>
    <p:extLst>
      <p:ext uri="{BB962C8B-B14F-4D97-AF65-F5344CB8AC3E}">
        <p14:creationId xmlns:p14="http://schemas.microsoft.com/office/powerpoint/2010/main" val="29814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47290-2552-2079-DED9-0365BB1BCD5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35692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eerdere logo's | Multiple logos">
    <p:bg>
      <p:bgPr>
        <a:solidFill>
          <a:srgbClr val="001158"/>
        </a:solidFill>
        <a:effectLst/>
      </p:bgPr>
    </p:bg>
    <p:spTree>
      <p:nvGrpSpPr>
        <p:cNvPr id="1" name=""/>
        <p:cNvGrpSpPr/>
        <p:nvPr/>
      </p:nvGrpSpPr>
      <p:grpSpPr>
        <a:xfrm>
          <a:off x="0" y="0"/>
          <a:ext cx="0" cy="0"/>
          <a:chOff x="0" y="0"/>
          <a:chExt cx="0" cy="0"/>
        </a:xfrm>
      </p:grpSpPr>
      <p:sp>
        <p:nvSpPr>
          <p:cNvPr id="2" name="Logo 3">
            <a:extLst>
              <a:ext uri="{FF2B5EF4-FFF2-40B4-BE49-F238E27FC236}">
                <a16:creationId xmlns:a16="http://schemas.microsoft.com/office/drawing/2014/main" id="{B1D7F52C-D248-4FDE-5E63-045149F50E8E}"/>
              </a:ext>
            </a:extLst>
          </p:cNvPr>
          <p:cNvSpPr>
            <a:spLocks noGrp="1"/>
          </p:cNvSpPr>
          <p:nvPr>
            <p:ph type="pic" sz="quarter" idx="13"/>
          </p:nvPr>
        </p:nvSpPr>
        <p:spPr>
          <a:xfrm>
            <a:off x="8484034" y="4913889"/>
            <a:ext cx="2487600" cy="1508400"/>
          </a:xfrm>
          <a:prstGeom prst="rect">
            <a:avLst/>
          </a:prstGeom>
        </p:spPr>
        <p:txBody>
          <a:bodyPr/>
          <a:lstStyle/>
          <a:p>
            <a:endParaRPr lang="en-US" dirty="0"/>
          </a:p>
        </p:txBody>
      </p:sp>
      <p:sp>
        <p:nvSpPr>
          <p:cNvPr id="11" name="Logo 2">
            <a:extLst>
              <a:ext uri="{FF2B5EF4-FFF2-40B4-BE49-F238E27FC236}">
                <a16:creationId xmlns:a16="http://schemas.microsoft.com/office/drawing/2014/main" id="{273FD905-044D-55D4-79DE-675229D97AA8}"/>
              </a:ext>
            </a:extLst>
          </p:cNvPr>
          <p:cNvSpPr>
            <a:spLocks noGrp="1"/>
          </p:cNvSpPr>
          <p:nvPr>
            <p:ph type="pic" sz="quarter" idx="12"/>
          </p:nvPr>
        </p:nvSpPr>
        <p:spPr>
          <a:xfrm>
            <a:off x="4852200" y="4913889"/>
            <a:ext cx="2487600" cy="1508400"/>
          </a:xfrm>
          <a:prstGeom prst="rect">
            <a:avLst/>
          </a:prstGeom>
        </p:spPr>
        <p:txBody>
          <a:bodyPr/>
          <a:lstStyle/>
          <a:p>
            <a:endParaRPr lang="en-US" dirty="0"/>
          </a:p>
        </p:txBody>
      </p:sp>
      <p:sp>
        <p:nvSpPr>
          <p:cNvPr id="7" name="Ondertitel | Subtitle">
            <a:extLst>
              <a:ext uri="{FF2B5EF4-FFF2-40B4-BE49-F238E27FC236}">
                <a16:creationId xmlns:a16="http://schemas.microsoft.com/office/drawing/2014/main" id="{0FAFC0FA-0BDA-B60F-9998-EA2823F4DED4}"/>
              </a:ext>
            </a:extLst>
          </p:cNvPr>
          <p:cNvSpPr>
            <a:spLocks noGrp="1"/>
          </p:cNvSpPr>
          <p:nvPr>
            <p:ph type="subTitle" idx="1" hasCustomPrompt="1"/>
          </p:nvPr>
        </p:nvSpPr>
        <p:spPr>
          <a:xfrm>
            <a:off x="2350800" y="3408275"/>
            <a:ext cx="6712642" cy="757020"/>
          </a:xfrm>
          <a:prstGeom prst="rect">
            <a:avLst/>
          </a:prstGeom>
        </p:spPr>
        <p:txBody>
          <a:bodyPr vert="horz" lIns="360000" tIns="45720" rIns="360000" bIns="45720" rtlCol="0">
            <a:noAutofit/>
          </a:bodyPr>
          <a:lstStyle>
            <a:lvl1pPr marL="0" indent="0" algn="l">
              <a:lnSpc>
                <a:spcPct val="100000"/>
              </a:lnSpc>
              <a:spcBef>
                <a:spcPts val="0"/>
              </a:spcBef>
              <a:buNone/>
              <a:defRPr lang="nl-NL" sz="22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9" name="Titel | Title">
            <a:extLst>
              <a:ext uri="{FF2B5EF4-FFF2-40B4-BE49-F238E27FC236}">
                <a16:creationId xmlns:a16="http://schemas.microsoft.com/office/drawing/2014/main" id="{BC772EB4-C940-FA48-5D58-C9DFD6217042}"/>
              </a:ext>
            </a:extLst>
          </p:cNvPr>
          <p:cNvSpPr>
            <a:spLocks noGrp="1"/>
          </p:cNvSpPr>
          <p:nvPr>
            <p:ph type="ctrTitle" hasCustomPrompt="1"/>
          </p:nvPr>
        </p:nvSpPr>
        <p:spPr>
          <a:xfrm>
            <a:off x="2350800" y="720000"/>
            <a:ext cx="8102720" cy="2334682"/>
          </a:xfrm>
          <a:prstGeom prst="rect">
            <a:avLst/>
          </a:prstGeom>
          <a:solidFill>
            <a:srgbClr val="001158">
              <a:alpha val="0"/>
            </a:srgbClr>
          </a:solidFill>
        </p:spPr>
        <p:txBody>
          <a:bodyPr lIns="360000" rIns="360000" anchor="ctr" anchorCtr="0">
            <a:noAutofit/>
          </a:bodyPr>
          <a:lstStyle>
            <a:lvl1pPr algn="l">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35765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FD3E7C8-009E-ABA9-38C9-028773455E39}"/>
              </a:ext>
            </a:extLst>
          </p:cNvPr>
          <p:cNvSpPr>
            <a:spLocks/>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hasCustomPrompt="1"/>
          </p:nvPr>
        </p:nvSpPr>
        <p:spPr>
          <a:xfrm>
            <a:off x="698400" y="360000"/>
            <a:ext cx="10998300"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hasCustomPrompt="1"/>
          </p:nvPr>
        </p:nvSpPr>
        <p:spPr>
          <a:xfrm>
            <a:off x="698400" y="2037600"/>
            <a:ext cx="5284800" cy="4351338"/>
          </a:xfrm>
          <a:prstGeom prst="rect">
            <a:avLst/>
          </a:prstGeom>
        </p:spPr>
        <p:txBody>
          <a:bodyPr lIns="0" rIns="0"/>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hasCustomPrompt="1"/>
          </p:nvPr>
        </p:nvSpPr>
        <p:spPr>
          <a:xfrm>
            <a:off x="6422700" y="2037600"/>
            <a:ext cx="5284800" cy="4351338"/>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Tree>
    <p:extLst>
      <p:ext uri="{BB962C8B-B14F-4D97-AF65-F5344CB8AC3E}">
        <p14:creationId xmlns:p14="http://schemas.microsoft.com/office/powerpoint/2010/main" val="52605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F9D5906-7678-B66C-7E7E-C76FE4AF4E36}"/>
              </a:ext>
            </a:extLst>
          </p:cNvPr>
          <p:cNvSpPr>
            <a:spLocks noGrp="1" noRot="1" noMove="1" noResize="1" noEditPoints="1" noAdjustHandles="1" noChangeArrowheads="1" noChangeShapeType="1"/>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noRot="1" noMove="1" noResize="1" noEditPoints="1" noAdjustHandles="1" noChangeArrowheads="1" noChangeShapeType="1"/>
          </p:cNvSpPr>
          <p:nvPr>
            <p:ph type="pic" sz="quarter" idx="13"/>
          </p:nvPr>
        </p:nvSpPr>
        <p:spPr>
          <a:xfrm>
            <a:off x="925396" y="2037600"/>
            <a:ext cx="1812262" cy="2191152"/>
          </a:xfrm>
          <a:prstGeom prst="rect">
            <a:avLst/>
          </a:prstGeom>
        </p:spPr>
        <p:txBody>
          <a:bodyPr/>
          <a:lstStyle>
            <a:lvl1pPr>
              <a:defRPr sz="800"/>
            </a:lvl1pPr>
          </a:lstStyle>
          <a:p>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noRot="1" noMove="1" noResize="1" noEditPoints="1" noAdjustHandles="1" noChangeArrowheads="1" noChangeShapeType="1"/>
          </p:cNvSpPr>
          <p:nvPr>
            <p:ph type="pic" sz="quarter" idx="15"/>
          </p:nvPr>
        </p:nvSpPr>
        <p:spPr>
          <a:xfrm>
            <a:off x="3043624" y="2037600"/>
            <a:ext cx="1812262" cy="2191152"/>
          </a:xfrm>
          <a:prstGeom prst="rect">
            <a:avLst/>
          </a:prstGeom>
        </p:spPr>
        <p:txBody>
          <a:bodyPr/>
          <a:lstStyle>
            <a:lvl1pPr>
              <a:defRPr sz="800"/>
            </a:lvl1pPr>
          </a:lstStyle>
          <a:p>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noRot="1" noMove="1" noResize="1" noEditPoints="1" noAdjustHandles="1" noChangeArrowheads="1" noChangeShapeType="1"/>
          </p:cNvSpPr>
          <p:nvPr>
            <p:ph type="pic" sz="quarter" idx="17"/>
          </p:nvPr>
        </p:nvSpPr>
        <p:spPr>
          <a:xfrm>
            <a:off x="5186323" y="2037600"/>
            <a:ext cx="1812262" cy="2191152"/>
          </a:xfrm>
          <a:prstGeom prst="rect">
            <a:avLst/>
          </a:prstGeom>
        </p:spPr>
        <p:txBody>
          <a:bodyPr/>
          <a:lstStyle>
            <a:lvl1pPr>
              <a:defRPr sz="800"/>
            </a:lvl1pPr>
          </a:lstStyle>
          <a:p>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noRot="1" noMove="1" noResize="1" noEditPoints="1" noAdjustHandles="1" noChangeArrowheads="1" noChangeShapeType="1"/>
          </p:cNvSpPr>
          <p:nvPr>
            <p:ph type="pic" sz="quarter" idx="19"/>
          </p:nvPr>
        </p:nvSpPr>
        <p:spPr>
          <a:xfrm>
            <a:off x="7340077" y="2037600"/>
            <a:ext cx="1812262" cy="2191152"/>
          </a:xfrm>
          <a:prstGeom prst="rect">
            <a:avLst/>
          </a:prstGeom>
        </p:spPr>
        <p:txBody>
          <a:bodyPr/>
          <a:lstStyle>
            <a:lvl1pPr>
              <a:defRPr sz="800"/>
            </a:lvl1pPr>
          </a:lstStyle>
          <a:p>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noRot="1" noMove="1" noResize="1" noEditPoints="1" noAdjustHandles="1" noChangeArrowheads="1" noChangeShapeType="1"/>
          </p:cNvSpPr>
          <p:nvPr>
            <p:ph type="pic" sz="quarter" idx="21"/>
          </p:nvPr>
        </p:nvSpPr>
        <p:spPr>
          <a:xfrm>
            <a:off x="9452804" y="2037600"/>
            <a:ext cx="1812262" cy="2191152"/>
          </a:xfrm>
          <a:prstGeom prst="rect">
            <a:avLst/>
          </a:prstGeom>
        </p:spPr>
        <p:txBody>
          <a:bodyPr/>
          <a:lstStyle>
            <a:lvl1pPr>
              <a:defRPr sz="800"/>
            </a:lvl1pPr>
          </a:lstStyle>
          <a:p>
            <a:endParaRPr lang="nl-NL" dirty="0"/>
          </a:p>
        </p:txBody>
      </p:sp>
      <p:sp>
        <p:nvSpPr>
          <p:cNvPr id="7" name="Tijdelijke aanduiding voor tekst 6">
            <a:extLst>
              <a:ext uri="{FF2B5EF4-FFF2-40B4-BE49-F238E27FC236}">
                <a16:creationId xmlns:a16="http://schemas.microsoft.com/office/drawing/2014/main" id="{E69D8373-14CB-C760-4AB3-77C1A9C1B537}"/>
              </a:ext>
            </a:extLst>
          </p:cNvPr>
          <p:cNvSpPr>
            <a:spLocks noGrp="1" noRot="1" noMove="1" noResize="1" noEditPoints="1" noAdjustHandles="1" noChangeArrowheads="1" noChangeShapeType="1"/>
          </p:cNvSpPr>
          <p:nvPr>
            <p:ph type="body" sz="quarter" idx="23" hasCustomPrompt="1"/>
          </p:nvPr>
        </p:nvSpPr>
        <p:spPr>
          <a:xfrm>
            <a:off x="925396" y="4349325"/>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p:txBody>
      </p:sp>
      <p:sp>
        <p:nvSpPr>
          <p:cNvPr id="8" name="Tijdelijke aanduiding voor tekst 6">
            <a:extLst>
              <a:ext uri="{FF2B5EF4-FFF2-40B4-BE49-F238E27FC236}">
                <a16:creationId xmlns:a16="http://schemas.microsoft.com/office/drawing/2014/main" id="{04F93ADE-5C0C-408E-7495-B8BA38C813F6}"/>
              </a:ext>
            </a:extLst>
          </p:cNvPr>
          <p:cNvSpPr>
            <a:spLocks noGrp="1" noRot="1" noMove="1" noResize="1" noEditPoints="1" noAdjustHandles="1" noChangeArrowheads="1" noChangeShapeType="1"/>
          </p:cNvSpPr>
          <p:nvPr>
            <p:ph type="body" sz="quarter" idx="24" hasCustomPrompt="1"/>
          </p:nvPr>
        </p:nvSpPr>
        <p:spPr>
          <a:xfrm>
            <a:off x="3043624"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19" name="Tijdelijke aanduiding voor tekst 6">
            <a:extLst>
              <a:ext uri="{FF2B5EF4-FFF2-40B4-BE49-F238E27FC236}">
                <a16:creationId xmlns:a16="http://schemas.microsoft.com/office/drawing/2014/main" id="{2D8DE384-1B30-1B1D-344B-5776F2A9403D}"/>
              </a:ext>
            </a:extLst>
          </p:cNvPr>
          <p:cNvSpPr>
            <a:spLocks noGrp="1" noRot="1" noMove="1" noResize="1" noEditPoints="1" noAdjustHandles="1" noChangeArrowheads="1" noChangeShapeType="1"/>
          </p:cNvSpPr>
          <p:nvPr>
            <p:ph type="body" sz="quarter" idx="25" hasCustomPrompt="1"/>
          </p:nvPr>
        </p:nvSpPr>
        <p:spPr>
          <a:xfrm>
            <a:off x="5187674" y="4341600"/>
            <a:ext cx="1810800"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0" name="Tijdelijke aanduiding voor tekst 6">
            <a:extLst>
              <a:ext uri="{FF2B5EF4-FFF2-40B4-BE49-F238E27FC236}">
                <a16:creationId xmlns:a16="http://schemas.microsoft.com/office/drawing/2014/main" id="{25BB4D9D-2AFB-D4EC-7B5F-B7AD8A723ECC}"/>
              </a:ext>
            </a:extLst>
          </p:cNvPr>
          <p:cNvSpPr>
            <a:spLocks noGrp="1" noRot="1" noMove="1" noResize="1" noEditPoints="1" noAdjustHandles="1" noChangeArrowheads="1" noChangeShapeType="1"/>
          </p:cNvSpPr>
          <p:nvPr>
            <p:ph type="body" sz="quarter" idx="26" hasCustomPrompt="1"/>
          </p:nvPr>
        </p:nvSpPr>
        <p:spPr>
          <a:xfrm>
            <a:off x="7340077"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1" name="Tijdelijke aanduiding voor tekst 6">
            <a:extLst>
              <a:ext uri="{FF2B5EF4-FFF2-40B4-BE49-F238E27FC236}">
                <a16:creationId xmlns:a16="http://schemas.microsoft.com/office/drawing/2014/main" id="{F9FCF455-94FF-CC07-2CE6-4B2C2B5E8117}"/>
              </a:ext>
            </a:extLst>
          </p:cNvPr>
          <p:cNvSpPr>
            <a:spLocks noGrp="1" noRot="1" noMove="1" noResize="1" noEditPoints="1" noAdjustHandles="1" noChangeArrowheads="1" noChangeShapeType="1"/>
          </p:cNvSpPr>
          <p:nvPr>
            <p:ph type="body" sz="quarter" idx="27" hasCustomPrompt="1"/>
          </p:nvPr>
        </p:nvSpPr>
        <p:spPr>
          <a:xfrm>
            <a:off x="9454342"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4" name="Titel 1">
            <a:extLst>
              <a:ext uri="{FF2B5EF4-FFF2-40B4-BE49-F238E27FC236}">
                <a16:creationId xmlns:a16="http://schemas.microsoft.com/office/drawing/2014/main" id="{0939D5F5-DDB1-D692-3CCB-72A299604522}"/>
              </a:ext>
            </a:extLst>
          </p:cNvPr>
          <p:cNvSpPr>
            <a:spLocks noGrp="1" noRot="1" noMove="1" noResize="1" noEditPoints="1" noAdjustHandles="1" noChangeArrowheads="1" noChangeShapeType="1"/>
          </p:cNvSpPr>
          <p:nvPr>
            <p:ph type="title" hasCustomPrompt="1"/>
          </p:nvPr>
        </p:nvSpPr>
        <p:spPr>
          <a:xfrm>
            <a:off x="925396" y="360000"/>
            <a:ext cx="10341208"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Tree>
    <p:extLst>
      <p:ext uri="{BB962C8B-B14F-4D97-AF65-F5344CB8AC3E}">
        <p14:creationId xmlns:p14="http://schemas.microsoft.com/office/powerpoint/2010/main" val="676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5 | Title slide 5">
    <p:spTree>
      <p:nvGrpSpPr>
        <p:cNvPr id="1" name=""/>
        <p:cNvGrpSpPr/>
        <p:nvPr/>
      </p:nvGrpSpPr>
      <p:grpSpPr>
        <a:xfrm>
          <a:off x="0" y="0"/>
          <a:ext cx="0" cy="0"/>
          <a:chOff x="0" y="0"/>
          <a:chExt cx="0" cy="0"/>
        </a:xfrm>
      </p:grpSpPr>
      <p:sp>
        <p:nvSpPr>
          <p:cNvPr id="8" name="Ondertitel | Subtitle">
            <a:extLst>
              <a:ext uri="{FF2B5EF4-FFF2-40B4-BE49-F238E27FC236}">
                <a16:creationId xmlns:a16="http://schemas.microsoft.com/office/drawing/2014/main" id="{485006DD-DD36-A3A3-675C-46DC7C8FD41A}"/>
              </a:ext>
            </a:extLst>
          </p:cNvPr>
          <p:cNvSpPr>
            <a:spLocks noGrp="1"/>
          </p:cNvSpPr>
          <p:nvPr>
            <p:ph type="subTitle" idx="1" hasCustomPrompt="1"/>
          </p:nvPr>
        </p:nvSpPr>
        <p:spPr>
          <a:xfrm>
            <a:off x="5671105" y="2895396"/>
            <a:ext cx="6118846" cy="1081968"/>
          </a:xfrm>
          <a:prstGeom prst="rect">
            <a:avLst/>
          </a:prstGeom>
          <a:noFill/>
        </p:spPr>
        <p:txBody>
          <a:bodyPr vert="horz" wrap="square" lIns="432000" tIns="216000" rIns="432000" bIns="216000" rtlCol="0" anchor="ctr" anchorCtr="0">
            <a:noAutofit/>
          </a:bodyPr>
          <a:lstStyle>
            <a:lvl1pPr marL="0" indent="0">
              <a:buNone/>
              <a:defRPr lang="nl-NL" sz="2200" baseline="0" dirty="0">
                <a:solidFill>
                  <a:srgbClr val="001158"/>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7" name="Titel | Title">
            <a:extLst>
              <a:ext uri="{FF2B5EF4-FFF2-40B4-BE49-F238E27FC236}">
                <a16:creationId xmlns:a16="http://schemas.microsoft.com/office/drawing/2014/main" id="{83DE5460-0F02-A02B-4BCC-74C3EEF92460}"/>
              </a:ext>
            </a:extLst>
          </p:cNvPr>
          <p:cNvSpPr>
            <a:spLocks noGrp="1"/>
          </p:cNvSpPr>
          <p:nvPr>
            <p:ph type="ctrTitle" hasCustomPrompt="1"/>
          </p:nvPr>
        </p:nvSpPr>
        <p:spPr>
          <a:xfrm>
            <a:off x="5677566" y="1662809"/>
            <a:ext cx="6108035" cy="965013"/>
          </a:xfrm>
          <a:prstGeom prst="rect">
            <a:avLst/>
          </a:prstGeom>
          <a:noFill/>
          <a:ln>
            <a:noFill/>
          </a:ln>
        </p:spPr>
        <p:txBody>
          <a:bodyPr vert="horz" wrap="square" lIns="432000" tIns="360000" rIns="432000" bIns="108000" rtlCol="0" anchor="ctr" anchorCtr="0">
            <a:noAutofit/>
          </a:bodyPr>
          <a:lstStyle>
            <a:lvl1pPr algn="l">
              <a:lnSpc>
                <a:spcPct val="100000"/>
              </a:lnSpc>
              <a:defRPr lang="nl-NL" sz="3200" dirty="0">
                <a:solidFill>
                  <a:srgbClr val="001158"/>
                </a:solidFill>
              </a:defRPr>
            </a:lvl1pPr>
          </a:lstStyle>
          <a:p>
            <a:pPr lvl="0"/>
            <a:r>
              <a:rPr lang="nl-NL" dirty="0"/>
              <a:t>Titel | </a:t>
            </a:r>
            <a:r>
              <a:rPr lang="nl-NL" dirty="0" err="1"/>
              <a:t>Title</a:t>
            </a:r>
            <a:endParaRPr lang="nl-NL" dirty="0"/>
          </a:p>
        </p:txBody>
      </p:sp>
      <p:sp>
        <p:nvSpPr>
          <p:cNvPr id="2" name="Boogelement | Bow element">
            <a:extLst>
              <a:ext uri="{FF2B5EF4-FFF2-40B4-BE49-F238E27FC236}">
                <a16:creationId xmlns:a16="http://schemas.microsoft.com/office/drawing/2014/main" id="{31E53662-9FBD-97FD-00FF-AAADC6ACB621}"/>
              </a:ext>
            </a:extLst>
          </p:cNvPr>
          <p:cNvSpPr>
            <a:spLocks noGrp="1"/>
          </p:cNvSpPr>
          <p:nvPr>
            <p:ph type="pic" sz="quarter" idx="13"/>
          </p:nvPr>
        </p:nvSpPr>
        <p:spPr>
          <a:xfrm>
            <a:off x="0" y="-12273"/>
            <a:ext cx="6118846" cy="6858346"/>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sX0" fmla="*/ 3452013 w 6118846"/>
              <a:gd name="csY0" fmla="*/ 6137 h 6878225"/>
              <a:gd name="csX1" fmla="*/ 5968378 w 6118846"/>
              <a:gd name="csY1" fmla="*/ 0 h 6878225"/>
              <a:gd name="csX2" fmla="*/ 6118846 w 6118846"/>
              <a:gd name="csY2" fmla="*/ 6857999 h 6878225"/>
              <a:gd name="csX3" fmla="*/ 5688769 w 6118846"/>
              <a:gd name="csY3" fmla="*/ 6857177 h 6878225"/>
              <a:gd name="csX4" fmla="*/ 5522630 w 6118846"/>
              <a:gd name="csY4" fmla="*/ 6579974 h 6878225"/>
              <a:gd name="csX5" fmla="*/ 5538794 w 6118846"/>
              <a:gd name="csY5" fmla="*/ 0 h 6878225"/>
              <a:gd name="csX6" fmla="*/ 3139031 w 6118846"/>
              <a:gd name="csY6" fmla="*/ 7000 h 6878225"/>
              <a:gd name="csX7" fmla="*/ 3452013 w 6118846"/>
              <a:gd name="csY7" fmla="*/ 6137 h 6878225"/>
              <a:gd name="csX8" fmla="*/ 0 w 6118846"/>
              <a:gd name="csY8" fmla="*/ 0 h 6878225"/>
              <a:gd name="csX9" fmla="*/ 5529589 w 6118846"/>
              <a:gd name="csY9" fmla="*/ 0 h 6878225"/>
              <a:gd name="csX10" fmla="*/ 5680057 w 6118846"/>
              <a:gd name="csY10" fmla="*/ 6857999 h 6878225"/>
              <a:gd name="csX11" fmla="*/ 5462 w 6118846"/>
              <a:gd name="csY11" fmla="*/ 6878225 h 6878225"/>
              <a:gd name="csX12" fmla="*/ 0 w 6118846"/>
              <a:gd name="csY12" fmla="*/ 0 h 6878225"/>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6854371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13413 w 6118846"/>
              <a:gd name="csY11" fmla="*/ 5582162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66260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90114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4063117 w 6118846"/>
              <a:gd name="csY11" fmla="*/ 6500537 h 6857999"/>
              <a:gd name="csX12" fmla="*/ 5462 w 6118846"/>
              <a:gd name="csY12" fmla="*/ 5590114 h 6857999"/>
              <a:gd name="csX13" fmla="*/ 0 w 6118846"/>
              <a:gd name="csY13" fmla="*/ 0 h 6857999"/>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20849 w 6118846"/>
              <a:gd name="csY12" fmla="*/ 53396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299333 w 6118846"/>
              <a:gd name="csY12" fmla="*/ 49676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75546 w 6118846"/>
              <a:gd name="csY12" fmla="*/ 510098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11315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771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6118846" h="6858346">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4245997" y="6858346"/>
                </a:lnTo>
                <a:cubicBezTo>
                  <a:pt x="3492858" y="5358613"/>
                  <a:pt x="2468906" y="5099135"/>
                  <a:pt x="1818447" y="5034309"/>
                </a:cubicBezTo>
                <a:cubicBezTo>
                  <a:pt x="1167988" y="4969483"/>
                  <a:pt x="448114" y="5245498"/>
                  <a:pt x="5462" y="5590114"/>
                </a:cubicBezTo>
                <a:cubicBezTo>
                  <a:pt x="4477" y="3310251"/>
                  <a:pt x="985" y="2279863"/>
                  <a:pt x="0" y="0"/>
                </a:cubicBez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84558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37315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3744884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4997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Volgpagina - 01">
    <p:bg>
      <p:bgPr>
        <a:solidFill>
          <a:schemeClr val="bg1"/>
        </a:solidFill>
        <a:effectLst/>
      </p:bgPr>
    </p:bg>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224F603B-E161-D3C1-6578-DFCEB36CD167}"/>
              </a:ext>
            </a:extLst>
          </p:cNvPr>
          <p:cNvSpPr>
            <a:spLocks noGrp="1"/>
          </p:cNvSpPr>
          <p:nvPr>
            <p:ph idx="1" hasCustomPrompt="1"/>
          </p:nvPr>
        </p:nvSpPr>
        <p:spPr>
          <a:xfrm>
            <a:off x="3006725" y="2037600"/>
            <a:ext cx="8346713" cy="4049839"/>
          </a:xfrm>
          <a:prstGeom prst="rect">
            <a:avLst/>
          </a:prstGeom>
        </p:spPr>
        <p:txBody>
          <a:bodyPr vert="horz" lIns="91440" tIns="45720" rIns="91440" bIns="45720" rtlCol="0">
            <a:noAutofit/>
          </a:bodyPr>
          <a:lstStyle>
            <a:lvl1pPr>
              <a:defRPr lang="en-US" dirty="0"/>
            </a:lvl1pPr>
          </a:lstStyle>
          <a:p>
            <a:pPr marL="342900" lvl="0" indent="-342900">
              <a:lnSpc>
                <a:spcPct val="120000"/>
              </a:lnSpc>
              <a:spcBef>
                <a:spcPts val="0"/>
              </a:spcBef>
              <a:spcAft>
                <a:spcPts val="600"/>
              </a:spcAft>
              <a:buChar char="•"/>
            </a:pPr>
            <a:r>
              <a:rPr lang="nl-NL" dirty="0"/>
              <a:t>Tekst | </a:t>
            </a:r>
            <a:r>
              <a:rPr lang="nl-NL" dirty="0" err="1"/>
              <a:t>Text</a:t>
            </a:r>
            <a:endParaRPr lang="en-US" dirty="0"/>
          </a:p>
        </p:txBody>
      </p:sp>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r>
              <a:rPr lang="nl-NL" dirty="0"/>
              <a:t>Kop | </a:t>
            </a:r>
            <a:r>
              <a:rPr lang="nl-NL" dirty="0" err="1"/>
              <a:t>Heading</a:t>
            </a:r>
            <a:endParaRPr lang="nl-NL" dirty="0"/>
          </a:p>
        </p:txBody>
      </p:sp>
      <p:sp>
        <p:nvSpPr>
          <p:cNvPr id="3" name="Boogelement | Arc element">
            <a:extLst>
              <a:ext uri="{FF2B5EF4-FFF2-40B4-BE49-F238E27FC236}">
                <a16:creationId xmlns:a16="http://schemas.microsoft.com/office/drawing/2014/main" id="{7D22C88B-D6AB-8F19-0E32-AEA0B1F35181}"/>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9345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797145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Logo NL" descr="Afbeelding met tekst, logo, symbool, Lettertype&#10;&#10;Door AI gegenereerde inhoud is mogelijk onjuist.">
            <a:extLst>
              <a:ext uri="{FF2B5EF4-FFF2-40B4-BE49-F238E27FC236}">
                <a16:creationId xmlns:a16="http://schemas.microsoft.com/office/drawing/2014/main" id="{48115860-2C01-1CEF-6C22-14E5BF50DDD4}"/>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0" y="4931497"/>
            <a:ext cx="4249280" cy="1926503"/>
          </a:xfrm>
          <a:prstGeom prst="rect">
            <a:avLst/>
          </a:prstGeom>
        </p:spPr>
      </p:pic>
      <p:pic>
        <p:nvPicPr>
          <p:cNvPr id="9" name="Logo EN">
            <a:extLst>
              <a:ext uri="{FF2B5EF4-FFF2-40B4-BE49-F238E27FC236}">
                <a16:creationId xmlns:a16="http://schemas.microsoft.com/office/drawing/2014/main" id="{F060E9E6-F4FE-AF50-CB38-D7686AE6BC86}"/>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a:stretch/>
        </p:blipFill>
        <p:spPr>
          <a:xfrm>
            <a:off x="0" y="4931497"/>
            <a:ext cx="4249280" cy="1926502"/>
          </a:xfrm>
          <a:prstGeom prst="rect">
            <a:avLst/>
          </a:prstGeom>
        </p:spPr>
      </p:pic>
    </p:spTree>
    <p:extLst>
      <p:ext uri="{BB962C8B-B14F-4D97-AF65-F5344CB8AC3E}">
        <p14:creationId xmlns:p14="http://schemas.microsoft.com/office/powerpoint/2010/main" val="1310710197"/>
      </p:ext>
    </p:extLst>
  </p:cSld>
  <p:clrMap bg1="lt1" tx1="dk1" bg2="lt2" tx2="dk2" accent1="accent1" accent2="accent2" accent3="accent3" accent4="accent4" accent5="accent5" accent6="accent6" hlink="hlink" folHlink="folHlink"/>
  <p:sldLayoutIdLst>
    <p:sldLayoutId id="2147483822" r:id="rId1"/>
    <p:sldLayoutId id="2147483688" r:id="rId2"/>
    <p:sldLayoutId id="2147483827" r:id="rId3"/>
    <p:sldLayoutId id="2147483767" r:id="rId4"/>
    <p:sldLayoutId id="2147483770" r:id="rId5"/>
    <p:sldLayoutId id="2147483828" r:id="rId6"/>
    <p:sldLayoutId id="214748384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nl-NL" sz="2000" b="0" i="0" kern="1200" smtClean="0">
          <a:solidFill>
            <a:srgbClr val="001158"/>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410075"/>
          </a:xfrm>
          <a:prstGeom prst="rect">
            <a:avLst/>
          </a:prstGeom>
        </p:spPr>
        <p:txBody>
          <a:bodyPr vert="horz" lIns="91440" tIns="45720" rIns="91440" bIns="45720" rtlCol="0">
            <a:noAutofit/>
          </a:bodyPr>
          <a:lstStyle/>
          <a:p>
            <a:pPr marL="228600" lvl="0" indent="-228600">
              <a:lnSpc>
                <a:spcPct val="120000"/>
              </a:lnSpc>
              <a:spcBef>
                <a:spcPts val="0"/>
              </a:spcBef>
              <a:buChar char="•"/>
            </a:pPr>
            <a:endParaRPr lang="en-US" dirty="0"/>
          </a:p>
        </p:txBody>
      </p:sp>
      <p:sp>
        <p:nvSpPr>
          <p:cNvPr id="3" name="Tijdelijke aanduiding voor titel 2">
            <a:extLst>
              <a:ext uri="{FF2B5EF4-FFF2-40B4-BE49-F238E27FC236}">
                <a16:creationId xmlns:a16="http://schemas.microsoft.com/office/drawing/2014/main" id="{173D0B62-4673-58BF-301D-0FE5A894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Tree>
    <p:extLst>
      <p:ext uri="{BB962C8B-B14F-4D97-AF65-F5344CB8AC3E}">
        <p14:creationId xmlns:p14="http://schemas.microsoft.com/office/powerpoint/2010/main" val="3563715586"/>
      </p:ext>
    </p:extLst>
  </p:cSld>
  <p:clrMap bg1="lt1" tx1="dk1" bg2="lt2" tx2="dk2" accent1="accent1" accent2="accent2" accent3="accent3" accent4="accent4" accent5="accent5" accent6="accent6" hlink="hlink" folHlink="folHlink"/>
  <p:sldLayoutIdLst>
    <p:sldLayoutId id="2147483764" r:id="rId1"/>
    <p:sldLayoutId id="2147483779" r:id="rId2"/>
    <p:sldLayoutId id="2147483708" r:id="rId3"/>
    <p:sldLayoutId id="2147483715" r:id="rId4"/>
    <p:sldLayoutId id="2147483783" r:id="rId5"/>
    <p:sldLayoutId id="2147483806" r:id="rId6"/>
    <p:sldLayoutId id="2147483800" r:id="rId7"/>
    <p:sldLayoutId id="2147483807" r:id="rId8"/>
    <p:sldLayoutId id="2147483817" r:id="rId9"/>
    <p:sldLayoutId id="2147483678" r:id="rId10"/>
    <p:sldLayoutId id="2147483777" r:id="rId11"/>
    <p:sldLayoutId id="2147483842" r:id="rId12"/>
    <p:sldLayoutId id="214748384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US" sz="2000" b="0" i="0" kern="1200" dirty="0">
          <a:solidFill>
            <a:srgbClr val="0C2577"/>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410075"/>
          </a:xfrm>
          <a:prstGeom prst="rect">
            <a:avLst/>
          </a:prstGeom>
        </p:spPr>
        <p:txBody>
          <a:bodyPr vert="horz" lIns="91440" tIns="45720" rIns="91440" bIns="45720" rtlCol="0">
            <a:noAutofit/>
          </a:bodyPr>
          <a:lstStyle/>
          <a:p>
            <a:pPr marL="228600" lvl="0" indent="-228600">
              <a:lnSpc>
                <a:spcPct val="120000"/>
              </a:lnSpc>
              <a:spcBef>
                <a:spcPts val="0"/>
              </a:spcBef>
              <a:buChar char="•"/>
            </a:pPr>
            <a:endParaRPr lang="en-US" dirty="0"/>
          </a:p>
        </p:txBody>
      </p:sp>
      <p:sp>
        <p:nvSpPr>
          <p:cNvPr id="3" name="Tijdelijke aanduiding voor titel 2">
            <a:extLst>
              <a:ext uri="{FF2B5EF4-FFF2-40B4-BE49-F238E27FC236}">
                <a16:creationId xmlns:a16="http://schemas.microsoft.com/office/drawing/2014/main" id="{173D0B62-4673-58BF-301D-0FE5A894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Tree>
    <p:extLst>
      <p:ext uri="{BB962C8B-B14F-4D97-AF65-F5344CB8AC3E}">
        <p14:creationId xmlns:p14="http://schemas.microsoft.com/office/powerpoint/2010/main" val="192537365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US" sz="2000" b="0" i="0" kern="1200" dirty="0">
          <a:solidFill>
            <a:srgbClr val="0C2577"/>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6.sv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1.svg"/><Relationship Id="rId5" Type="http://schemas.openxmlformats.org/officeDocument/2006/relationships/image" Target="../media/image38.sv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ndertitel 7">
            <a:extLst>
              <a:ext uri="{FF2B5EF4-FFF2-40B4-BE49-F238E27FC236}">
                <a16:creationId xmlns:a16="http://schemas.microsoft.com/office/drawing/2014/main" id="{6A3581D4-26AE-B9E2-B648-EAE488E90751}"/>
              </a:ext>
            </a:extLst>
          </p:cNvPr>
          <p:cNvSpPr>
            <a:spLocks noGrp="1"/>
          </p:cNvSpPr>
          <p:nvPr>
            <p:ph type="subTitle" idx="1"/>
          </p:nvPr>
        </p:nvSpPr>
        <p:spPr/>
        <p:txBody>
          <a:bodyPr/>
          <a:lstStyle/>
          <a:p>
            <a:endParaRPr lang="en-US"/>
          </a:p>
        </p:txBody>
      </p:sp>
      <p:sp>
        <p:nvSpPr>
          <p:cNvPr id="5" name="Titel 4">
            <a:extLst>
              <a:ext uri="{FF2B5EF4-FFF2-40B4-BE49-F238E27FC236}">
                <a16:creationId xmlns:a16="http://schemas.microsoft.com/office/drawing/2014/main" id="{B743467C-B2A0-EC83-0DF8-C3351B8945B3}"/>
              </a:ext>
            </a:extLst>
          </p:cNvPr>
          <p:cNvSpPr>
            <a:spLocks noGrp="1"/>
          </p:cNvSpPr>
          <p:nvPr>
            <p:ph type="ctrTitle"/>
          </p:nvPr>
        </p:nvSpPr>
        <p:spPr/>
        <p:txBody>
          <a:bodyPr/>
          <a:lstStyle/>
          <a:p>
            <a:r>
              <a:rPr lang="en-GB" noProof="0" dirty="0"/>
              <a:t>Discover Leiden University</a:t>
            </a:r>
          </a:p>
        </p:txBody>
      </p:sp>
    </p:spTree>
    <p:extLst>
      <p:ext uri="{BB962C8B-B14F-4D97-AF65-F5344CB8AC3E}">
        <p14:creationId xmlns:p14="http://schemas.microsoft.com/office/powerpoint/2010/main" val="317611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63022-6351-07FC-E7FF-D07E8607CF03}"/>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8000431E-8981-E1B3-B003-EB237BC7DBA8}"/>
              </a:ext>
            </a:extLst>
          </p:cNvPr>
          <p:cNvSpPr>
            <a:spLocks noGrp="1"/>
          </p:cNvSpPr>
          <p:nvPr>
            <p:ph type="body" sz="quarter" idx="14"/>
          </p:nvPr>
        </p:nvSpPr>
        <p:spPr>
          <a:xfrm>
            <a:off x="698400" y="2037600"/>
            <a:ext cx="5397600" cy="4046537"/>
          </a:xfrm>
        </p:spPr>
        <p:txBody>
          <a:bodyPr vert="horz" lIns="91440" tIns="45720" rIns="91440" bIns="45720" rtlCol="0">
            <a:noAutofit/>
          </a:bodyPr>
          <a:lstStyle/>
          <a:p>
            <a:pPr marL="228600" indent="-228600">
              <a:spcBef>
                <a:spcPts val="1000"/>
              </a:spcBef>
              <a:buChar char="•"/>
            </a:pPr>
            <a:r>
              <a:rPr lang="en-GB" dirty="0">
                <a:solidFill>
                  <a:srgbClr val="001158"/>
                </a:solidFill>
              </a:rPr>
              <a:t>Innovating with local, regional, national and international partners</a:t>
            </a:r>
          </a:p>
          <a:p>
            <a:pPr marL="228600" indent="-228600">
              <a:spcBef>
                <a:spcPts val="1000"/>
              </a:spcBef>
              <a:buChar char="•"/>
            </a:pPr>
            <a:r>
              <a:rPr lang="en-GB" dirty="0">
                <a:solidFill>
                  <a:srgbClr val="001158"/>
                </a:solidFill>
              </a:rPr>
              <a:t>Sharing knowledge to help solve the challenges of our time</a:t>
            </a:r>
          </a:p>
          <a:p>
            <a:pPr marL="228600" indent="-228600">
              <a:spcBef>
                <a:spcPts val="1000"/>
              </a:spcBef>
              <a:buChar char="•"/>
            </a:pPr>
            <a:r>
              <a:rPr lang="en-GB" dirty="0">
                <a:solidFill>
                  <a:srgbClr val="001158"/>
                </a:solidFill>
              </a:rPr>
              <a:t>Making science accessible to the general public</a:t>
            </a:r>
          </a:p>
        </p:txBody>
      </p:sp>
      <p:sp>
        <p:nvSpPr>
          <p:cNvPr id="3" name="Titel 2">
            <a:extLst>
              <a:ext uri="{FF2B5EF4-FFF2-40B4-BE49-F238E27FC236}">
                <a16:creationId xmlns:a16="http://schemas.microsoft.com/office/drawing/2014/main" id="{580DC1F1-1134-D86D-4F6C-E7D902593DFB}"/>
              </a:ext>
            </a:extLst>
          </p:cNvPr>
          <p:cNvSpPr>
            <a:spLocks noGrp="1"/>
          </p:cNvSpPr>
          <p:nvPr>
            <p:ph type="title"/>
          </p:nvPr>
        </p:nvSpPr>
        <p:spPr>
          <a:xfrm>
            <a:off x="698400" y="360000"/>
            <a:ext cx="5397600" cy="1325563"/>
          </a:xfrm>
        </p:spPr>
        <p:txBody>
          <a:bodyPr lIns="0">
            <a:normAutofit/>
          </a:bodyPr>
          <a:lstStyle/>
          <a:p>
            <a:r>
              <a:rPr lang="en-GB" dirty="0"/>
              <a:t>Innovation and knowledge transfer</a:t>
            </a:r>
          </a:p>
        </p:txBody>
      </p:sp>
      <p:pic>
        <p:nvPicPr>
          <p:cNvPr id="5" name="Tijdelijke aanduiding voor afbeelding 4">
            <a:extLst>
              <a:ext uri="{FF2B5EF4-FFF2-40B4-BE49-F238E27FC236}">
                <a16:creationId xmlns:a16="http://schemas.microsoft.com/office/drawing/2014/main" id="{0605B0E4-26CF-53EC-8475-C8C12543BBA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p:blipFill>
        <p:spPr>
          <a:xfrm>
            <a:off x="6142038" y="0"/>
            <a:ext cx="6049962" cy="6858000"/>
          </a:xfrm>
          <a:solidFill>
            <a:srgbClr val="BCD2FF"/>
          </a:solidFill>
        </p:spPr>
      </p:pic>
    </p:spTree>
    <p:extLst>
      <p:ext uri="{BB962C8B-B14F-4D97-AF65-F5344CB8AC3E}">
        <p14:creationId xmlns:p14="http://schemas.microsoft.com/office/powerpoint/2010/main" val="22895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6F1F-8CF9-AF43-01E3-43EA874EE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A01BBB-B6DC-C16C-76E9-0BEFFD984DF0}"/>
              </a:ext>
            </a:extLst>
          </p:cNvPr>
          <p:cNvSpPr>
            <a:spLocks noGrp="1"/>
          </p:cNvSpPr>
          <p:nvPr>
            <p:ph type="title"/>
          </p:nvPr>
        </p:nvSpPr>
        <p:spPr>
          <a:xfrm>
            <a:off x="3007086" y="360000"/>
            <a:ext cx="8346713" cy="1325563"/>
          </a:xfrm>
        </p:spPr>
        <p:txBody>
          <a:bodyPr lIns="0"/>
          <a:lstStyle/>
          <a:p>
            <a:r>
              <a:rPr lang="nl-NL" dirty="0"/>
              <a:t>Teaching in </a:t>
            </a:r>
            <a:r>
              <a:rPr lang="nl-NL" dirty="0" err="1"/>
              <a:t>figures</a:t>
            </a:r>
            <a:endParaRPr lang="en-US" dirty="0"/>
          </a:p>
        </p:txBody>
      </p:sp>
      <p:sp>
        <p:nvSpPr>
          <p:cNvPr id="8" name="Tijdelijke aanduiding voor afbeelding 7">
            <a:extLst>
              <a:ext uri="{FF2B5EF4-FFF2-40B4-BE49-F238E27FC236}">
                <a16:creationId xmlns:a16="http://schemas.microsoft.com/office/drawing/2014/main" id="{62A56A55-EFCD-AFC2-27C8-736CC41A3469}"/>
              </a:ext>
            </a:extLst>
          </p:cNvPr>
          <p:cNvSpPr>
            <a:spLocks noGrp="1"/>
          </p:cNvSpPr>
          <p:nvPr>
            <p:ph type="pic" sz="quarter" idx="16"/>
          </p:nvPr>
        </p:nvSpPr>
        <p:spPr/>
        <p:txBody>
          <a:bodyPr/>
          <a:lstStyle/>
          <a:p>
            <a:endParaRPr lang="en-US"/>
          </a:p>
        </p:txBody>
      </p:sp>
      <p:sp>
        <p:nvSpPr>
          <p:cNvPr id="12" name="Stroomdiagram: Verbindingslijn 11">
            <a:extLst>
              <a:ext uri="{FF2B5EF4-FFF2-40B4-BE49-F238E27FC236}">
                <a16:creationId xmlns:a16="http://schemas.microsoft.com/office/drawing/2014/main" id="{9F4BB57D-416C-627F-8E80-B2A84A2511F5}"/>
              </a:ext>
            </a:extLst>
          </p:cNvPr>
          <p:cNvSpPr>
            <a:spLocks noChangeAspect="1"/>
          </p:cNvSpPr>
          <p:nvPr/>
        </p:nvSpPr>
        <p:spPr>
          <a:xfrm>
            <a:off x="3248610" y="2360204"/>
            <a:ext cx="540000" cy="540000"/>
          </a:xfrm>
          <a:prstGeom prst="flowChartConnector">
            <a:avLst/>
          </a:prstGeom>
          <a:blipFill dpi="0" rotWithShape="1">
            <a:blip>
              <a:extLst>
                <a:ext uri="{96DAC541-7B7A-43D3-8B79-37D633B846F1}">
                  <asvg:svgBlip xmlns:asvg="http://schemas.microsoft.com/office/drawing/2016/SVG/main" r:embed="rId3"/>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Students</a:t>
            </a:r>
            <a:endParaRPr lang="en-US" dirty="0">
              <a:solidFill>
                <a:srgbClr val="001158"/>
              </a:solidFill>
              <a:latin typeface="Merriweather" panose="00000500000000000000" pitchFamily="2" charset="0"/>
            </a:endParaRPr>
          </a:p>
        </p:txBody>
      </p:sp>
      <p:sp>
        <p:nvSpPr>
          <p:cNvPr id="16" name="Stroomdiagram: Verbindingslijn 15">
            <a:extLst>
              <a:ext uri="{FF2B5EF4-FFF2-40B4-BE49-F238E27FC236}">
                <a16:creationId xmlns:a16="http://schemas.microsoft.com/office/drawing/2014/main" id="{EC079A9A-3938-F7D3-04B1-3CABA48AD6C4}"/>
              </a:ext>
            </a:extLst>
          </p:cNvPr>
          <p:cNvSpPr>
            <a:spLocks noChangeAspect="1"/>
          </p:cNvSpPr>
          <p:nvPr/>
        </p:nvSpPr>
        <p:spPr>
          <a:xfrm>
            <a:off x="3107271" y="4913426"/>
            <a:ext cx="720000" cy="720000"/>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00000" tIns="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International </a:t>
            </a:r>
            <a:r>
              <a:rPr lang="nl-NL" sz="1600" dirty="0" err="1">
                <a:solidFill>
                  <a:srgbClr val="001158"/>
                </a:solidFill>
                <a:latin typeface="Merriweather" panose="00000500000000000000" pitchFamily="2" charset="0"/>
              </a:rPr>
              <a:t>students</a:t>
            </a:r>
            <a:endParaRPr lang="en-US" dirty="0">
              <a:solidFill>
                <a:srgbClr val="001158"/>
              </a:solidFill>
              <a:latin typeface="Merriweather" panose="00000500000000000000" pitchFamily="2" charset="0"/>
            </a:endParaRPr>
          </a:p>
        </p:txBody>
      </p:sp>
      <p:sp>
        <p:nvSpPr>
          <p:cNvPr id="19" name="Stroomdiagram: Verbindingslijn 18">
            <a:extLst>
              <a:ext uri="{FF2B5EF4-FFF2-40B4-BE49-F238E27FC236}">
                <a16:creationId xmlns:a16="http://schemas.microsoft.com/office/drawing/2014/main" id="{CEE08954-1F92-1401-89BA-0C209EE1704F}"/>
              </a:ext>
            </a:extLst>
          </p:cNvPr>
          <p:cNvSpPr>
            <a:spLocks noChangeAspect="1"/>
          </p:cNvSpPr>
          <p:nvPr/>
        </p:nvSpPr>
        <p:spPr>
          <a:xfrm>
            <a:off x="7574987" y="2360204"/>
            <a:ext cx="540000" cy="540000"/>
          </a:xfrm>
          <a:prstGeom prst="flowChartConnector">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10,000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Graduates</a:t>
            </a:r>
            <a:r>
              <a:rPr lang="nl-NL" sz="1600" dirty="0">
                <a:solidFill>
                  <a:srgbClr val="001158"/>
                </a:solidFill>
                <a:latin typeface="Merriweather" panose="00000500000000000000" pitchFamily="2" charset="0"/>
              </a:rPr>
              <a:t> per </a:t>
            </a:r>
            <a:r>
              <a:rPr lang="nl-NL" sz="1600" dirty="0" err="1">
                <a:solidFill>
                  <a:srgbClr val="001158"/>
                </a:solidFill>
                <a:latin typeface="Merriweather" panose="00000500000000000000" pitchFamily="2" charset="0"/>
              </a:rPr>
              <a:t>year</a:t>
            </a:r>
            <a:endParaRPr lang="en-US" dirty="0">
              <a:solidFill>
                <a:srgbClr val="001158"/>
              </a:solidFill>
              <a:latin typeface="Merriweather" panose="00000500000000000000" pitchFamily="2" charset="0"/>
            </a:endParaRPr>
          </a:p>
        </p:txBody>
      </p:sp>
      <p:sp>
        <p:nvSpPr>
          <p:cNvPr id="3" name="Rechthoek 2">
            <a:extLst>
              <a:ext uri="{FF2B5EF4-FFF2-40B4-BE49-F238E27FC236}">
                <a16:creationId xmlns:a16="http://schemas.microsoft.com/office/drawing/2014/main" id="{DD61177C-2925-32C7-EDBB-A51BF72EF561}"/>
              </a:ext>
            </a:extLst>
          </p:cNvPr>
          <p:cNvSpPr>
            <a:spLocks noChangeAspect="1"/>
          </p:cNvSpPr>
          <p:nvPr/>
        </p:nvSpPr>
        <p:spPr>
          <a:xfrm>
            <a:off x="3209949" y="3667295"/>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92000" tIns="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Bachelor’s</a:t>
            </a:r>
            <a:r>
              <a:rPr lang="nl-NL" sz="1600" dirty="0">
                <a:solidFill>
                  <a:srgbClr val="001158"/>
                </a:solidFill>
                <a:latin typeface="Merriweather" panose="00000500000000000000" pitchFamily="2" charset="0"/>
              </a:rPr>
              <a:t> </a:t>
            </a: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4" name="Rechthoek 3">
            <a:extLst>
              <a:ext uri="{FF2B5EF4-FFF2-40B4-BE49-F238E27FC236}">
                <a16:creationId xmlns:a16="http://schemas.microsoft.com/office/drawing/2014/main" id="{1434DCCB-A139-B5E5-1D99-0D87EA058A1E}"/>
              </a:ext>
            </a:extLst>
          </p:cNvPr>
          <p:cNvSpPr>
            <a:spLocks noChangeAspect="1"/>
          </p:cNvSpPr>
          <p:nvPr/>
        </p:nvSpPr>
        <p:spPr>
          <a:xfrm>
            <a:off x="7574987" y="3670141"/>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Master’s</a:t>
            </a:r>
            <a:r>
              <a:rPr lang="nl-NL" sz="1600" dirty="0">
                <a:solidFill>
                  <a:srgbClr val="001158"/>
                </a:solidFill>
                <a:latin typeface="Merriweather" panose="00000500000000000000" pitchFamily="2" charset="0"/>
              </a:rPr>
              <a:t> </a:t>
            </a: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BE6F4C22-41B5-F770-681C-2A6D4E28D953}"/>
              </a:ext>
            </a:extLst>
          </p:cNvPr>
          <p:cNvSpPr>
            <a:spLocks noChangeAspect="1"/>
          </p:cNvSpPr>
          <p:nvPr/>
        </p:nvSpPr>
        <p:spPr>
          <a:xfrm>
            <a:off x="7574987" y="500342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Programmes</a:t>
            </a:r>
            <a:r>
              <a:rPr lang="nl-NL" sz="1600" dirty="0">
                <a:solidFill>
                  <a:srgbClr val="001158"/>
                </a:solidFill>
                <a:latin typeface="Merriweather" panose="00000500000000000000" pitchFamily="2" charset="0"/>
              </a:rPr>
              <a:t> </a:t>
            </a:r>
            <a:r>
              <a:rPr lang="nl-NL" sz="1600" dirty="0" err="1">
                <a:solidFill>
                  <a:srgbClr val="001158"/>
                </a:solidFill>
                <a:latin typeface="Merriweather" panose="00000500000000000000" pitchFamily="2" charset="0"/>
              </a:rPr>
              <a:t>for</a:t>
            </a:r>
            <a:r>
              <a:rPr lang="nl-NL" sz="1600" dirty="0">
                <a:solidFill>
                  <a:srgbClr val="001158"/>
                </a:solidFill>
                <a:latin typeface="Merriweather" panose="00000500000000000000" pitchFamily="2" charset="0"/>
              </a:rPr>
              <a:t> professionals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5824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96E0EE37-251A-AC76-5D23-DBED3C15E9CC}"/>
              </a:ext>
            </a:extLst>
          </p:cNvPr>
          <p:cNvSpPr>
            <a:spLocks noGrp="1"/>
          </p:cNvSpPr>
          <p:nvPr>
            <p:ph type="body" sz="quarter" idx="14"/>
          </p:nvPr>
        </p:nvSpPr>
        <p:spPr>
          <a:xfrm>
            <a:off x="698500" y="2038350"/>
            <a:ext cx="5397500" cy="3052246"/>
          </a:xfrm>
        </p:spPr>
        <p:txBody>
          <a:bodyPr vert="horz" lIns="91440" tIns="45720" rIns="91440" bIns="45720" rtlCol="0">
            <a:spAutoFit/>
          </a:bodyPr>
          <a:lstStyle/>
          <a:p>
            <a:pPr marL="228600" indent="-228600">
              <a:spcAft>
                <a:spcPts val="1200"/>
              </a:spcAft>
            </a:pPr>
            <a:r>
              <a:rPr lang="en-GB" dirty="0"/>
              <a:t>Wide range of programmes</a:t>
            </a:r>
          </a:p>
          <a:p>
            <a:pPr marL="228600" indent="-228600">
              <a:spcAft>
                <a:spcPts val="1200"/>
              </a:spcAft>
            </a:pPr>
            <a:r>
              <a:rPr lang="en-GB" dirty="0"/>
              <a:t>Small scale</a:t>
            </a:r>
          </a:p>
          <a:p>
            <a:pPr marL="228600" indent="-228600">
              <a:spcAft>
                <a:spcPts val="1200"/>
              </a:spcAft>
            </a:pPr>
            <a:r>
              <a:rPr lang="en-GB" dirty="0"/>
              <a:t>International</a:t>
            </a:r>
          </a:p>
          <a:p>
            <a:pPr marL="228600" indent="-228600">
              <a:spcAft>
                <a:spcPts val="1200"/>
              </a:spcAft>
            </a:pPr>
            <a:r>
              <a:rPr lang="en-GB" dirty="0"/>
              <a:t>Research-based teaching</a:t>
            </a:r>
          </a:p>
          <a:p>
            <a:pPr marL="228600" indent="-228600">
              <a:spcAft>
                <a:spcPts val="1200"/>
              </a:spcAft>
            </a:pPr>
            <a:r>
              <a:rPr lang="en-GB" dirty="0"/>
              <a:t>Friendly student cities</a:t>
            </a:r>
          </a:p>
          <a:p>
            <a:pPr marL="228600" indent="-228600">
              <a:spcAft>
                <a:spcPts val="1200"/>
              </a:spcAft>
            </a:pPr>
            <a:r>
              <a:rPr lang="en-GB" dirty="0"/>
              <a:t>Good reputations</a:t>
            </a:r>
          </a:p>
        </p:txBody>
      </p:sp>
      <p:sp>
        <p:nvSpPr>
          <p:cNvPr id="3" name="Titel 2">
            <a:extLst>
              <a:ext uri="{FF2B5EF4-FFF2-40B4-BE49-F238E27FC236}">
                <a16:creationId xmlns:a16="http://schemas.microsoft.com/office/drawing/2014/main" id="{169E2324-C439-7217-5990-BCC1F9EF351A}"/>
              </a:ext>
            </a:extLst>
          </p:cNvPr>
          <p:cNvSpPr>
            <a:spLocks noGrp="1"/>
          </p:cNvSpPr>
          <p:nvPr>
            <p:ph type="title"/>
          </p:nvPr>
        </p:nvSpPr>
        <p:spPr>
          <a:xfrm>
            <a:off x="698400" y="360000"/>
            <a:ext cx="5397600" cy="1325563"/>
          </a:xfrm>
        </p:spPr>
        <p:txBody>
          <a:bodyPr/>
          <a:lstStyle/>
          <a:p>
            <a:r>
              <a:rPr lang="en-GB" dirty="0"/>
              <a:t>Why do students choose Leiden? </a:t>
            </a:r>
          </a:p>
        </p:txBody>
      </p:sp>
      <p:pic>
        <p:nvPicPr>
          <p:cNvPr id="7" name="Tijdelijke aanduiding voor afbeelding 6">
            <a:extLst>
              <a:ext uri="{FF2B5EF4-FFF2-40B4-BE49-F238E27FC236}">
                <a16:creationId xmlns:a16="http://schemas.microsoft.com/office/drawing/2014/main" id="{10874700-A4B6-4C45-8CF0-70517F6F43E4}"/>
              </a:ext>
            </a:extLst>
          </p:cNvPr>
          <p:cNvPicPr>
            <a:picLocks noGrp="1" noChangeAspect="1"/>
          </p:cNvPicPr>
          <p:nvPr>
            <p:ph type="pic" sz="quarter" idx="16"/>
          </p:nvPr>
        </p:nvPicPr>
        <p:blipFill>
          <a:blip r:embed="rId3"/>
          <a:srcRect l="447" r="40741"/>
          <a:stretch>
            <a:fillRect/>
          </a:stretch>
        </p:blipFill>
        <p:spPr>
          <a:xfrm>
            <a:off x="6142038" y="0"/>
            <a:ext cx="6049962" cy="6858000"/>
          </a:xfrm>
        </p:spPr>
      </p:pic>
    </p:spTree>
    <p:extLst>
      <p:ext uri="{BB962C8B-B14F-4D97-AF65-F5344CB8AC3E}">
        <p14:creationId xmlns:p14="http://schemas.microsoft.com/office/powerpoint/2010/main" val="38512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3EA4-508D-439C-7EE3-B6E1D1C55642}"/>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BB5C02EA-5565-30CD-DFF8-99FDEC3914A5}"/>
              </a:ext>
            </a:extLst>
          </p:cNvPr>
          <p:cNvSpPr>
            <a:spLocks noGrp="1"/>
          </p:cNvSpPr>
          <p:nvPr>
            <p:ph type="body" sz="quarter" idx="14"/>
          </p:nvPr>
        </p:nvSpPr>
        <p:spPr>
          <a:xfrm>
            <a:off x="698500" y="2038350"/>
            <a:ext cx="5397500" cy="2529026"/>
          </a:xfrm>
        </p:spPr>
        <p:txBody>
          <a:bodyPr vert="horz" lIns="91440" tIns="45720" rIns="91440" bIns="45720" rtlCol="0">
            <a:spAutoFit/>
          </a:bodyPr>
          <a:lstStyle/>
          <a:p>
            <a:pPr marL="228600" indent="-228600">
              <a:spcAft>
                <a:spcPts val="1200"/>
              </a:spcAft>
              <a:buChar char="•"/>
            </a:pPr>
            <a:r>
              <a:rPr lang="en-GB" dirty="0">
                <a:solidFill>
                  <a:srgbClr val="0C2577"/>
                </a:solidFill>
              </a:rPr>
              <a:t>Professional education</a:t>
            </a:r>
          </a:p>
          <a:p>
            <a:pPr marL="228600" indent="-228600">
              <a:spcAft>
                <a:spcPts val="1200"/>
              </a:spcAft>
              <a:buChar char="•"/>
            </a:pPr>
            <a:r>
              <a:rPr lang="en-GB" dirty="0">
                <a:solidFill>
                  <a:srgbClr val="0C2577"/>
                </a:solidFill>
              </a:rPr>
              <a:t>Flexible learning</a:t>
            </a:r>
          </a:p>
          <a:p>
            <a:pPr marL="228600" indent="-228600">
              <a:spcAft>
                <a:spcPts val="1200"/>
              </a:spcAft>
              <a:buChar char="•"/>
            </a:pPr>
            <a:r>
              <a:rPr lang="en-GB" dirty="0"/>
              <a:t>Courses for refugees</a:t>
            </a:r>
            <a:endParaRPr lang="en-GB" dirty="0">
              <a:solidFill>
                <a:srgbClr val="0C2577"/>
              </a:solidFill>
            </a:endParaRPr>
          </a:p>
          <a:p>
            <a:pPr marL="228600" indent="-228600">
              <a:spcAft>
                <a:spcPts val="1200"/>
              </a:spcAft>
              <a:buChar char="•"/>
            </a:pPr>
            <a:r>
              <a:rPr lang="en-GB" dirty="0">
                <a:solidFill>
                  <a:srgbClr val="0C2577"/>
                </a:solidFill>
              </a:rPr>
              <a:t>Study abroad</a:t>
            </a:r>
          </a:p>
          <a:p>
            <a:pPr marL="228600" indent="-228600">
              <a:spcAft>
                <a:spcPts val="1200"/>
              </a:spcAft>
              <a:buChar char="•"/>
            </a:pPr>
            <a:r>
              <a:rPr lang="en-GB" dirty="0">
                <a:solidFill>
                  <a:srgbClr val="0C2577"/>
                </a:solidFill>
              </a:rPr>
              <a:t>Summer schools</a:t>
            </a:r>
          </a:p>
        </p:txBody>
      </p:sp>
      <p:sp>
        <p:nvSpPr>
          <p:cNvPr id="3" name="Titel 2">
            <a:extLst>
              <a:ext uri="{FF2B5EF4-FFF2-40B4-BE49-F238E27FC236}">
                <a16:creationId xmlns:a16="http://schemas.microsoft.com/office/drawing/2014/main" id="{DD9093A0-1FFC-167A-3107-8DC477C91906}"/>
              </a:ext>
            </a:extLst>
          </p:cNvPr>
          <p:cNvSpPr>
            <a:spLocks noGrp="1"/>
          </p:cNvSpPr>
          <p:nvPr>
            <p:ph type="title"/>
          </p:nvPr>
        </p:nvSpPr>
        <p:spPr>
          <a:xfrm>
            <a:off x="698400" y="360000"/>
            <a:ext cx="5397600" cy="1325563"/>
          </a:xfrm>
        </p:spPr>
        <p:txBody>
          <a:bodyPr>
            <a:noAutofit/>
          </a:bodyPr>
          <a:lstStyle/>
          <a:p>
            <a:r>
              <a:rPr lang="en-GB" dirty="0"/>
              <a:t>Lifelong learning</a:t>
            </a:r>
          </a:p>
        </p:txBody>
      </p:sp>
      <p:pic>
        <p:nvPicPr>
          <p:cNvPr id="2" name="Tijdelijke aanduiding voor afbeelding 10">
            <a:extLst>
              <a:ext uri="{FF2B5EF4-FFF2-40B4-BE49-F238E27FC236}">
                <a16:creationId xmlns:a16="http://schemas.microsoft.com/office/drawing/2014/main" id="{E4C86603-6F8F-73B2-7C1E-AC0B4F63D742}"/>
              </a:ext>
            </a:extLst>
          </p:cNvPr>
          <p:cNvPicPr>
            <a:picLocks noGrp="1" noChangeAspect="1"/>
          </p:cNvPicPr>
          <p:nvPr>
            <p:ph type="pic" sz="quarter" idx="16"/>
          </p:nvPr>
        </p:nvPicPr>
        <p:blipFill>
          <a:blip r:embed="rId3"/>
          <a:srcRect l="35976" r="5212"/>
          <a:stretch>
            <a:fillRect/>
          </a:stretch>
        </p:blipFill>
        <p:spPr>
          <a:xfrm>
            <a:off x="6142038" y="0"/>
            <a:ext cx="6049962" cy="6858000"/>
          </a:xfrm>
          <a:solidFill>
            <a:srgbClr val="001158"/>
          </a:solidFill>
        </p:spPr>
      </p:pic>
    </p:spTree>
    <p:extLst>
      <p:ext uri="{BB962C8B-B14F-4D97-AF65-F5344CB8AC3E}">
        <p14:creationId xmlns:p14="http://schemas.microsoft.com/office/powerpoint/2010/main" val="341559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EE5-B887-93CC-DB6A-4D75F1D5DDAE}"/>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60FA1A6-B974-1DA7-E1B7-6CF1EE1BC25C}"/>
              </a:ext>
            </a:extLst>
          </p:cNvPr>
          <p:cNvSpPr>
            <a:spLocks noGrp="1"/>
          </p:cNvSpPr>
          <p:nvPr>
            <p:ph type="body" sz="quarter" idx="14"/>
          </p:nvPr>
        </p:nvSpPr>
        <p:spPr>
          <a:xfrm>
            <a:off x="6127884" y="1686838"/>
            <a:ext cx="5511438" cy="4344907"/>
          </a:xfrm>
        </p:spPr>
        <p:txBody>
          <a:bodyPr>
            <a:spAutoFit/>
          </a:bodyPr>
          <a:lstStyle/>
          <a:p>
            <a:pPr marL="0" indent="0">
              <a:spcAft>
                <a:spcPts val="1200"/>
              </a:spcAft>
              <a:buNone/>
            </a:pPr>
            <a:r>
              <a:rPr lang="en-GB" sz="2200" b="1" noProof="0" dirty="0"/>
              <a:t>Focus on</a:t>
            </a:r>
          </a:p>
          <a:p>
            <a:pPr marL="228600" indent="-228600">
              <a:lnSpc>
                <a:spcPct val="120000"/>
              </a:lnSpc>
              <a:spcBef>
                <a:spcPts val="0"/>
              </a:spcBef>
              <a:spcAft>
                <a:spcPts val="1200"/>
              </a:spcAft>
            </a:pPr>
            <a:r>
              <a:rPr lang="en-GB" noProof="0" dirty="0">
                <a:solidFill>
                  <a:srgbClr val="0C2577"/>
                </a:solidFill>
              </a:rPr>
              <a:t>Northe</a:t>
            </a:r>
            <a:r>
              <a:rPr lang="en-GB" noProof="0" dirty="0"/>
              <a:t>ast and Southeast </a:t>
            </a:r>
            <a:r>
              <a:rPr lang="en-GB" noProof="0" dirty="0">
                <a:solidFill>
                  <a:srgbClr val="0C2577"/>
                </a:solidFill>
              </a:rPr>
              <a:t>Asia</a:t>
            </a:r>
          </a:p>
          <a:p>
            <a:pPr marL="228600" indent="-228600">
              <a:lnSpc>
                <a:spcPct val="120000"/>
              </a:lnSpc>
              <a:spcBef>
                <a:spcPts val="0"/>
              </a:spcBef>
              <a:spcAft>
                <a:spcPts val="1200"/>
              </a:spcAft>
            </a:pPr>
            <a:r>
              <a:rPr lang="en-GB" noProof="0" dirty="0">
                <a:solidFill>
                  <a:srgbClr val="0C2577"/>
                </a:solidFill>
              </a:rPr>
              <a:t>Latin America</a:t>
            </a:r>
          </a:p>
          <a:p>
            <a:pPr marL="228600" indent="-228600">
              <a:lnSpc>
                <a:spcPct val="120000"/>
              </a:lnSpc>
              <a:spcBef>
                <a:spcPts val="0"/>
              </a:spcBef>
              <a:spcAft>
                <a:spcPts val="1200"/>
              </a:spcAft>
            </a:pPr>
            <a:r>
              <a:rPr lang="en-GB" noProof="0" dirty="0">
                <a:solidFill>
                  <a:srgbClr val="0C2577"/>
                </a:solidFill>
              </a:rPr>
              <a:t>Africa</a:t>
            </a:r>
          </a:p>
          <a:p>
            <a:pPr marL="228600" indent="-228600">
              <a:lnSpc>
                <a:spcPct val="120000"/>
              </a:lnSpc>
              <a:spcBef>
                <a:spcPts val="0"/>
              </a:spcBef>
              <a:spcAft>
                <a:spcPts val="1200"/>
              </a:spcAft>
            </a:pPr>
            <a:r>
              <a:rPr lang="en-GB" noProof="0" dirty="0">
                <a:solidFill>
                  <a:srgbClr val="0C2577"/>
                </a:solidFill>
              </a:rPr>
              <a:t>Europe</a:t>
            </a:r>
          </a:p>
          <a:p>
            <a:pPr marL="0" indent="0">
              <a:spcBef>
                <a:spcPts val="2400"/>
              </a:spcBef>
              <a:spcAft>
                <a:spcPts val="1200"/>
              </a:spcAft>
              <a:buNone/>
            </a:pPr>
            <a:r>
              <a:rPr lang="en-GB" sz="2200" b="1" noProof="0" dirty="0"/>
              <a:t>Partnerships with</a:t>
            </a:r>
          </a:p>
          <a:p>
            <a:pPr marL="228600" indent="-228600">
              <a:lnSpc>
                <a:spcPct val="120000"/>
              </a:lnSpc>
              <a:spcBef>
                <a:spcPts val="0"/>
              </a:spcBef>
              <a:spcAft>
                <a:spcPts val="1200"/>
              </a:spcAft>
            </a:pPr>
            <a:r>
              <a:rPr lang="en-GB" noProof="0" dirty="0">
                <a:solidFill>
                  <a:srgbClr val="0C2577"/>
                </a:solidFill>
              </a:rPr>
              <a:t>Academic partners</a:t>
            </a:r>
          </a:p>
          <a:p>
            <a:pPr marL="228600" indent="-228600">
              <a:lnSpc>
                <a:spcPct val="120000"/>
              </a:lnSpc>
              <a:spcBef>
                <a:spcPts val="0"/>
              </a:spcBef>
              <a:spcAft>
                <a:spcPts val="1200"/>
              </a:spcAft>
            </a:pPr>
            <a:r>
              <a:rPr lang="en-GB" noProof="0" dirty="0">
                <a:solidFill>
                  <a:srgbClr val="0C2577"/>
                </a:solidFill>
              </a:rPr>
              <a:t>Non-academic partners</a:t>
            </a:r>
          </a:p>
        </p:txBody>
      </p:sp>
      <p:sp>
        <p:nvSpPr>
          <p:cNvPr id="8" name="Titel 7">
            <a:extLst>
              <a:ext uri="{FF2B5EF4-FFF2-40B4-BE49-F238E27FC236}">
                <a16:creationId xmlns:a16="http://schemas.microsoft.com/office/drawing/2014/main" id="{32CC2276-FDC1-6C7A-FEB2-E5C0B5FD9CBB}"/>
              </a:ext>
            </a:extLst>
          </p:cNvPr>
          <p:cNvSpPr>
            <a:spLocks noGrp="1"/>
          </p:cNvSpPr>
          <p:nvPr>
            <p:ph type="title"/>
          </p:nvPr>
        </p:nvSpPr>
        <p:spPr>
          <a:xfrm>
            <a:off x="6128242" y="360000"/>
            <a:ext cx="6330457" cy="1325563"/>
          </a:xfrm>
        </p:spPr>
        <p:txBody>
          <a:bodyPr/>
          <a:lstStyle/>
          <a:p>
            <a:r>
              <a:rPr lang="en-GB" sz="2800" b="1" dirty="0"/>
              <a:t>International collaboration</a:t>
            </a:r>
          </a:p>
        </p:txBody>
      </p:sp>
      <p:pic>
        <p:nvPicPr>
          <p:cNvPr id="5" name="Tijdelijke aanduiding voor afbeelding 24">
            <a:extLst>
              <a:ext uri="{FF2B5EF4-FFF2-40B4-BE49-F238E27FC236}">
                <a16:creationId xmlns:a16="http://schemas.microsoft.com/office/drawing/2014/main" id="{22049A43-EB4E-862D-52A7-489CB35A931D}"/>
              </a:ext>
            </a:extLst>
          </p:cNvPr>
          <p:cNvPicPr>
            <a:picLocks noGrp="1" noChangeAspect="1"/>
          </p:cNvPicPr>
          <p:nvPr>
            <p:ph type="pic" sz="quarter" idx="15"/>
          </p:nvPr>
        </p:nvPicPr>
        <p:blipFill>
          <a:blip r:embed="rId3"/>
          <a:srcRect l="25762" r="25762"/>
          <a:stretch/>
        </p:blipFill>
        <p:spPr>
          <a:xfrm>
            <a:off x="0" y="0"/>
            <a:ext cx="6049963" cy="6858000"/>
          </a:xfrm>
        </p:spPr>
      </p:pic>
    </p:spTree>
    <p:extLst>
      <p:ext uri="{BB962C8B-B14F-4D97-AF65-F5344CB8AC3E}">
        <p14:creationId xmlns:p14="http://schemas.microsoft.com/office/powerpoint/2010/main" val="5280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9AC04-0FFD-61EB-F6B2-9D7A6463F09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F8F478D-81A1-E149-5552-D3F9EC0B465A}"/>
              </a:ext>
            </a:extLst>
          </p:cNvPr>
          <p:cNvSpPr>
            <a:spLocks noGrp="1"/>
          </p:cNvSpPr>
          <p:nvPr>
            <p:ph type="body" sz="quarter" idx="14"/>
          </p:nvPr>
        </p:nvSpPr>
        <p:spPr>
          <a:xfrm>
            <a:off x="5892800" y="2036763"/>
            <a:ext cx="5689599" cy="4046537"/>
          </a:xfrm>
        </p:spPr>
        <p:txBody>
          <a:bodyPr/>
          <a:lstStyle/>
          <a:p>
            <a:pPr>
              <a:lnSpc>
                <a:spcPct val="120000"/>
              </a:lnSpc>
              <a:spcBef>
                <a:spcPts val="0"/>
              </a:spcBef>
            </a:pPr>
            <a:r>
              <a:rPr lang="en-GB" dirty="0"/>
              <a:t>Over </a:t>
            </a:r>
            <a:r>
              <a:rPr lang="en-GB" sz="2200" b="1" dirty="0">
                <a:solidFill>
                  <a:srgbClr val="B27F2A"/>
                </a:solidFill>
              </a:rPr>
              <a:t>155,000</a:t>
            </a:r>
            <a:r>
              <a:rPr lang="en-GB" dirty="0"/>
              <a:t> in more than </a:t>
            </a:r>
            <a:r>
              <a:rPr lang="en-GB" sz="2200" b="1" dirty="0">
                <a:solidFill>
                  <a:srgbClr val="B27F2A"/>
                </a:solidFill>
              </a:rPr>
              <a:t>150</a:t>
            </a:r>
            <a:r>
              <a:rPr lang="en-GB" dirty="0"/>
              <a:t> countries</a:t>
            </a:r>
          </a:p>
          <a:p>
            <a:pPr>
              <a:lnSpc>
                <a:spcPct val="100000"/>
              </a:lnSpc>
              <a:spcBef>
                <a:spcPts val="2400"/>
              </a:spcBef>
              <a:spcAft>
                <a:spcPts val="1800"/>
              </a:spcAft>
            </a:pPr>
            <a:r>
              <a:rPr lang="en-GB" sz="2200" b="1" dirty="0"/>
              <a:t>Famous alumni</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Rembrandt van Rijn</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King Willem-Alexander</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Princess Beatrix</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Mark Rutte</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Eva Jinek</a:t>
            </a:r>
          </a:p>
        </p:txBody>
      </p:sp>
      <p:sp>
        <p:nvSpPr>
          <p:cNvPr id="2" name="Titel 1">
            <a:extLst>
              <a:ext uri="{FF2B5EF4-FFF2-40B4-BE49-F238E27FC236}">
                <a16:creationId xmlns:a16="http://schemas.microsoft.com/office/drawing/2014/main" id="{74FC299F-5608-B108-E0FF-52ACD4FE2D79}"/>
              </a:ext>
            </a:extLst>
          </p:cNvPr>
          <p:cNvSpPr>
            <a:spLocks noGrp="1"/>
          </p:cNvSpPr>
          <p:nvPr>
            <p:ph type="title"/>
          </p:nvPr>
        </p:nvSpPr>
        <p:spPr/>
        <p:txBody>
          <a:bodyPr/>
          <a:lstStyle/>
          <a:p>
            <a:r>
              <a:rPr lang="en-GB" dirty="0"/>
              <a:t>Our alumni</a:t>
            </a:r>
          </a:p>
        </p:txBody>
      </p:sp>
      <p:pic>
        <p:nvPicPr>
          <p:cNvPr id="12" name="Tijdelijke aanduiding voor afbeelding 11">
            <a:extLst>
              <a:ext uri="{FF2B5EF4-FFF2-40B4-BE49-F238E27FC236}">
                <a16:creationId xmlns:a16="http://schemas.microsoft.com/office/drawing/2014/main" id="{701A2B07-5754-E363-F028-DB5952F2A6C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2076" r="29112"/>
          <a:stretch>
            <a:fillRect/>
          </a:stretch>
        </p:blipFill>
        <p:spPr>
          <a:xfrm>
            <a:off x="0" y="0"/>
            <a:ext cx="6049964" cy="6858000"/>
          </a:xfrm>
        </p:spPr>
      </p:pic>
    </p:spTree>
    <p:extLst>
      <p:ext uri="{BB962C8B-B14F-4D97-AF65-F5344CB8AC3E}">
        <p14:creationId xmlns:p14="http://schemas.microsoft.com/office/powerpoint/2010/main" val="34412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41D98954-D71C-9F45-022D-B28BBD2FE548}"/>
              </a:ext>
            </a:extLst>
          </p:cNvPr>
          <p:cNvSpPr>
            <a:spLocks noGrp="1"/>
          </p:cNvSpPr>
          <p:nvPr>
            <p:ph type="subTitle" idx="1"/>
          </p:nvPr>
        </p:nvSpPr>
        <p:spPr/>
        <p:txBody>
          <a:bodyPr/>
          <a:lstStyle/>
          <a:p>
            <a:endParaRPr lang="en-US"/>
          </a:p>
        </p:txBody>
      </p:sp>
      <p:sp>
        <p:nvSpPr>
          <p:cNvPr id="5" name="Titel 4">
            <a:extLst>
              <a:ext uri="{FF2B5EF4-FFF2-40B4-BE49-F238E27FC236}">
                <a16:creationId xmlns:a16="http://schemas.microsoft.com/office/drawing/2014/main" id="{C1C94C41-12A3-398C-010B-D7C8B125CCB1}"/>
              </a:ext>
            </a:extLst>
          </p:cNvPr>
          <p:cNvSpPr>
            <a:spLocks noGrp="1"/>
          </p:cNvSpPr>
          <p:nvPr>
            <p:ph type="ctrTitle"/>
          </p:nvPr>
        </p:nvSpPr>
        <p:spPr>
          <a:xfrm>
            <a:off x="0" y="1476456"/>
            <a:ext cx="12192000" cy="2334682"/>
          </a:xfrm>
        </p:spPr>
        <p:txBody>
          <a:bodyPr/>
          <a:lstStyle/>
          <a:p>
            <a:r>
              <a:rPr lang="nl-NL" dirty="0"/>
              <a:t>universiteitleiden.nl/en</a:t>
            </a:r>
            <a:endParaRPr lang="en-US" dirty="0"/>
          </a:p>
        </p:txBody>
      </p:sp>
    </p:spTree>
    <p:extLst>
      <p:ext uri="{BB962C8B-B14F-4D97-AF65-F5344CB8AC3E}">
        <p14:creationId xmlns:p14="http://schemas.microsoft.com/office/powerpoint/2010/main" val="342544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BFEB8DF6-229B-A242-E4E8-2866D342517A}"/>
              </a:ext>
            </a:extLst>
          </p:cNvPr>
          <p:cNvSpPr>
            <a:spLocks noGrp="1"/>
          </p:cNvSpPr>
          <p:nvPr>
            <p:ph type="body" sz="quarter" idx="14"/>
          </p:nvPr>
        </p:nvSpPr>
        <p:spPr>
          <a:xfrm>
            <a:off x="698500" y="2038350"/>
            <a:ext cx="5397500" cy="2449004"/>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None/>
            </a:pPr>
            <a:r>
              <a:rPr lang="en-GB" noProof="0" dirty="0"/>
              <a:t>Founded by William </a:t>
            </a:r>
            <a:r>
              <a:rPr lang="en-GB" dirty="0"/>
              <a:t>of Orange in 1575 </a:t>
            </a:r>
            <a:endParaRPr lang="en-GB" noProof="0" dirty="0"/>
          </a:p>
          <a:p>
            <a:pPr marL="0" indent="0">
              <a:lnSpc>
                <a:spcPct val="120000"/>
              </a:lnSpc>
              <a:spcBef>
                <a:spcPts val="0"/>
              </a:spcBef>
              <a:spcAft>
                <a:spcPts val="1200"/>
              </a:spcAft>
              <a:buNone/>
            </a:pPr>
            <a:endParaRPr lang="en-GB" noProof="0" dirty="0"/>
          </a:p>
          <a:p>
            <a:pPr marL="0" indent="0">
              <a:lnSpc>
                <a:spcPct val="120000"/>
              </a:lnSpc>
              <a:spcBef>
                <a:spcPts val="0"/>
              </a:spcBef>
              <a:spcAft>
                <a:spcPts val="1200"/>
              </a:spcAft>
              <a:buNone/>
            </a:pPr>
            <a:r>
              <a:rPr lang="en-GB" sz="2400" b="1" noProof="0" dirty="0"/>
              <a:t>Our motto</a:t>
            </a:r>
          </a:p>
          <a:p>
            <a:pPr marL="0" indent="0">
              <a:lnSpc>
                <a:spcPct val="120000"/>
              </a:lnSpc>
              <a:spcBef>
                <a:spcPts val="0"/>
              </a:spcBef>
              <a:spcAft>
                <a:spcPts val="1200"/>
              </a:spcAft>
              <a:buNone/>
            </a:pPr>
            <a:r>
              <a:rPr lang="en-GB" noProof="0" dirty="0"/>
              <a:t>Praesidium Libertatis: Bastion of Freedom</a:t>
            </a:r>
          </a:p>
        </p:txBody>
      </p:sp>
      <p:sp>
        <p:nvSpPr>
          <p:cNvPr id="3" name="Titel 2">
            <a:extLst>
              <a:ext uri="{FF2B5EF4-FFF2-40B4-BE49-F238E27FC236}">
                <a16:creationId xmlns:a16="http://schemas.microsoft.com/office/drawing/2014/main" id="{E34E7549-2CB1-AAC4-8D6E-8E44D325E548}"/>
              </a:ext>
            </a:extLst>
          </p:cNvPr>
          <p:cNvSpPr>
            <a:spLocks noGrp="1"/>
          </p:cNvSpPr>
          <p:nvPr>
            <p:ph type="title"/>
          </p:nvPr>
        </p:nvSpPr>
        <p:spPr>
          <a:xfrm>
            <a:off x="698400" y="360000"/>
            <a:ext cx="5397600" cy="1325563"/>
          </a:xfrm>
        </p:spPr>
        <p:txBody>
          <a:bodyPr>
            <a:noAutofit/>
          </a:bodyPr>
          <a:lstStyle/>
          <a:p>
            <a:r>
              <a:rPr lang="en-GB" noProof="0" dirty="0"/>
              <a:t>First university in the Netherlands</a:t>
            </a:r>
          </a:p>
        </p:txBody>
      </p:sp>
      <p:pic>
        <p:nvPicPr>
          <p:cNvPr id="5" name="Tijdelijke aanduiding voor afbeelding 4">
            <a:extLst>
              <a:ext uri="{FF2B5EF4-FFF2-40B4-BE49-F238E27FC236}">
                <a16:creationId xmlns:a16="http://schemas.microsoft.com/office/drawing/2014/main" id="{C17E4889-1F0F-151F-8276-2721C646E009}"/>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a:fillRect/>
          </a:stretch>
        </p:blipFill>
        <p:spPr>
          <a:xfrm>
            <a:off x="6142038" y="0"/>
            <a:ext cx="6049962" cy="6858000"/>
          </a:xfrm>
          <a:solidFill>
            <a:srgbClr val="BCD2FF"/>
          </a:solidFill>
        </p:spPr>
      </p:pic>
    </p:spTree>
    <p:extLst>
      <p:ext uri="{BB962C8B-B14F-4D97-AF65-F5344CB8AC3E}">
        <p14:creationId xmlns:p14="http://schemas.microsoft.com/office/powerpoint/2010/main" val="31879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91E3-9292-03FB-D72B-35281A45A29E}"/>
            </a:ext>
          </a:extLst>
        </p:cNvPr>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B37A8FBB-5EA7-5C1E-46D9-8203BA287818}"/>
              </a:ext>
            </a:extLst>
          </p:cNvPr>
          <p:cNvSpPr>
            <a:spLocks noGrp="1" noRot="1" noMove="1" noResize="1" noEditPoints="1" noAdjustHandles="1" noChangeArrowheads="1" noChangeShapeType="1"/>
          </p:cNvSpPr>
          <p:nvPr>
            <p:ph type="pic" sz="quarter" idx="15"/>
          </p:nvPr>
        </p:nvSpPr>
        <p:spPr>
          <a:xfrm>
            <a:off x="0" y="0"/>
            <a:ext cx="6911296" cy="6858000"/>
          </a:xfrm>
          <a:custGeom>
            <a:avLst/>
            <a:gdLst>
              <a:gd name="csX0" fmla="*/ 6274404 w 6911296"/>
              <a:gd name="csY0" fmla="*/ 0 h 6858000"/>
              <a:gd name="csX1" fmla="*/ 6704284 w 6911296"/>
              <a:gd name="csY1" fmla="*/ 0 h 6858000"/>
              <a:gd name="csX2" fmla="*/ 6700720 w 6911296"/>
              <a:gd name="csY2" fmla="*/ 6153 h 6858000"/>
              <a:gd name="csX3" fmla="*/ 6748296 w 6911296"/>
              <a:gd name="csY3" fmla="*/ 6581852 h 6858000"/>
              <a:gd name="csX4" fmla="*/ 6911296 w 6911296"/>
              <a:gd name="csY4" fmla="*/ 6858000 h 6858000"/>
              <a:gd name="csX5" fmla="*/ 6481416 w 6911296"/>
              <a:gd name="csY5" fmla="*/ 6858000 h 6858000"/>
              <a:gd name="csX6" fmla="*/ 6318415 w 6911296"/>
              <a:gd name="csY6" fmla="*/ 6581852 h 6858000"/>
              <a:gd name="csX7" fmla="*/ 6270840 w 6911296"/>
              <a:gd name="csY7" fmla="*/ 6153 h 6858000"/>
              <a:gd name="csX8" fmla="*/ 0 w 6911296"/>
              <a:gd name="csY8" fmla="*/ 0 h 6858000"/>
              <a:gd name="csX9" fmla="*/ 861332 w 6911296"/>
              <a:gd name="csY9" fmla="*/ 0 h 6858000"/>
              <a:gd name="csX10" fmla="*/ 952386 w 6911296"/>
              <a:gd name="csY10" fmla="*/ 0 h 6858000"/>
              <a:gd name="csX11" fmla="*/ 6265192 w 6911296"/>
              <a:gd name="csY11" fmla="*/ 0 h 6858000"/>
              <a:gd name="csX12" fmla="*/ 6261628 w 6911296"/>
              <a:gd name="csY12" fmla="*/ 6153 h 6858000"/>
              <a:gd name="csX13" fmla="*/ 6309204 w 6911296"/>
              <a:gd name="csY13" fmla="*/ 6581852 h 6858000"/>
              <a:gd name="csX14" fmla="*/ 6472205 w 6911296"/>
              <a:gd name="csY14" fmla="*/ 6858000 h 6858000"/>
              <a:gd name="csX15" fmla="*/ 952386 w 6911296"/>
              <a:gd name="csY15" fmla="*/ 6858000 h 6858000"/>
              <a:gd name="csX16" fmla="*/ 861332 w 6911296"/>
              <a:gd name="csY16" fmla="*/ 6858000 h 6858000"/>
              <a:gd name="csX17" fmla="*/ 0 w 6911296"/>
              <a:gd name="csY17"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911296" h="6858000">
                <a:moveTo>
                  <a:pt x="6274404" y="0"/>
                </a:moveTo>
                <a:lnTo>
                  <a:pt x="6704284" y="0"/>
                </a:lnTo>
                <a:lnTo>
                  <a:pt x="6700720" y="6153"/>
                </a:lnTo>
                <a:cubicBezTo>
                  <a:pt x="6034390" y="1188468"/>
                  <a:pt x="5161953" y="3761764"/>
                  <a:pt x="6748296" y="6581852"/>
                </a:cubicBezTo>
                <a:lnTo>
                  <a:pt x="6911296" y="6858000"/>
                </a:lnTo>
                <a:lnTo>
                  <a:pt x="6481416" y="6858000"/>
                </a:lnTo>
                <a:lnTo>
                  <a:pt x="6318415" y="6581852"/>
                </a:lnTo>
                <a:cubicBezTo>
                  <a:pt x="4732072" y="3761764"/>
                  <a:pt x="5604510" y="1188468"/>
                  <a:pt x="6270840" y="6153"/>
                </a:cubicBezTo>
                <a:close/>
                <a:moveTo>
                  <a:pt x="0" y="0"/>
                </a:moveTo>
                <a:lnTo>
                  <a:pt x="861332" y="0"/>
                </a:lnTo>
                <a:lnTo>
                  <a:pt x="952386" y="0"/>
                </a:lnTo>
                <a:lnTo>
                  <a:pt x="6265192" y="0"/>
                </a:lnTo>
                <a:lnTo>
                  <a:pt x="6261628" y="6153"/>
                </a:lnTo>
                <a:cubicBezTo>
                  <a:pt x="5595299" y="1188468"/>
                  <a:pt x="4722861" y="3761764"/>
                  <a:pt x="6309204" y="6581852"/>
                </a:cubicBezTo>
                <a:lnTo>
                  <a:pt x="6472205" y="6858000"/>
                </a:lnTo>
                <a:lnTo>
                  <a:pt x="952386" y="6858000"/>
                </a:lnTo>
                <a:lnTo>
                  <a:pt x="861332" y="6858000"/>
                </a:lnTo>
                <a:lnTo>
                  <a:pt x="0" y="6858000"/>
                </a:lnTo>
                <a:close/>
              </a:path>
            </a:pathLst>
          </a:custGeom>
          <a:solidFill>
            <a:schemeClr val="bg1">
              <a:lumMod val="95000"/>
            </a:schemeClr>
          </a:solidFill>
          <a:ln w="3175">
            <a:noFill/>
          </a:ln>
        </p:spPr>
        <p:txBody>
          <a:bodyPr wrap="square">
            <a:noAutofit/>
          </a:bodyPr>
          <a:lstStyle/>
          <a:p>
            <a:endParaRPr lang="en-GB" noProof="0" dirty="0"/>
          </a:p>
        </p:txBody>
      </p:sp>
      <p:sp>
        <p:nvSpPr>
          <p:cNvPr id="9" name="Ovaal 8">
            <a:extLst>
              <a:ext uri="{FF2B5EF4-FFF2-40B4-BE49-F238E27FC236}">
                <a16:creationId xmlns:a16="http://schemas.microsoft.com/office/drawing/2014/main" id="{EE760481-4B99-6B13-B8D5-A55F7822CE35}"/>
              </a:ext>
            </a:extLst>
          </p:cNvPr>
          <p:cNvSpPr>
            <a:spLocks noChangeAspect="1"/>
          </p:cNvSpPr>
          <p:nvPr/>
        </p:nvSpPr>
        <p:spPr>
          <a:xfrm>
            <a:off x="5636082" y="2748953"/>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24F47"/>
                </a:solidFill>
                <a:effectLst/>
                <a:uLnTx/>
                <a:uFillTx/>
                <a:latin typeface="Vestula Pro" panose="020B0A03060302020204" pitchFamily="34" charset="0"/>
                <a:ea typeface="+mn-ea"/>
                <a:cs typeface="+mn-cs"/>
              </a:rPr>
              <a:t>NL Space Campus</a:t>
            </a:r>
          </a:p>
        </p:txBody>
      </p:sp>
      <p:sp>
        <p:nvSpPr>
          <p:cNvPr id="10" name="Titel">
            <a:extLst>
              <a:ext uri="{FF2B5EF4-FFF2-40B4-BE49-F238E27FC236}">
                <a16:creationId xmlns:a16="http://schemas.microsoft.com/office/drawing/2014/main" id="{AF2CF4DC-B651-6D65-F80C-FD39FE6E5F1A}"/>
              </a:ext>
            </a:extLst>
          </p:cNvPr>
          <p:cNvSpPr>
            <a:spLocks noGrp="1"/>
          </p:cNvSpPr>
          <p:nvPr>
            <p:ph type="title"/>
          </p:nvPr>
        </p:nvSpPr>
        <p:spPr>
          <a:xfrm>
            <a:off x="217208" y="-205087"/>
            <a:ext cx="10199216" cy="1325563"/>
          </a:xfrm>
        </p:spPr>
        <p:txBody>
          <a:bodyPr lIns="91440" tIns="45720" rIns="91440" bIns="45720" anchor="ctr" anchorCtr="0">
            <a:noAutofit/>
          </a:bodyPr>
          <a:lstStyle/>
          <a:p>
            <a:pPr>
              <a:spcAft>
                <a:spcPts val="1200"/>
              </a:spcAft>
            </a:pPr>
            <a:r>
              <a:rPr lang="en-GB" noProof="0" dirty="0"/>
              <a:t>Two cities, one unique ecosystem</a:t>
            </a:r>
          </a:p>
        </p:txBody>
      </p:sp>
      <p:sp>
        <p:nvSpPr>
          <p:cNvPr id="6" name="Ovaal 5">
            <a:extLst>
              <a:ext uri="{FF2B5EF4-FFF2-40B4-BE49-F238E27FC236}">
                <a16:creationId xmlns:a16="http://schemas.microsoft.com/office/drawing/2014/main" id="{A0011FA9-2735-BB7F-49AE-58E048EC5A1A}"/>
              </a:ext>
            </a:extLst>
          </p:cNvPr>
          <p:cNvSpPr>
            <a:spLocks noChangeAspect="1"/>
          </p:cNvSpPr>
          <p:nvPr/>
        </p:nvSpPr>
        <p:spPr>
          <a:xfrm>
            <a:off x="4426483" y="438904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 dirty="0">
                <a:solidFill>
                  <a:prstClr val="black">
                    <a:lumMod val="85000"/>
                    <a:lumOff val="15000"/>
                  </a:prstClr>
                </a:solidFill>
                <a:latin typeface="Merriweather" panose="00000500000000000000" pitchFamily="2" charset="0"/>
              </a:rPr>
              <a:t>Local and regional government</a:t>
            </a:r>
            <a:endPar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endParaRPr>
          </a:p>
        </p:txBody>
      </p:sp>
      <p:sp>
        <p:nvSpPr>
          <p:cNvPr id="12" name="Ovaal 11">
            <a:extLst>
              <a:ext uri="{FF2B5EF4-FFF2-40B4-BE49-F238E27FC236}">
                <a16:creationId xmlns:a16="http://schemas.microsoft.com/office/drawing/2014/main" id="{8428AEA2-55C1-FD9A-78B6-86D419FAA59C}"/>
              </a:ext>
            </a:extLst>
          </p:cNvPr>
          <p:cNvSpPr>
            <a:spLocks noChangeAspect="1"/>
          </p:cNvSpPr>
          <p:nvPr/>
        </p:nvSpPr>
        <p:spPr>
          <a:xfrm>
            <a:off x="2159439"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Museums, culture and heritage</a:t>
            </a:r>
          </a:p>
        </p:txBody>
      </p:sp>
      <p:sp>
        <p:nvSpPr>
          <p:cNvPr id="13" name="Ovaal 12">
            <a:extLst>
              <a:ext uri="{FF2B5EF4-FFF2-40B4-BE49-F238E27FC236}">
                <a16:creationId xmlns:a16="http://schemas.microsoft.com/office/drawing/2014/main" id="{F7CE496B-8017-03D2-BB39-E1A2868FC0B7}"/>
              </a:ext>
            </a:extLst>
          </p:cNvPr>
          <p:cNvSpPr>
            <a:spLocks noChangeAspect="1"/>
          </p:cNvSpPr>
          <p:nvPr/>
        </p:nvSpPr>
        <p:spPr>
          <a:xfrm>
            <a:off x="4369582" y="1798707"/>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24F47"/>
                </a:solidFill>
                <a:effectLst/>
                <a:uLnTx/>
                <a:uFillTx/>
                <a:latin typeface="Vestula Pro" panose="020B0A03060302020204" pitchFamily="34" charset="0"/>
                <a:ea typeface="+mn-ea"/>
                <a:cs typeface="+mn-cs"/>
              </a:rPr>
              <a:t>Leiden Bio Science Park</a:t>
            </a:r>
          </a:p>
        </p:txBody>
      </p:sp>
      <p:sp>
        <p:nvSpPr>
          <p:cNvPr id="15" name="Ovaal 14">
            <a:extLst>
              <a:ext uri="{FF2B5EF4-FFF2-40B4-BE49-F238E27FC236}">
                <a16:creationId xmlns:a16="http://schemas.microsoft.com/office/drawing/2014/main" id="{E630FFFA-D9B4-3701-C70F-2A290A869D45}"/>
              </a:ext>
            </a:extLst>
          </p:cNvPr>
          <p:cNvSpPr>
            <a:spLocks noChangeAspect="1"/>
          </p:cNvSpPr>
          <p:nvPr/>
        </p:nvSpPr>
        <p:spPr>
          <a:xfrm>
            <a:off x="444627" y="4026065"/>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Spin-offs and start-ups</a:t>
            </a:r>
          </a:p>
        </p:txBody>
      </p:sp>
      <p:sp>
        <p:nvSpPr>
          <p:cNvPr id="18" name="Ovaal 17">
            <a:extLst>
              <a:ext uri="{FF2B5EF4-FFF2-40B4-BE49-F238E27FC236}">
                <a16:creationId xmlns:a16="http://schemas.microsoft.com/office/drawing/2014/main" id="{A6311363-3942-9751-64F5-5074CF4312B1}"/>
              </a:ext>
            </a:extLst>
          </p:cNvPr>
          <p:cNvSpPr>
            <a:spLocks noChangeAspect="1"/>
          </p:cNvSpPr>
          <p:nvPr/>
        </p:nvSpPr>
        <p:spPr>
          <a:xfrm>
            <a:off x="470478" y="1906561"/>
            <a:ext cx="1522631" cy="1522439"/>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stula Pro" panose="020B0A03060302020204" pitchFamily="34" charset="0"/>
                <a:ea typeface="+mn-ea"/>
                <a:cs typeface="+mn-cs"/>
              </a:rPr>
              <a:t>Leiden City of Knowledge</a:t>
            </a:r>
          </a:p>
        </p:txBody>
      </p:sp>
      <p:sp>
        <p:nvSpPr>
          <p:cNvPr id="19" name="Ovaal 18">
            <a:extLst>
              <a:ext uri="{FF2B5EF4-FFF2-40B4-BE49-F238E27FC236}">
                <a16:creationId xmlns:a16="http://schemas.microsoft.com/office/drawing/2014/main" id="{F5280AE7-2A53-E34E-F31F-0BB542775A10}"/>
              </a:ext>
            </a:extLst>
          </p:cNvPr>
          <p:cNvSpPr>
            <a:spLocks noChangeAspect="1"/>
          </p:cNvSpPr>
          <p:nvPr/>
        </p:nvSpPr>
        <p:spPr>
          <a:xfrm>
            <a:off x="10348567" y="3472382"/>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Ministries and embassies</a:t>
            </a:r>
          </a:p>
        </p:txBody>
      </p:sp>
      <p:sp>
        <p:nvSpPr>
          <p:cNvPr id="21" name="Ovaal 20">
            <a:extLst>
              <a:ext uri="{FF2B5EF4-FFF2-40B4-BE49-F238E27FC236}">
                <a16:creationId xmlns:a16="http://schemas.microsoft.com/office/drawing/2014/main" id="{1FB38095-A5F5-0DA8-E6B0-89E4F0B6445D}"/>
              </a:ext>
            </a:extLst>
          </p:cNvPr>
          <p:cNvSpPr>
            <a:spLocks noChangeAspect="1"/>
          </p:cNvSpPr>
          <p:nvPr/>
        </p:nvSpPr>
        <p:spPr>
          <a:xfrm>
            <a:off x="9655108"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Peace, justice and security</a:t>
            </a:r>
          </a:p>
        </p:txBody>
      </p:sp>
      <p:sp>
        <p:nvSpPr>
          <p:cNvPr id="22" name="Ovaal 21">
            <a:extLst>
              <a:ext uri="{FF2B5EF4-FFF2-40B4-BE49-F238E27FC236}">
                <a16:creationId xmlns:a16="http://schemas.microsoft.com/office/drawing/2014/main" id="{D01C99E4-BC0D-5DB7-DFCF-D774A3D254E9}"/>
              </a:ext>
            </a:extLst>
          </p:cNvPr>
          <p:cNvSpPr>
            <a:spLocks noChangeAspect="1"/>
          </p:cNvSpPr>
          <p:nvPr/>
        </p:nvSpPr>
        <p:spPr>
          <a:xfrm>
            <a:off x="7845392" y="5199907"/>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International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organisations</a:t>
            </a:r>
          </a:p>
        </p:txBody>
      </p:sp>
      <p:sp>
        <p:nvSpPr>
          <p:cNvPr id="23" name="Ovaal 22">
            <a:extLst>
              <a:ext uri="{FF2B5EF4-FFF2-40B4-BE49-F238E27FC236}">
                <a16:creationId xmlns:a16="http://schemas.microsoft.com/office/drawing/2014/main" id="{64F3F4CA-8612-8919-7CD3-1F53C9337FF3}"/>
              </a:ext>
            </a:extLst>
          </p:cNvPr>
          <p:cNvSpPr>
            <a:spLocks noChangeAspect="1"/>
          </p:cNvSpPr>
          <p:nvPr/>
        </p:nvSpPr>
        <p:spPr>
          <a:xfrm>
            <a:off x="2463586" y="75987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stula Pro" panose="020B0A03060302020204" pitchFamily="34" charset="0"/>
                <a:ea typeface="+mn-ea"/>
                <a:cs typeface="+mn-cs"/>
              </a:rPr>
              <a:t>Medical Delta</a:t>
            </a:r>
          </a:p>
        </p:txBody>
      </p:sp>
      <p:sp>
        <p:nvSpPr>
          <p:cNvPr id="3" name="Stroomdiagram: Verbindingslijn 2">
            <a:extLst>
              <a:ext uri="{FF2B5EF4-FFF2-40B4-BE49-F238E27FC236}">
                <a16:creationId xmlns:a16="http://schemas.microsoft.com/office/drawing/2014/main" id="{0D549F04-A0BB-6EAE-9A67-F849637C1071}"/>
              </a:ext>
            </a:extLst>
          </p:cNvPr>
          <p:cNvSpPr>
            <a:spLocks/>
          </p:cNvSpPr>
          <p:nvPr/>
        </p:nvSpPr>
        <p:spPr>
          <a:xfrm rot="10427">
            <a:off x="7515832" y="2418889"/>
            <a:ext cx="2625984" cy="2571955"/>
          </a:xfrm>
          <a:prstGeom prst="flowChartConnector">
            <a:avLst/>
          </a:prstGeom>
          <a:blipFill dpi="0" rotWithShape="0">
            <a:blip r:embed="rId3"/>
            <a:srcRect/>
            <a:tile tx="-1308100" ty="-1041400" sx="58000" sy="58000" flip="none" algn="tl"/>
          </a:blip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rriweather" panose="00000500000000000000" pitchFamily="2" charset="0"/>
                <a:ea typeface="+mn-ea"/>
                <a:cs typeface="+mn-cs"/>
              </a:rPr>
              <a:t>The Hague</a:t>
            </a:r>
            <a:endParaRPr kumimoji="0" lang="en-GB"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rriweather" panose="00000500000000000000" pitchFamily="2" charset="0"/>
              <a:ea typeface="+mn-ea"/>
              <a:cs typeface="+mn-cs"/>
            </a:endParaRPr>
          </a:p>
        </p:txBody>
      </p:sp>
      <p:sp>
        <p:nvSpPr>
          <p:cNvPr id="27" name="Ovaal 26">
            <a:extLst>
              <a:ext uri="{FF2B5EF4-FFF2-40B4-BE49-F238E27FC236}">
                <a16:creationId xmlns:a16="http://schemas.microsoft.com/office/drawing/2014/main" id="{5E055181-A377-3D05-03B6-A0893AD2DD60}"/>
              </a:ext>
            </a:extLst>
          </p:cNvPr>
          <p:cNvSpPr>
            <a:spLocks/>
          </p:cNvSpPr>
          <p:nvPr/>
        </p:nvSpPr>
        <p:spPr>
          <a:xfrm>
            <a:off x="2071281" y="2385222"/>
            <a:ext cx="2633937" cy="2579745"/>
          </a:xfrm>
          <a:prstGeom prst="ellipse">
            <a:avLst/>
          </a:prstGeom>
          <a:blipFill dpi="0" rotWithShape="0">
            <a:blip r:embed="rId4"/>
            <a:srcRect/>
            <a:tile tx="-6413500" ty="-565150" sx="46000" sy="46000" flip="none" algn="tl"/>
          </a:blip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rriweather" panose="00000500000000000000" pitchFamily="2" charset="0"/>
                <a:ea typeface="+mn-ea"/>
                <a:cs typeface="+mn-cs"/>
              </a:rPr>
              <a:t>Leiden</a:t>
            </a:r>
            <a:endParaRPr kumimoji="0" lang="en-GB"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rriweather" panose="00000500000000000000" pitchFamily="2" charset="0"/>
              <a:ea typeface="+mn-ea"/>
              <a:cs typeface="+mn-cs"/>
            </a:endParaRPr>
          </a:p>
        </p:txBody>
      </p:sp>
      <p:sp>
        <p:nvSpPr>
          <p:cNvPr id="4" name="Ovaal 3">
            <a:extLst>
              <a:ext uri="{FF2B5EF4-FFF2-40B4-BE49-F238E27FC236}">
                <a16:creationId xmlns:a16="http://schemas.microsoft.com/office/drawing/2014/main" id="{DB2424A4-1451-A019-9BAF-9A21460D25D5}"/>
              </a:ext>
            </a:extLst>
          </p:cNvPr>
          <p:cNvSpPr>
            <a:spLocks noChangeAspect="1"/>
          </p:cNvSpPr>
          <p:nvPr/>
        </p:nvSpPr>
        <p:spPr>
          <a:xfrm>
            <a:off x="6252754" y="4437343"/>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Business community</a:t>
            </a:r>
          </a:p>
        </p:txBody>
      </p:sp>
      <p:sp>
        <p:nvSpPr>
          <p:cNvPr id="25" name="Ovaal 24">
            <a:extLst>
              <a:ext uri="{FF2B5EF4-FFF2-40B4-BE49-F238E27FC236}">
                <a16:creationId xmlns:a16="http://schemas.microsoft.com/office/drawing/2014/main" id="{D2EA0A37-1709-AD4A-FF76-DC587AF03B36}"/>
              </a:ext>
            </a:extLst>
          </p:cNvPr>
          <p:cNvSpPr>
            <a:spLocks noChangeAspect="1"/>
          </p:cNvSpPr>
          <p:nvPr/>
        </p:nvSpPr>
        <p:spPr>
          <a:xfrm>
            <a:off x="6889590" y="1798707"/>
            <a:ext cx="972353"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24F47"/>
                </a:solidFill>
                <a:effectLst/>
                <a:uLnTx/>
                <a:uFillTx/>
                <a:latin typeface="Vestula Pro" panose="020B0A03060302020204" pitchFamily="34" charset="0"/>
                <a:ea typeface="+mn-ea"/>
                <a:cs typeface="+mn-cs"/>
              </a:rPr>
              <a:t>Unmanned Valley</a:t>
            </a:r>
          </a:p>
        </p:txBody>
      </p:sp>
      <p:sp>
        <p:nvSpPr>
          <p:cNvPr id="5" name="Ovaal 4">
            <a:extLst>
              <a:ext uri="{FF2B5EF4-FFF2-40B4-BE49-F238E27FC236}">
                <a16:creationId xmlns:a16="http://schemas.microsoft.com/office/drawing/2014/main" id="{733C7148-D29A-2FEE-EBE3-66436E33EE05}"/>
              </a:ext>
            </a:extLst>
          </p:cNvPr>
          <p:cNvSpPr>
            <a:spLocks noChangeAspect="1"/>
          </p:cNvSpPr>
          <p:nvPr/>
        </p:nvSpPr>
        <p:spPr>
          <a:xfrm>
            <a:off x="8367175" y="75211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stula Pro" panose="020B0A03060302020204" pitchFamily="34" charset="0"/>
                <a:ea typeface="+mn-ea"/>
                <a:cs typeface="+mn-cs"/>
              </a:rPr>
              <a:t>Leiden-Delft-Erasmus Universities</a:t>
            </a:r>
          </a:p>
        </p:txBody>
      </p:sp>
      <p:sp>
        <p:nvSpPr>
          <p:cNvPr id="7" name="Ovaal 6">
            <a:extLst>
              <a:ext uri="{FF2B5EF4-FFF2-40B4-BE49-F238E27FC236}">
                <a16:creationId xmlns:a16="http://schemas.microsoft.com/office/drawing/2014/main" id="{4F891FAE-82E6-C124-9905-2B6BB824BA27}"/>
              </a:ext>
            </a:extLst>
          </p:cNvPr>
          <p:cNvSpPr>
            <a:spLocks noChangeAspect="1"/>
          </p:cNvSpPr>
          <p:nvPr/>
        </p:nvSpPr>
        <p:spPr>
          <a:xfrm>
            <a:off x="10120719" y="1590027"/>
            <a:ext cx="1522992" cy="1522800"/>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Campus The Hague</a:t>
            </a:r>
          </a:p>
        </p:txBody>
      </p:sp>
      <p:sp>
        <p:nvSpPr>
          <p:cNvPr id="8" name="Ovaal 7">
            <a:extLst>
              <a:ext uri="{FF2B5EF4-FFF2-40B4-BE49-F238E27FC236}">
                <a16:creationId xmlns:a16="http://schemas.microsoft.com/office/drawing/2014/main" id="{5A7E1A95-6A81-2C08-7A5F-B8BED7942F75}"/>
              </a:ext>
            </a:extLst>
          </p:cNvPr>
          <p:cNvSpPr>
            <a:spLocks noChangeAspect="1"/>
          </p:cNvSpPr>
          <p:nvPr/>
        </p:nvSpPr>
        <p:spPr>
          <a:xfrm>
            <a:off x="5366598" y="980810"/>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stula Pro" panose="020B0A03060302020204" pitchFamily="34" charset="0"/>
                <a:ea typeface="+mn-ea"/>
                <a:cs typeface="+mn-cs"/>
              </a:rPr>
              <a:t>Key Region Leiden</a:t>
            </a:r>
          </a:p>
        </p:txBody>
      </p:sp>
      <p:cxnSp>
        <p:nvCxnSpPr>
          <p:cNvPr id="14" name="Rechte verbindingslijn 13">
            <a:extLst>
              <a:ext uri="{FF2B5EF4-FFF2-40B4-BE49-F238E27FC236}">
                <a16:creationId xmlns:a16="http://schemas.microsoft.com/office/drawing/2014/main" id="{136CC4AD-A233-291F-2C24-8261DE681AB9}"/>
              </a:ext>
            </a:extLst>
          </p:cNvPr>
          <p:cNvCxnSpPr>
            <a:cxnSpLocks/>
            <a:stCxn id="13" idx="7"/>
            <a:endCxn id="8" idx="2"/>
          </p:cNvCxnSpPr>
          <p:nvPr/>
        </p:nvCxnSpPr>
        <p:spPr>
          <a:xfrm flipV="1">
            <a:off x="5199345" y="1742210"/>
            <a:ext cx="167253" cy="1988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CE5926E7-10C1-2841-B573-26AC362B4802}"/>
              </a:ext>
            </a:extLst>
          </p:cNvPr>
          <p:cNvCxnSpPr>
            <a:cxnSpLocks/>
            <a:stCxn id="9" idx="0"/>
            <a:endCxn id="8" idx="4"/>
          </p:cNvCxnSpPr>
          <p:nvPr/>
        </p:nvCxnSpPr>
        <p:spPr>
          <a:xfrm flipV="1">
            <a:off x="6122146" y="2503610"/>
            <a:ext cx="5948" cy="2453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C908F5FD-81BC-59AB-4258-D0FAD920483E}"/>
              </a:ext>
            </a:extLst>
          </p:cNvPr>
          <p:cNvCxnSpPr>
            <a:cxnSpLocks/>
            <a:stCxn id="8" idx="6"/>
            <a:endCxn id="25" idx="1"/>
          </p:cNvCxnSpPr>
          <p:nvPr/>
        </p:nvCxnSpPr>
        <p:spPr>
          <a:xfrm>
            <a:off x="6889590" y="1742210"/>
            <a:ext cx="142398" cy="198843"/>
          </a:xfrm>
          <a:prstGeom prst="line">
            <a:avLst/>
          </a:prstGeom>
          <a:ln>
            <a:solidFill>
              <a:srgbClr val="7F88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03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CC8FB4-7D6A-2FD9-A5B5-088233544D67}"/>
              </a:ext>
            </a:extLst>
          </p:cNvPr>
          <p:cNvSpPr>
            <a:spLocks noGrp="1"/>
          </p:cNvSpPr>
          <p:nvPr>
            <p:ph type="body" sz="quarter" idx="14"/>
          </p:nvPr>
        </p:nvSpPr>
        <p:spPr>
          <a:xfrm>
            <a:off x="5892800" y="2036763"/>
            <a:ext cx="5951869" cy="4046537"/>
          </a:xfrm>
        </p:spPr>
        <p:txBody>
          <a:bodyPr/>
          <a:lstStyle/>
          <a:p>
            <a:pPr>
              <a:spcBef>
                <a:spcPts val="0"/>
              </a:spcBef>
            </a:pPr>
            <a:r>
              <a:rPr lang="en-US" dirty="0"/>
              <a:t>Archaeology</a:t>
            </a:r>
          </a:p>
          <a:p>
            <a:pPr>
              <a:spcBef>
                <a:spcPts val="0"/>
              </a:spcBef>
            </a:pPr>
            <a:r>
              <a:rPr lang="en-US" dirty="0"/>
              <a:t>Governance and Global Affairs</a:t>
            </a:r>
          </a:p>
          <a:p>
            <a:pPr>
              <a:spcBef>
                <a:spcPts val="0"/>
              </a:spcBef>
            </a:pPr>
            <a:r>
              <a:rPr lang="en-US" dirty="0"/>
              <a:t>Humanities</a:t>
            </a:r>
          </a:p>
          <a:p>
            <a:pPr>
              <a:spcBef>
                <a:spcPts val="0"/>
              </a:spcBef>
            </a:pPr>
            <a:r>
              <a:rPr lang="en-US" dirty="0"/>
              <a:t>Law</a:t>
            </a:r>
          </a:p>
          <a:p>
            <a:pPr>
              <a:spcBef>
                <a:spcPts val="0"/>
              </a:spcBef>
            </a:pPr>
            <a:r>
              <a:rPr lang="en-US" dirty="0"/>
              <a:t>Medicine/LUMC</a:t>
            </a:r>
          </a:p>
          <a:p>
            <a:pPr>
              <a:spcBef>
                <a:spcPts val="0"/>
              </a:spcBef>
            </a:pPr>
            <a:r>
              <a:rPr lang="en-US" dirty="0"/>
              <a:t>Science</a:t>
            </a:r>
          </a:p>
          <a:p>
            <a:pPr>
              <a:spcBef>
                <a:spcPts val="0"/>
              </a:spcBef>
            </a:pPr>
            <a:r>
              <a:rPr lang="en-US" dirty="0"/>
              <a:t>Social and </a:t>
            </a:r>
            <a:r>
              <a:rPr lang="en-US" dirty="0" err="1"/>
              <a:t>Behavioural</a:t>
            </a:r>
            <a:r>
              <a:rPr lang="en-US" dirty="0"/>
              <a:t> Sciences</a:t>
            </a:r>
          </a:p>
        </p:txBody>
      </p:sp>
      <p:sp>
        <p:nvSpPr>
          <p:cNvPr id="3" name="Titel 2">
            <a:extLst>
              <a:ext uri="{FF2B5EF4-FFF2-40B4-BE49-F238E27FC236}">
                <a16:creationId xmlns:a16="http://schemas.microsoft.com/office/drawing/2014/main" id="{55841F9D-0DFE-4949-C360-C64506A6D53C}"/>
              </a:ext>
            </a:extLst>
          </p:cNvPr>
          <p:cNvSpPr>
            <a:spLocks noGrp="1"/>
          </p:cNvSpPr>
          <p:nvPr>
            <p:ph type="title"/>
          </p:nvPr>
        </p:nvSpPr>
        <p:spPr/>
        <p:txBody>
          <a:bodyPr/>
          <a:lstStyle/>
          <a:p>
            <a:r>
              <a:rPr lang="nl-NL" dirty="0" err="1"/>
              <a:t>Faculties</a:t>
            </a:r>
            <a:endParaRPr lang="en-US" dirty="0"/>
          </a:p>
        </p:txBody>
      </p:sp>
      <p:sp>
        <p:nvSpPr>
          <p:cNvPr id="4" name="Tijdelijke aanduiding voor afbeelding 3">
            <a:extLst>
              <a:ext uri="{FF2B5EF4-FFF2-40B4-BE49-F238E27FC236}">
                <a16:creationId xmlns:a16="http://schemas.microsoft.com/office/drawing/2014/main" id="{3F1C4D9A-90A7-CC85-5C65-FD36B4744536}"/>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191543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2743-765E-9C78-7677-6BF358DE032B}"/>
            </a:ext>
          </a:extLst>
        </p:cNvPr>
        <p:cNvGrpSpPr/>
        <p:nvPr/>
      </p:nvGrpSpPr>
      <p:grpSpPr>
        <a:xfrm>
          <a:off x="0" y="0"/>
          <a:ext cx="0" cy="0"/>
          <a:chOff x="0" y="0"/>
          <a:chExt cx="0" cy="0"/>
        </a:xfrm>
      </p:grpSpPr>
      <p:sp>
        <p:nvSpPr>
          <p:cNvPr id="44" name="Rechthoek 43">
            <a:extLst>
              <a:ext uri="{FF2B5EF4-FFF2-40B4-BE49-F238E27FC236}">
                <a16:creationId xmlns:a16="http://schemas.microsoft.com/office/drawing/2014/main" id="{EA56A35E-F43C-6C87-2FF5-0F5C7A8F1659}"/>
              </a:ext>
            </a:extLst>
          </p:cNvPr>
          <p:cNvSpPr>
            <a:spLocks noChangeAspect="1"/>
          </p:cNvSpPr>
          <p:nvPr/>
        </p:nvSpPr>
        <p:spPr>
          <a:xfrm>
            <a:off x="3065267" y="1797695"/>
            <a:ext cx="540000" cy="540000"/>
          </a:xfrm>
          <a:prstGeom prst="rect">
            <a:avLst/>
          </a:prstGeom>
          <a:blipFill dpi="0" rotWithShape="1">
            <a:blip>
              <a:extLst>
                <a:ext uri="{96DAC541-7B7A-43D3-8B79-37D633B846F1}">
                  <asvg:svgBlip xmlns:asvg="http://schemas.microsoft.com/office/drawing/2016/SVG/main" r:embed="rId3"/>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a:t>
            </a:r>
          </a:p>
          <a:p>
            <a:pPr>
              <a:lnSpc>
                <a:spcPts val="2400"/>
              </a:lnSpc>
            </a:pPr>
            <a:r>
              <a:rPr lang="nl-NL" sz="1600" dirty="0" err="1">
                <a:solidFill>
                  <a:srgbClr val="001158"/>
                </a:solidFill>
                <a:latin typeface="Merriweather" panose="00000500000000000000" pitchFamily="2" charset="0"/>
              </a:rPr>
              <a:t>Cities</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370E753E-E2D7-D762-C8E3-7DDC7A8CFFDA}"/>
              </a:ext>
            </a:extLst>
          </p:cNvPr>
          <p:cNvSpPr>
            <a:spLocks noChangeAspect="1"/>
          </p:cNvSpPr>
          <p:nvPr/>
        </p:nvSpPr>
        <p:spPr>
          <a:xfrm>
            <a:off x="6140288" y="1797697"/>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p>
          <a:p>
            <a:pPr>
              <a:lnSpc>
                <a:spcPts val="2400"/>
              </a:lnSpc>
            </a:pPr>
            <a:r>
              <a:rPr lang="nl-NL" sz="1600" dirty="0" err="1">
                <a:solidFill>
                  <a:srgbClr val="001158"/>
                </a:solidFill>
                <a:latin typeface="Merriweather" panose="00000500000000000000" pitchFamily="2" charset="0"/>
              </a:rPr>
              <a:t>Faculties</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7CBDCE64-D416-A0A2-C248-DED5B51C9501}"/>
              </a:ext>
            </a:extLst>
          </p:cNvPr>
          <p:cNvSpPr>
            <a:spLocks noChangeAspect="1"/>
          </p:cNvSpPr>
          <p:nvPr/>
        </p:nvSpPr>
        <p:spPr>
          <a:xfrm>
            <a:off x="8888464" y="1695154"/>
            <a:ext cx="750118" cy="750118"/>
          </a:xfrm>
          <a:prstGeom prst="rect">
            <a:avLst/>
          </a:prstGeom>
          <a:blipFill dpi="0" rotWithShape="1">
            <a:blip>
              <a:extLst>
                <a:ext uri="{96DAC541-7B7A-43D3-8B79-37D633B846F1}">
                  <asvg:svgBlip xmlns:asvg="http://schemas.microsoft.com/office/drawing/2016/SVG/main" r:embed="rId5"/>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6,400</a:t>
            </a:r>
            <a:endParaRPr lang="nl-NL" sz="28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Staff</a:t>
            </a:r>
            <a:r>
              <a:rPr lang="nl-NL" sz="1600" dirty="0">
                <a:solidFill>
                  <a:srgbClr val="001158"/>
                </a:solidFill>
                <a:latin typeface="Merriweather" panose="00000500000000000000" pitchFamily="2" charset="0"/>
              </a:rPr>
              <a:t> members</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2EA6B5D-22DE-3510-A426-2B36210BEF94}"/>
              </a:ext>
            </a:extLst>
          </p:cNvPr>
          <p:cNvSpPr>
            <a:spLocks noChangeAspect="1"/>
          </p:cNvSpPr>
          <p:nvPr/>
        </p:nvSpPr>
        <p:spPr>
          <a:xfrm>
            <a:off x="3065267" y="3700908"/>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39600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Bachelor’s</a:t>
            </a:r>
            <a:br>
              <a:rPr lang="nl-NL" sz="1600" dirty="0">
                <a:solidFill>
                  <a:srgbClr val="001158"/>
                </a:solidFill>
                <a:latin typeface="Merriweather" panose="00000500000000000000" pitchFamily="2" charset="0"/>
              </a:rPr>
            </a:b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52A157D7-060D-F705-A5A9-A7E32D87BB89}"/>
              </a:ext>
            </a:extLst>
          </p:cNvPr>
          <p:cNvSpPr>
            <a:spLocks noChangeAspect="1"/>
          </p:cNvSpPr>
          <p:nvPr/>
        </p:nvSpPr>
        <p:spPr>
          <a:xfrm>
            <a:off x="6140288" y="3700908"/>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36000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Master’s</a:t>
            </a:r>
            <a:r>
              <a:rPr lang="nl-NL" sz="1600" dirty="0">
                <a:solidFill>
                  <a:srgbClr val="001158"/>
                </a:solidFill>
                <a:latin typeface="Merriweather" panose="00000500000000000000" pitchFamily="2" charset="0"/>
              </a:rPr>
              <a:t> </a:t>
            </a:r>
            <a:br>
              <a:rPr lang="nl-NL" sz="1600" dirty="0">
                <a:solidFill>
                  <a:srgbClr val="001158"/>
                </a:solidFill>
                <a:latin typeface="Merriweather" panose="00000500000000000000" pitchFamily="2" charset="0"/>
              </a:rPr>
            </a:b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AC472A0B-525E-057A-DE29-2CB8BD072BFB}"/>
              </a:ext>
            </a:extLst>
          </p:cNvPr>
          <p:cNvSpPr>
            <a:spLocks noChangeAspect="1"/>
          </p:cNvSpPr>
          <p:nvPr/>
        </p:nvSpPr>
        <p:spPr>
          <a:xfrm>
            <a:off x="3037624" y="548298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156,000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Alumni</a:t>
            </a:r>
            <a:endParaRPr lang="en-US" dirty="0">
              <a:solidFill>
                <a:srgbClr val="001158"/>
              </a:solidFill>
              <a:latin typeface="Merriweather" panose="00000500000000000000" pitchFamily="2" charset="0"/>
            </a:endParaRPr>
          </a:p>
        </p:txBody>
      </p:sp>
      <p:sp>
        <p:nvSpPr>
          <p:cNvPr id="36" name="Rechthoek 35">
            <a:extLst>
              <a:ext uri="{FF2B5EF4-FFF2-40B4-BE49-F238E27FC236}">
                <a16:creationId xmlns:a16="http://schemas.microsoft.com/office/drawing/2014/main" id="{4AC7921C-888C-755F-80D4-C20A2A89C2A4}"/>
              </a:ext>
            </a:extLst>
          </p:cNvPr>
          <p:cNvSpPr>
            <a:spLocks noChangeAspect="1"/>
          </p:cNvSpPr>
          <p:nvPr/>
        </p:nvSpPr>
        <p:spPr>
          <a:xfrm>
            <a:off x="8993627" y="3700908"/>
            <a:ext cx="540000" cy="540000"/>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Students</a:t>
            </a:r>
            <a:endParaRPr lang="en-US" dirty="0">
              <a:solidFill>
                <a:srgbClr val="001158"/>
              </a:solidFill>
              <a:latin typeface="Merriweather" panose="00000500000000000000" pitchFamily="2" charset="0"/>
            </a:endParaRPr>
          </a:p>
        </p:txBody>
      </p:sp>
      <p:sp>
        <p:nvSpPr>
          <p:cNvPr id="37" name="Rechthoek 36">
            <a:extLst>
              <a:ext uri="{FF2B5EF4-FFF2-40B4-BE49-F238E27FC236}">
                <a16:creationId xmlns:a16="http://schemas.microsoft.com/office/drawing/2014/main" id="{C8195187-F4CA-65B7-EEC9-C2C2873A82D3}"/>
              </a:ext>
            </a:extLst>
          </p:cNvPr>
          <p:cNvSpPr>
            <a:spLocks noChangeAspect="1"/>
          </p:cNvSpPr>
          <p:nvPr/>
        </p:nvSpPr>
        <p:spPr>
          <a:xfrm>
            <a:off x="6140287" y="5482985"/>
            <a:ext cx="540000" cy="540000"/>
          </a:xfrm>
          <a:prstGeom prst="rect">
            <a:avLst/>
          </a:prstGeom>
          <a:blipFill dpi="0" rotWithShape="1">
            <a:blip>
              <a:extLst>
                <a:ext uri="{96DAC541-7B7A-43D3-8B79-37D633B846F1}">
                  <asvg:svgBlip xmlns:asvg="http://schemas.microsoft.com/office/drawing/2016/SVG/main" r:embed="rId10"/>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120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Nationalities</a:t>
            </a:r>
            <a:endParaRPr lang="en-US" dirty="0">
              <a:solidFill>
                <a:srgbClr val="001158"/>
              </a:solidFill>
              <a:latin typeface="Merriweather" panose="00000500000000000000" pitchFamily="2" charset="0"/>
            </a:endParaRPr>
          </a:p>
        </p:txBody>
      </p:sp>
      <p:sp>
        <p:nvSpPr>
          <p:cNvPr id="38" name="Rechthoek 37">
            <a:extLst>
              <a:ext uri="{FF2B5EF4-FFF2-40B4-BE49-F238E27FC236}">
                <a16:creationId xmlns:a16="http://schemas.microsoft.com/office/drawing/2014/main" id="{F99CE465-A058-5718-15DC-FF448A4CFA5C}"/>
              </a:ext>
            </a:extLst>
          </p:cNvPr>
          <p:cNvSpPr>
            <a:spLocks noChangeAspect="1"/>
          </p:cNvSpPr>
          <p:nvPr/>
        </p:nvSpPr>
        <p:spPr>
          <a:xfrm>
            <a:off x="8957429" y="5468621"/>
            <a:ext cx="576198" cy="576198"/>
          </a:xfrm>
          <a:prstGeom prst="rect">
            <a:avLst/>
          </a:prstGeom>
          <a:blipFill dpi="0" rotWithShape="1">
            <a:blip>
              <a:extLst>
                <a:ext uri="{96DAC541-7B7A-43D3-8B79-37D633B846F1}">
                  <asvg:svgBlip xmlns:asvg="http://schemas.microsoft.com/office/drawing/2016/SVG/main" r:embed="rId11"/>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684000" rIns="0" bIns="0" rtlCol="0" anchor="ctr"/>
          <a:lstStyle/>
          <a:p>
            <a:pPr>
              <a:lnSpc>
                <a:spcPts val="2400"/>
              </a:lnSpc>
            </a:pPr>
            <a:r>
              <a:rPr lang="nl-NL" sz="3200" b="1" dirty="0">
                <a:solidFill>
                  <a:srgbClr val="B27F2A"/>
                </a:solidFill>
                <a:latin typeface="Merriweather" panose="00000500000000000000" pitchFamily="2" charset="0"/>
              </a:rPr>
              <a:t>16</a:t>
            </a:r>
            <a:r>
              <a:rPr lang="nl-NL" b="1" dirty="0">
                <a:solidFill>
                  <a:srgbClr val="B27F2A"/>
                </a:solidFill>
                <a:latin typeface="Merriweather" panose="00000500000000000000" pitchFamily="2" charset="0"/>
              </a:rPr>
              <a:t> </a:t>
            </a:r>
          </a:p>
          <a:p>
            <a:pPr marL="0" marR="0" lvl="0" indent="0" algn="l" defTabSz="914400" rtl="0" eaLnBrk="1" fontAlgn="auto" latinLnBrk="0" hangingPunct="1">
              <a:lnSpc>
                <a:spcPts val="2000"/>
              </a:lnSpc>
              <a:spcBef>
                <a:spcPts val="0"/>
              </a:spcBef>
              <a:spcAft>
                <a:spcPts val="0"/>
              </a:spcAft>
              <a:buClrTx/>
              <a:buSzTx/>
              <a:buFontTx/>
              <a:buNone/>
              <a:tabLst/>
              <a:defRPr/>
            </a:pPr>
            <a:r>
              <a:rPr lang="nl-NL" sz="1600" dirty="0">
                <a:solidFill>
                  <a:srgbClr val="001158"/>
                </a:solidFill>
                <a:latin typeface="Merriweather" panose="00000500000000000000" pitchFamily="2" charset="0"/>
              </a:rPr>
              <a:t>Nobel </a:t>
            </a:r>
            <a:r>
              <a:rPr lang="nl-NL" sz="1600" dirty="0" err="1">
                <a:solidFill>
                  <a:srgbClr val="001158"/>
                </a:solidFill>
                <a:latin typeface="Merriweather" panose="00000500000000000000" pitchFamily="2" charset="0"/>
              </a:rPr>
              <a:t>Prizes</a:t>
            </a:r>
            <a:br>
              <a:rPr lang="nl-NL" sz="1600" dirty="0">
                <a:solidFill>
                  <a:srgbClr val="001158"/>
                </a:solidFill>
                <a:latin typeface="Merriweather" panose="00000500000000000000" pitchFamily="2" charset="0"/>
              </a:rPr>
            </a:br>
            <a:r>
              <a:rPr kumimoji="0" lang="nl-NL" sz="1200" b="0" i="0" u="none" strike="noStrike" kern="1200" cap="none" spc="0" normalizeH="0" baseline="0" noProof="0" dirty="0" err="1">
                <a:ln>
                  <a:noFill/>
                </a:ln>
                <a:solidFill>
                  <a:srgbClr val="001158"/>
                </a:solidFill>
                <a:effectLst/>
                <a:uLnTx/>
                <a:uFillTx/>
                <a:latin typeface="Merriweather" panose="00000500000000000000" pitchFamily="2" charset="0"/>
                <a:ea typeface="+mn-ea"/>
                <a:cs typeface="+mn-cs"/>
              </a:rPr>
              <a:t>Until</a:t>
            </a:r>
            <a:r>
              <a:rPr kumimoji="0" lang="nl-NL" sz="12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rPr>
              <a:t> </a:t>
            </a:r>
            <a:r>
              <a:rPr kumimoji="0" lang="nl-NL" sz="1200" b="0" i="0" u="none" strike="noStrike" kern="1200" cap="none" spc="0" normalizeH="0" baseline="0" noProof="0" dirty="0" err="1">
                <a:ln>
                  <a:noFill/>
                </a:ln>
                <a:solidFill>
                  <a:srgbClr val="001158"/>
                </a:solidFill>
                <a:effectLst/>
                <a:uLnTx/>
                <a:uFillTx/>
                <a:latin typeface="Merriweather" panose="00000500000000000000" pitchFamily="2" charset="0"/>
                <a:ea typeface="+mn-ea"/>
                <a:cs typeface="+mn-cs"/>
              </a:rPr>
              <a:t>now</a:t>
            </a:r>
            <a:endParaRPr kumimoji="0" lang="en-US" sz="14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p>
            <a:pPr>
              <a:lnSpc>
                <a:spcPts val="2400"/>
              </a:lnSpc>
            </a:pPr>
            <a:endParaRPr lang="en-US" dirty="0">
              <a:solidFill>
                <a:srgbClr val="001158"/>
              </a:solidFill>
              <a:latin typeface="Merriweather" panose="00000500000000000000" pitchFamily="2" charset="0"/>
            </a:endParaRPr>
          </a:p>
        </p:txBody>
      </p:sp>
      <p:sp>
        <p:nvSpPr>
          <p:cNvPr id="8" name="Titel 2">
            <a:extLst>
              <a:ext uri="{FF2B5EF4-FFF2-40B4-BE49-F238E27FC236}">
                <a16:creationId xmlns:a16="http://schemas.microsoft.com/office/drawing/2014/main" id="{65250685-55B1-4CAB-0DFC-526CA0047647}"/>
              </a:ext>
            </a:extLst>
          </p:cNvPr>
          <p:cNvSpPr>
            <a:spLocks noGrp="1"/>
          </p:cNvSpPr>
          <p:nvPr>
            <p:ph type="title"/>
          </p:nvPr>
        </p:nvSpPr>
        <p:spPr>
          <a:xfrm>
            <a:off x="3007086" y="360000"/>
            <a:ext cx="8346713" cy="1325563"/>
          </a:xfrm>
        </p:spPr>
        <p:txBody>
          <a:bodyPr/>
          <a:lstStyle/>
          <a:p>
            <a:r>
              <a:rPr lang="nl-NL" dirty="0"/>
              <a:t>Leiden University in </a:t>
            </a:r>
            <a:r>
              <a:rPr lang="nl-NL" dirty="0" err="1"/>
              <a:t>figures</a:t>
            </a:r>
            <a:endParaRPr lang="en-US" dirty="0"/>
          </a:p>
        </p:txBody>
      </p:sp>
      <p:sp>
        <p:nvSpPr>
          <p:cNvPr id="9" name="Tijdelijke aanduiding voor afbeelding 8">
            <a:extLst>
              <a:ext uri="{FF2B5EF4-FFF2-40B4-BE49-F238E27FC236}">
                <a16:creationId xmlns:a16="http://schemas.microsoft.com/office/drawing/2014/main" id="{0E1757CF-0079-0659-1772-00C708757FBF}"/>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3791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1522-1469-8D42-0DAB-4136B27F6F15}"/>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604DF748-98D3-DCEC-8B65-1477FD9BC84E}"/>
              </a:ext>
            </a:extLst>
          </p:cNvPr>
          <p:cNvGrpSpPr/>
          <p:nvPr/>
        </p:nvGrpSpPr>
        <p:grpSpPr>
          <a:xfrm>
            <a:off x="7037131" y="1720827"/>
            <a:ext cx="4682618" cy="4719202"/>
            <a:chOff x="6587551" y="1690347"/>
            <a:chExt cx="4682618" cy="4719202"/>
          </a:xfrm>
        </p:grpSpPr>
        <p:pic>
          <p:nvPicPr>
            <p:cNvPr id="16" name="Picture 3">
              <a:extLst>
                <a:ext uri="{FF2B5EF4-FFF2-40B4-BE49-F238E27FC236}">
                  <a16:creationId xmlns:a16="http://schemas.microsoft.com/office/drawing/2014/main" id="{03A2742D-BAB7-8B80-47DB-ADF44A7227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87551" y="1690347"/>
              <a:ext cx="4682618" cy="4719202"/>
            </a:xfrm>
            <a:prstGeom prst="rect">
              <a:avLst/>
            </a:prstGeom>
            <a:solidFill>
              <a:schemeClr val="bg1">
                <a:alpha val="0"/>
              </a:schemeClr>
            </a:solidFill>
          </p:spPr>
        </p:pic>
        <p:sp>
          <p:nvSpPr>
            <p:cNvPr id="17" name="Tekstvak 11">
              <a:extLst>
                <a:ext uri="{FF2B5EF4-FFF2-40B4-BE49-F238E27FC236}">
                  <a16:creationId xmlns:a16="http://schemas.microsoft.com/office/drawing/2014/main" id="{4C515BFD-D788-5D4E-18B2-775738D89DA6}"/>
                </a:ext>
              </a:extLst>
            </p:cNvPr>
            <p:cNvSpPr txBox="1">
              <a:spLocks/>
            </p:cNvSpPr>
            <p:nvPr/>
          </p:nvSpPr>
          <p:spPr>
            <a:xfrm>
              <a:off x="8147305" y="2405583"/>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en-GB" b="1" dirty="0">
                  <a:solidFill>
                    <a:srgbClr val="002060"/>
                  </a:solidFill>
                </a:rPr>
                <a:t>Connecting</a:t>
              </a:r>
            </a:p>
          </p:txBody>
        </p:sp>
        <p:sp>
          <p:nvSpPr>
            <p:cNvPr id="18" name="Tekstvak 11">
              <a:extLst>
                <a:ext uri="{FF2B5EF4-FFF2-40B4-BE49-F238E27FC236}">
                  <a16:creationId xmlns:a16="http://schemas.microsoft.com/office/drawing/2014/main" id="{D1703413-7698-5577-AE0B-2CC0C594A0F5}"/>
                </a:ext>
              </a:extLst>
            </p:cNvPr>
            <p:cNvSpPr txBox="1">
              <a:spLocks/>
            </p:cNvSpPr>
            <p:nvPr/>
          </p:nvSpPr>
          <p:spPr>
            <a:xfrm>
              <a:off x="6684264" y="3898954"/>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en-GB" b="1" dirty="0">
                  <a:solidFill>
                    <a:srgbClr val="002060"/>
                  </a:solidFill>
                </a:rPr>
                <a:t>Innovative</a:t>
              </a:r>
            </a:p>
          </p:txBody>
        </p:sp>
        <p:sp>
          <p:nvSpPr>
            <p:cNvPr id="25" name="Tekstvak 11">
              <a:extLst>
                <a:ext uri="{FF2B5EF4-FFF2-40B4-BE49-F238E27FC236}">
                  <a16:creationId xmlns:a16="http://schemas.microsoft.com/office/drawing/2014/main" id="{10B7599D-E16C-6187-DE10-C1F28FA3CAAA}"/>
                </a:ext>
              </a:extLst>
            </p:cNvPr>
            <p:cNvSpPr txBox="1">
              <a:spLocks/>
            </p:cNvSpPr>
            <p:nvPr/>
          </p:nvSpPr>
          <p:spPr>
            <a:xfrm>
              <a:off x="8147305" y="5410678"/>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en-GB" b="1" dirty="0">
                  <a:solidFill>
                    <a:srgbClr val="002060"/>
                  </a:solidFill>
                </a:rPr>
                <a:t>Free</a:t>
              </a:r>
            </a:p>
          </p:txBody>
        </p:sp>
        <p:sp>
          <p:nvSpPr>
            <p:cNvPr id="26" name="Tekstvak 11">
              <a:extLst>
                <a:ext uri="{FF2B5EF4-FFF2-40B4-BE49-F238E27FC236}">
                  <a16:creationId xmlns:a16="http://schemas.microsoft.com/office/drawing/2014/main" id="{E5013F33-1F9D-7B57-96FE-F72C03CAB99A}"/>
                </a:ext>
              </a:extLst>
            </p:cNvPr>
            <p:cNvSpPr txBox="1">
              <a:spLocks/>
            </p:cNvSpPr>
            <p:nvPr/>
          </p:nvSpPr>
          <p:spPr>
            <a:xfrm>
              <a:off x="9592057" y="3898800"/>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en-GB" b="1" dirty="0">
                  <a:solidFill>
                    <a:srgbClr val="002060"/>
                  </a:solidFill>
                </a:rPr>
                <a:t>Responsible</a:t>
              </a:r>
            </a:p>
          </p:txBody>
        </p:sp>
      </p:grpSp>
      <p:sp>
        <p:nvSpPr>
          <p:cNvPr id="38" name="Rechthoek 37">
            <a:extLst>
              <a:ext uri="{FF2B5EF4-FFF2-40B4-BE49-F238E27FC236}">
                <a16:creationId xmlns:a16="http://schemas.microsoft.com/office/drawing/2014/main" id="{5849AEA6-486C-9069-A91B-4BEFDC4C7099}"/>
              </a:ext>
            </a:extLst>
          </p:cNvPr>
          <p:cNvSpPr>
            <a:spLocks noChangeAspect="1"/>
          </p:cNvSpPr>
          <p:nvPr/>
        </p:nvSpPr>
        <p:spPr>
          <a:xfrm>
            <a:off x="3752073" y="4963648"/>
            <a:ext cx="2670251" cy="1330017"/>
          </a:xfrm>
          <a:prstGeom prst="rect">
            <a:avLst/>
          </a:prstGeom>
          <a:blipFill dpi="0" rotWithShape="1">
            <a:blip>
              <a:extLst>
                <a:ext uri="{96DAC541-7B7A-43D3-8B79-37D633B846F1}">
                  <asvg:svgBlip xmlns:asvg="http://schemas.microsoft.com/office/drawing/2016/SVG/main" r:embed="rId4"/>
                </a:ext>
              </a:extLst>
            </a:blip>
            <a:srcRect/>
            <a:stretch>
              <a:fillRect l="1" r="54327"/>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rPr>
              <a:t>Ample scope for talent and development</a:t>
            </a:r>
          </a:p>
        </p:txBody>
      </p:sp>
      <p:sp>
        <p:nvSpPr>
          <p:cNvPr id="39" name="Rechthoek 38">
            <a:extLst>
              <a:ext uri="{FF2B5EF4-FFF2-40B4-BE49-F238E27FC236}">
                <a16:creationId xmlns:a16="http://schemas.microsoft.com/office/drawing/2014/main" id="{62879529-F6A7-3D13-94B6-5DFCF100965B}"/>
              </a:ext>
            </a:extLst>
          </p:cNvPr>
          <p:cNvSpPr>
            <a:spLocks noChangeAspect="1"/>
          </p:cNvSpPr>
          <p:nvPr/>
        </p:nvSpPr>
        <p:spPr>
          <a:xfrm>
            <a:off x="737053" y="4975680"/>
            <a:ext cx="2618239" cy="1330017"/>
          </a:xfrm>
          <a:prstGeom prst="rect">
            <a:avLst/>
          </a:prstGeom>
          <a:blipFill dpi="0" rotWithShape="1">
            <a:blip>
              <a:extLst>
                <a:ext uri="{96DAC541-7B7A-43D3-8B79-37D633B846F1}">
                  <asvg:svgBlip xmlns:asvg="http://schemas.microsoft.com/office/drawing/2016/SVG/main" r:embed="rId5"/>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rPr>
              <a:t>More value through strategic collaboration</a:t>
            </a:r>
          </a:p>
        </p:txBody>
      </p:sp>
      <p:sp>
        <p:nvSpPr>
          <p:cNvPr id="40" name="Rechthoek 39">
            <a:extLst>
              <a:ext uri="{FF2B5EF4-FFF2-40B4-BE49-F238E27FC236}">
                <a16:creationId xmlns:a16="http://schemas.microsoft.com/office/drawing/2014/main" id="{6EE37B89-64D2-FFDB-31FC-F7178F73E48F}"/>
              </a:ext>
            </a:extLst>
          </p:cNvPr>
          <p:cNvSpPr>
            <a:spLocks noChangeAspect="1"/>
          </p:cNvSpPr>
          <p:nvPr/>
        </p:nvSpPr>
        <p:spPr>
          <a:xfrm>
            <a:off x="780970" y="1751361"/>
            <a:ext cx="2371848" cy="1204855"/>
          </a:xfrm>
          <a:prstGeom prst="rect">
            <a:avLst/>
          </a:prstGeom>
          <a:blipFill dpi="0" rotWithShape="1">
            <a:blip>
              <a:extLst>
                <a:ext uri="{96DAC541-7B7A-43D3-8B79-37D633B846F1}">
                  <asvg:svgBlip xmlns:asvg="http://schemas.microsoft.com/office/drawing/2016/SVG/main" r:embed="rId6"/>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188000" tIns="108000" rIns="0" bIns="0" rtlCol="0" anchor="ctr"/>
          <a:lstStyle/>
          <a:p>
            <a:pPr>
              <a:lnSpc>
                <a:spcPct val="90000"/>
              </a:lnSpc>
            </a:pPr>
            <a:r>
              <a:rPr lang="en-GB" sz="1300" dirty="0">
                <a:solidFill>
                  <a:srgbClr val="001158"/>
                </a:solidFill>
                <a:latin typeface="Vestula Pro" panose="020B0A03060302020204" pitchFamily="34" charset="0"/>
              </a:rPr>
              <a:t>Room for innovation</a:t>
            </a:r>
          </a:p>
        </p:txBody>
      </p:sp>
      <p:sp>
        <p:nvSpPr>
          <p:cNvPr id="41" name="Rechthoek 40">
            <a:extLst>
              <a:ext uri="{FF2B5EF4-FFF2-40B4-BE49-F238E27FC236}">
                <a16:creationId xmlns:a16="http://schemas.microsoft.com/office/drawing/2014/main" id="{771292A6-D5CB-76D7-51ED-6DECCDED7470}"/>
              </a:ext>
            </a:extLst>
          </p:cNvPr>
          <p:cNvSpPr>
            <a:spLocks noChangeAspect="1"/>
          </p:cNvSpPr>
          <p:nvPr/>
        </p:nvSpPr>
        <p:spPr>
          <a:xfrm>
            <a:off x="3846780" y="1731055"/>
            <a:ext cx="2575545" cy="1225162"/>
          </a:xfrm>
          <a:prstGeom prst="rect">
            <a:avLst/>
          </a:prstGeom>
          <a:blipFill dpi="0" rotWithShape="1">
            <a:blip>
              <a:extLst>
                <a:ext uri="{96DAC541-7B7A-43D3-8B79-37D633B846F1}">
                  <asvg:svgBlip xmlns:asvg="http://schemas.microsoft.com/office/drawing/2016/SVG/main" r:embed="rId7"/>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260000" tIns="36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rPr>
              <a:t>Pioneering interdisciplinary research and teaching</a:t>
            </a:r>
          </a:p>
        </p:txBody>
      </p:sp>
      <p:sp>
        <p:nvSpPr>
          <p:cNvPr id="42" name="Rechthoek 41">
            <a:extLst>
              <a:ext uri="{FF2B5EF4-FFF2-40B4-BE49-F238E27FC236}">
                <a16:creationId xmlns:a16="http://schemas.microsoft.com/office/drawing/2014/main" id="{4C82A659-5C29-1169-E198-B19CC9E5184A}"/>
              </a:ext>
            </a:extLst>
          </p:cNvPr>
          <p:cNvSpPr>
            <a:spLocks noChangeAspect="1"/>
          </p:cNvSpPr>
          <p:nvPr/>
        </p:nvSpPr>
        <p:spPr>
          <a:xfrm>
            <a:off x="679978" y="3358996"/>
            <a:ext cx="2896070" cy="1330016"/>
          </a:xfrm>
          <a:prstGeom prst="rect">
            <a:avLst/>
          </a:prstGeom>
          <a:blipFill dpi="0" rotWithShape="1">
            <a:blip>
              <a:alphaModFix/>
              <a:extLst>
                <a:ext uri="{96DAC541-7B7A-43D3-8B79-37D633B846F1}">
                  <asvg:svgBlip xmlns:asvg="http://schemas.microsoft.com/office/drawing/2016/SVG/main" r:embed="rId8"/>
                </a:ext>
              </a:extLst>
            </a:blip>
            <a:srcRect/>
            <a:stretch>
              <a:fillRect l="1362" r="5483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08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rPr>
              <a:t>Future-proof student development</a:t>
            </a:r>
          </a:p>
        </p:txBody>
      </p:sp>
      <p:sp>
        <p:nvSpPr>
          <p:cNvPr id="43" name="Rechthoek 42">
            <a:extLst>
              <a:ext uri="{FF2B5EF4-FFF2-40B4-BE49-F238E27FC236}">
                <a16:creationId xmlns:a16="http://schemas.microsoft.com/office/drawing/2014/main" id="{275D01E2-2D3A-21E0-2F45-C92D8E2C6CBF}"/>
              </a:ext>
            </a:extLst>
          </p:cNvPr>
          <p:cNvSpPr>
            <a:spLocks noChangeAspect="1"/>
          </p:cNvSpPr>
          <p:nvPr/>
        </p:nvSpPr>
        <p:spPr>
          <a:xfrm>
            <a:off x="3743836" y="3337878"/>
            <a:ext cx="2618239" cy="1330017"/>
          </a:xfrm>
          <a:prstGeom prst="rect">
            <a:avLst/>
          </a:prstGeom>
          <a:blipFill dpi="0" rotWithShape="1">
            <a:blip>
              <a:extLst>
                <a:ext uri="{96DAC541-7B7A-43D3-8B79-37D633B846F1}">
                  <asvg:svgBlip xmlns:asvg="http://schemas.microsoft.com/office/drawing/2016/SVG/main" r:embed="rId9"/>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a:lnSpc>
                <a:spcPct val="90000"/>
              </a:lnSpc>
            </a:pPr>
            <a:r>
              <a:rPr lang="en-GB" sz="1300" dirty="0">
                <a:solidFill>
                  <a:srgbClr val="001158"/>
                </a:solidFill>
                <a:latin typeface="Vestula Pro" panose="020B0A03060302020204" pitchFamily="34" charset="0"/>
              </a:rPr>
              <a:t>A healthy, involved and learning community</a:t>
            </a:r>
          </a:p>
        </p:txBody>
      </p:sp>
      <p:sp>
        <p:nvSpPr>
          <p:cNvPr id="2" name="Titel 1">
            <a:extLst>
              <a:ext uri="{FF2B5EF4-FFF2-40B4-BE49-F238E27FC236}">
                <a16:creationId xmlns:a16="http://schemas.microsoft.com/office/drawing/2014/main" id="{C15E840C-3EB1-140A-8C6F-5BF0A9DB9707}"/>
              </a:ext>
            </a:extLst>
          </p:cNvPr>
          <p:cNvSpPr>
            <a:spLocks noGrp="1"/>
          </p:cNvSpPr>
          <p:nvPr>
            <p:ph type="title"/>
          </p:nvPr>
        </p:nvSpPr>
        <p:spPr>
          <a:xfrm>
            <a:off x="647700" y="269875"/>
            <a:ext cx="10515600" cy="1325563"/>
          </a:xfrm>
        </p:spPr>
        <p:txBody>
          <a:bodyPr>
            <a:noAutofit/>
          </a:bodyPr>
          <a:lstStyle/>
          <a:p>
            <a:pPr>
              <a:lnSpc>
                <a:spcPct val="120000"/>
              </a:lnSpc>
            </a:pPr>
            <a:r>
              <a:rPr lang="en-GB" dirty="0">
                <a:latin typeface="Merriweather" panose="00000500000000000000" pitchFamily="2" charset="0"/>
              </a:rPr>
              <a:t>Innovating and Connecting</a:t>
            </a:r>
            <a:br>
              <a:rPr lang="en-GB" dirty="0">
                <a:latin typeface="Merriweather" panose="00000500000000000000" pitchFamily="2" charset="0"/>
              </a:rPr>
            </a:br>
            <a:r>
              <a:rPr lang="en-GB" sz="2800" dirty="0">
                <a:solidFill>
                  <a:srgbClr val="B27F2A"/>
                </a:solidFill>
                <a:latin typeface="Merriweather" panose="00000500000000000000" pitchFamily="2" charset="0"/>
              </a:rPr>
              <a:t>Strategic Plan 2022-2027</a:t>
            </a:r>
            <a:endParaRPr lang="en-GB" dirty="0"/>
          </a:p>
        </p:txBody>
      </p:sp>
    </p:spTree>
    <p:extLst>
      <p:ext uri="{BB962C8B-B14F-4D97-AF65-F5344CB8AC3E}">
        <p14:creationId xmlns:p14="http://schemas.microsoft.com/office/powerpoint/2010/main" val="31051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E106859-3228-5471-5A0F-DD8EB8712D36}"/>
              </a:ext>
            </a:extLst>
          </p:cNvPr>
          <p:cNvSpPr>
            <a:spLocks noGrp="1"/>
          </p:cNvSpPr>
          <p:nvPr>
            <p:ph type="body" sz="quarter" idx="14"/>
          </p:nvPr>
        </p:nvSpPr>
        <p:spPr>
          <a:xfrm>
            <a:off x="5968800" y="1076362"/>
            <a:ext cx="5511438" cy="1708160"/>
          </a:xfrm>
        </p:spPr>
        <p:txBody>
          <a:bodyPr vert="horz" lIns="91440" tIns="45720" rIns="91440" bIns="45720" rtlCol="0">
            <a:noAutofit/>
          </a:bodyPr>
          <a:lstStyle/>
          <a:p>
            <a:pPr marL="228600" indent="-228600">
              <a:lnSpc>
                <a:spcPct val="120000"/>
              </a:lnSpc>
              <a:spcBef>
                <a:spcPts val="0"/>
              </a:spcBef>
            </a:pPr>
            <a:r>
              <a:rPr lang="en-GB" dirty="0"/>
              <a:t>Cutting-edge fundamental research</a:t>
            </a:r>
          </a:p>
          <a:p>
            <a:pPr marL="228600" indent="-228600">
              <a:lnSpc>
                <a:spcPct val="120000"/>
              </a:lnSpc>
              <a:spcBef>
                <a:spcPts val="0"/>
              </a:spcBef>
            </a:pPr>
            <a:r>
              <a:rPr lang="en-GB" dirty="0"/>
              <a:t>Interdisciplinary collaboration</a:t>
            </a:r>
          </a:p>
          <a:p>
            <a:pPr marL="228600" indent="-228600">
              <a:lnSpc>
                <a:spcPct val="120000"/>
              </a:lnSpc>
              <a:spcBef>
                <a:spcPts val="0"/>
              </a:spcBef>
            </a:pPr>
            <a:r>
              <a:rPr lang="en-GB" dirty="0"/>
              <a:t>Impact on society</a:t>
            </a:r>
          </a:p>
          <a:p>
            <a:pPr marL="228600" indent="-228600">
              <a:lnSpc>
                <a:spcPct val="120000"/>
              </a:lnSpc>
              <a:spcBef>
                <a:spcPts val="0"/>
              </a:spcBef>
            </a:pPr>
            <a:r>
              <a:rPr lang="en-GB" dirty="0"/>
              <a:t>International focus</a:t>
            </a:r>
            <a:endParaRPr lang="en-GB" dirty="0">
              <a:solidFill>
                <a:srgbClr val="0C2577"/>
              </a:solidFill>
            </a:endParaRPr>
          </a:p>
        </p:txBody>
      </p:sp>
      <p:sp>
        <p:nvSpPr>
          <p:cNvPr id="3" name="Titel 2">
            <a:extLst>
              <a:ext uri="{FF2B5EF4-FFF2-40B4-BE49-F238E27FC236}">
                <a16:creationId xmlns:a16="http://schemas.microsoft.com/office/drawing/2014/main" id="{F045DF78-70BF-33B4-2161-211EE0FE8D0D}"/>
              </a:ext>
            </a:extLst>
          </p:cNvPr>
          <p:cNvSpPr>
            <a:spLocks noGrp="1"/>
          </p:cNvSpPr>
          <p:nvPr>
            <p:ph type="title"/>
          </p:nvPr>
        </p:nvSpPr>
        <p:spPr>
          <a:xfrm>
            <a:off x="5893160" y="165450"/>
            <a:ext cx="5511439" cy="918453"/>
          </a:xfrm>
        </p:spPr>
        <p:txBody>
          <a:bodyPr>
            <a:noAutofit/>
          </a:bodyPr>
          <a:lstStyle/>
          <a:p>
            <a:r>
              <a:rPr lang="en-GB" sz="2400" dirty="0"/>
              <a:t>World-class research</a:t>
            </a:r>
          </a:p>
        </p:txBody>
      </p:sp>
      <p:sp>
        <p:nvSpPr>
          <p:cNvPr id="2" name="Titel 2">
            <a:extLst>
              <a:ext uri="{FF2B5EF4-FFF2-40B4-BE49-F238E27FC236}">
                <a16:creationId xmlns:a16="http://schemas.microsoft.com/office/drawing/2014/main" id="{8162EEC2-1AAB-D2D1-9DC6-2F33A0EB59C4}"/>
              </a:ext>
            </a:extLst>
          </p:cNvPr>
          <p:cNvSpPr txBox="1">
            <a:spLocks/>
          </p:cNvSpPr>
          <p:nvPr/>
        </p:nvSpPr>
        <p:spPr>
          <a:xfrm>
            <a:off x="5893200" y="3095378"/>
            <a:ext cx="5928256" cy="1325563"/>
          </a:xfrm>
          <a:prstGeom prst="rect">
            <a:avLst/>
          </a:prstGeom>
        </p:spPr>
        <p:txBody>
          <a:bodyPr vert="horz" lIns="91440" tIns="45720" rIns="91440" bIns="45720" rtlCol="0" anchor="ctr">
            <a:normAutofit/>
          </a:bodyPr>
          <a:lstStyle>
            <a:lvl1pPr>
              <a:lnSpc>
                <a:spcPct val="100000"/>
              </a:lnSpc>
              <a:spcBef>
                <a:spcPct val="0"/>
              </a:spcBef>
              <a:buNone/>
              <a:defRPr lang="nl-NL" sz="2400" b="1" i="0" dirty="0">
                <a:solidFill>
                  <a:srgbClr val="001158"/>
                </a:solidFill>
                <a:latin typeface="Merriweather" pitchFamily="2" charset="77"/>
                <a:ea typeface="+mj-ea"/>
                <a:cs typeface="+mj-cs"/>
              </a:defRPr>
            </a:lvl1pPr>
          </a:lstStyle>
          <a:p>
            <a:r>
              <a:rPr lang="en-GB" dirty="0"/>
              <a:t>Innovative teaching</a:t>
            </a:r>
          </a:p>
        </p:txBody>
      </p:sp>
      <p:sp>
        <p:nvSpPr>
          <p:cNvPr id="6" name="Tijdelijke aanduiding voor inhoud 3">
            <a:extLst>
              <a:ext uri="{FF2B5EF4-FFF2-40B4-BE49-F238E27FC236}">
                <a16:creationId xmlns:a16="http://schemas.microsoft.com/office/drawing/2014/main" id="{FCBEF28A-19D4-C4C5-F8FB-6A092DABB635}"/>
              </a:ext>
            </a:extLst>
          </p:cNvPr>
          <p:cNvSpPr txBox="1">
            <a:spLocks/>
          </p:cNvSpPr>
          <p:nvPr/>
        </p:nvSpPr>
        <p:spPr>
          <a:xfrm>
            <a:off x="5968800" y="4184231"/>
            <a:ext cx="5928257" cy="200580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Mono-, multi- and interdisciplinary</a:t>
            </a:r>
          </a:p>
          <a:p>
            <a:r>
              <a:rPr lang="en-GB" dirty="0"/>
              <a:t>Focus on 21st-century skills</a:t>
            </a:r>
          </a:p>
          <a:p>
            <a:r>
              <a:rPr lang="en-GB" dirty="0"/>
              <a:t>Relevant to society</a:t>
            </a:r>
          </a:p>
          <a:p>
            <a:r>
              <a:rPr lang="en-GB" dirty="0"/>
              <a:t>Innovative use of technology</a:t>
            </a:r>
          </a:p>
        </p:txBody>
      </p:sp>
      <p:pic>
        <p:nvPicPr>
          <p:cNvPr id="5" name="Tijdelijke aanduiding voor afbeelding 12">
            <a:extLst>
              <a:ext uri="{FF2B5EF4-FFF2-40B4-BE49-F238E27FC236}">
                <a16:creationId xmlns:a16="http://schemas.microsoft.com/office/drawing/2014/main" id="{35A6C63A-D94E-E5F9-B4C3-470BF24F1B3A}"/>
              </a:ext>
            </a:extLst>
          </p:cNvPr>
          <p:cNvPicPr>
            <a:picLocks noGrp="1" noChangeAspect="1"/>
          </p:cNvPicPr>
          <p:nvPr>
            <p:ph type="pic" sz="quarter" idx="15"/>
          </p:nvPr>
        </p:nvPicPr>
        <p:blipFill>
          <a:blip r:embed="rId3"/>
          <a:srcRect r="41188"/>
          <a:stretch>
            <a:fillRect/>
          </a:stretch>
        </p:blipFill>
        <p:spPr>
          <a:xfrm>
            <a:off x="0" y="0"/>
            <a:ext cx="6049963" cy="6858000"/>
          </a:xfrm>
          <a:solidFill>
            <a:srgbClr val="001158"/>
          </a:solidFill>
        </p:spPr>
      </p:pic>
    </p:spTree>
    <p:extLst>
      <p:ext uri="{BB962C8B-B14F-4D97-AF65-F5344CB8AC3E}">
        <p14:creationId xmlns:p14="http://schemas.microsoft.com/office/powerpoint/2010/main" val="414873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7AD6-8E6B-B7E9-2BBB-6611C42D9B3F}"/>
            </a:ext>
          </a:extLst>
        </p:cNvPr>
        <p:cNvGrpSpPr/>
        <p:nvPr/>
      </p:nvGrpSpPr>
      <p:grpSpPr>
        <a:xfrm>
          <a:off x="0" y="0"/>
          <a:ext cx="0" cy="0"/>
          <a:chOff x="0" y="0"/>
          <a:chExt cx="0" cy="0"/>
        </a:xfrm>
      </p:grpSpPr>
      <p:graphicFrame>
        <p:nvGraphicFramePr>
          <p:cNvPr id="46" name="Tabel 45">
            <a:extLst>
              <a:ext uri="{FF2B5EF4-FFF2-40B4-BE49-F238E27FC236}">
                <a16:creationId xmlns:a16="http://schemas.microsoft.com/office/drawing/2014/main" id="{C525F08A-9F07-F164-5A6A-F9CFAAA36F3B}"/>
              </a:ext>
            </a:extLst>
          </p:cNvPr>
          <p:cNvGraphicFramePr>
            <a:graphicFrameLocks/>
          </p:cNvGraphicFramePr>
          <p:nvPr>
            <p:extLst>
              <p:ext uri="{D42A27DB-BD31-4B8C-83A1-F6EECF244321}">
                <p14:modId xmlns:p14="http://schemas.microsoft.com/office/powerpoint/2010/main" val="4018654223"/>
              </p:ext>
            </p:extLst>
          </p:nvPr>
        </p:nvGraphicFramePr>
        <p:xfrm>
          <a:off x="698401" y="2265727"/>
          <a:ext cx="10672450" cy="3910756"/>
        </p:xfrm>
        <a:graphic>
          <a:graphicData uri="http://schemas.openxmlformats.org/drawingml/2006/table">
            <a:tbl>
              <a:tblPr firstRow="1" bandRow="1">
                <a:tableStyleId>{5C22544A-7EE6-4342-B048-85BDC9FD1C3A}</a:tableStyleId>
              </a:tblPr>
              <a:tblGrid>
                <a:gridCol w="2134490">
                  <a:extLst>
                    <a:ext uri="{9D8B030D-6E8A-4147-A177-3AD203B41FA5}">
                      <a16:colId xmlns:a16="http://schemas.microsoft.com/office/drawing/2014/main" val="333325668"/>
                    </a:ext>
                  </a:extLst>
                </a:gridCol>
                <a:gridCol w="2134490">
                  <a:extLst>
                    <a:ext uri="{9D8B030D-6E8A-4147-A177-3AD203B41FA5}">
                      <a16:colId xmlns:a16="http://schemas.microsoft.com/office/drawing/2014/main" val="545484135"/>
                    </a:ext>
                  </a:extLst>
                </a:gridCol>
                <a:gridCol w="2134490">
                  <a:extLst>
                    <a:ext uri="{9D8B030D-6E8A-4147-A177-3AD203B41FA5}">
                      <a16:colId xmlns:a16="http://schemas.microsoft.com/office/drawing/2014/main" val="3025865291"/>
                    </a:ext>
                  </a:extLst>
                </a:gridCol>
                <a:gridCol w="2134490">
                  <a:extLst>
                    <a:ext uri="{9D8B030D-6E8A-4147-A177-3AD203B41FA5}">
                      <a16:colId xmlns:a16="http://schemas.microsoft.com/office/drawing/2014/main" val="3905040835"/>
                    </a:ext>
                  </a:extLst>
                </a:gridCol>
                <a:gridCol w="2134490">
                  <a:extLst>
                    <a:ext uri="{9D8B030D-6E8A-4147-A177-3AD203B41FA5}">
                      <a16:colId xmlns:a16="http://schemas.microsoft.com/office/drawing/2014/main" val="4247328669"/>
                    </a:ext>
                  </a:extLst>
                </a:gridCol>
              </a:tblGrid>
              <a:tr h="1112473">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1800" b="1"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txBody>
                  <a:tcPr marL="180000" marR="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GB"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Vestula" panose="020B0503050302020204" pitchFamily="34" charset="0"/>
                        <a:ea typeface="+mn-ea"/>
                        <a:cs typeface="+mn-cs"/>
                      </a:endParaRPr>
                    </a:p>
                  </a:txBody>
                  <a:tcPr marL="180000" marR="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79972"/>
                  </a:ext>
                </a:extLst>
              </a:tr>
              <a:tr h="987035">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Humans in the world</a:t>
                      </a: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Resilient and learning society</a:t>
                      </a:r>
                      <a:endParaRPr lang="en-GB" sz="1800" b="0" dirty="0">
                        <a:latin typeface="Vestula Pro DemiBold" panose="020B0A03060302020204" pitchFamily="34" charset="0"/>
                      </a:endParaRPr>
                    </a:p>
                  </a:txBody>
                  <a:tcPr marL="180000" marR="18000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Technology and society</a:t>
                      </a:r>
                      <a:endParaRPr lang="en-GB"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Peace, justice, democracy and governance</a:t>
                      </a:r>
                      <a:endParaRPr lang="en-GB"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Health and life sciences</a:t>
                      </a:r>
                      <a:endParaRPr kumimoji="0" lang="en-GB" sz="1800" b="0" i="0" u="none" strike="noStrike" kern="1200" cap="none" spc="0" normalizeH="0" baseline="0" noProof="0" dirty="0">
                        <a:ln>
                          <a:noFill/>
                        </a:ln>
                        <a:solidFill>
                          <a:prstClr val="black"/>
                        </a:solidFill>
                        <a:effectLst/>
                        <a:uLnTx/>
                        <a:uFillTx/>
                        <a:latin typeface="Vestula Pro DemiBold" panose="020B0A03060302020204" pitchFamily="34" charset="0"/>
                        <a:ea typeface="+mn-ea"/>
                        <a:cs typeface="+mn-cs"/>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993431"/>
                  </a:ext>
                </a:extLst>
              </a:tr>
              <a:tr h="1811248">
                <a:tc>
                  <a:txBody>
                    <a:bodyPr/>
                    <a:lstStyle/>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Languages, cultures and worldviews</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Heritage</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Migration</a:t>
                      </a: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Inequalities</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Generation of the future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Social transitions</a:t>
                      </a:r>
                      <a:endParaRPr lang="en-GB"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Sustainability and biodiversity</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Quantum and space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AI for humans, society and science</a:t>
                      </a:r>
                      <a:endParaRPr lang="en-GB"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Security, safety and cybersecurity</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Trust in polarised times</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Geopolitics in Europe and the world</a:t>
                      </a:r>
                      <a:endParaRPr lang="en-GB"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Regenerative medicine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Health and well-being</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Drug discovery and development</a:t>
                      </a:r>
                      <a:endParaRPr lang="en-GB"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459338"/>
                  </a:ext>
                </a:extLst>
              </a:tr>
            </a:tbl>
          </a:graphicData>
        </a:graphic>
      </p:graphicFrame>
      <p:sp>
        <p:nvSpPr>
          <p:cNvPr id="9" name="Titel 8">
            <a:extLst>
              <a:ext uri="{FF2B5EF4-FFF2-40B4-BE49-F238E27FC236}">
                <a16:creationId xmlns:a16="http://schemas.microsoft.com/office/drawing/2014/main" id="{A4227945-D674-B266-62D3-578BAAD036D5}"/>
              </a:ext>
            </a:extLst>
          </p:cNvPr>
          <p:cNvSpPr>
            <a:spLocks noGrp="1"/>
          </p:cNvSpPr>
          <p:nvPr>
            <p:ph type="title"/>
          </p:nvPr>
        </p:nvSpPr>
        <p:spPr>
          <a:xfrm>
            <a:off x="698400" y="423500"/>
            <a:ext cx="10341208" cy="1325563"/>
          </a:xfrm>
        </p:spPr>
        <p:txBody>
          <a:bodyPr>
            <a:noAutofit/>
          </a:bodyPr>
          <a:lstStyle/>
          <a:p>
            <a:pPr>
              <a:lnSpc>
                <a:spcPct val="120000"/>
              </a:lnSpc>
              <a:spcBef>
                <a:spcPts val="1800"/>
              </a:spcBef>
            </a:pPr>
            <a:r>
              <a:rPr lang="en-GB" b="1" dirty="0"/>
              <a:t>Profile of Leiden Universit</a:t>
            </a:r>
            <a:r>
              <a:rPr lang="en-GB" dirty="0"/>
              <a:t>y</a:t>
            </a:r>
            <a:br>
              <a:rPr lang="en-GB" b="1" dirty="0"/>
            </a:br>
            <a:r>
              <a:rPr lang="en-GB" sz="2800" b="1" dirty="0">
                <a:solidFill>
                  <a:srgbClr val="B27F2A"/>
                </a:solidFill>
              </a:rPr>
              <a:t>15 themes in 5 domains</a:t>
            </a:r>
            <a:endParaRPr lang="en-GB" b="1" dirty="0">
              <a:solidFill>
                <a:srgbClr val="B27F2A"/>
              </a:solidFill>
            </a:endParaRPr>
          </a:p>
        </p:txBody>
      </p:sp>
      <p:pic>
        <p:nvPicPr>
          <p:cNvPr id="33" name="Afbeelding 32" descr="Afbeelding met Graphics, clipart, grafische vormgeving, tekenfilm&#10;&#10;Door AI gegenereerde inhoud is mogelijk onjuist.">
            <a:extLst>
              <a:ext uri="{FF2B5EF4-FFF2-40B4-BE49-F238E27FC236}">
                <a16:creationId xmlns:a16="http://schemas.microsoft.com/office/drawing/2014/main" id="{E2C63D46-80F4-8324-C24E-24B8711CE7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9506" y="2362102"/>
            <a:ext cx="829401" cy="829401"/>
          </a:xfrm>
          <a:prstGeom prst="rect">
            <a:avLst/>
          </a:prstGeom>
        </p:spPr>
      </p:pic>
      <p:grpSp>
        <p:nvGrpSpPr>
          <p:cNvPr id="26" name="Groep 25">
            <a:extLst>
              <a:ext uri="{FF2B5EF4-FFF2-40B4-BE49-F238E27FC236}">
                <a16:creationId xmlns:a16="http://schemas.microsoft.com/office/drawing/2014/main" id="{874166BD-CA26-CFC6-3ACC-1E0014AF6C6C}"/>
              </a:ext>
            </a:extLst>
          </p:cNvPr>
          <p:cNvGrpSpPr/>
          <p:nvPr/>
        </p:nvGrpSpPr>
        <p:grpSpPr>
          <a:xfrm>
            <a:off x="978377" y="2097706"/>
            <a:ext cx="1143374" cy="1148168"/>
            <a:chOff x="522623" y="2130131"/>
            <a:chExt cx="1161033" cy="1165901"/>
          </a:xfrm>
        </p:grpSpPr>
        <p:grpSp>
          <p:nvGrpSpPr>
            <p:cNvPr id="11" name="Tijdelijke aanduiding voor afbeelding 13">
              <a:extLst>
                <a:ext uri="{FF2B5EF4-FFF2-40B4-BE49-F238E27FC236}">
                  <a16:creationId xmlns:a16="http://schemas.microsoft.com/office/drawing/2014/main" id="{46E4E72C-5075-F3F6-9333-D41CEBAFD05E}"/>
                </a:ext>
              </a:extLst>
            </p:cNvPr>
            <p:cNvGrpSpPr/>
            <p:nvPr/>
          </p:nvGrpSpPr>
          <p:grpSpPr>
            <a:xfrm>
              <a:off x="711162" y="2428744"/>
              <a:ext cx="794327" cy="746225"/>
              <a:chOff x="773255" y="2466322"/>
              <a:chExt cx="794327" cy="746225"/>
            </a:xfrm>
            <a:solidFill>
              <a:srgbClr val="001158"/>
            </a:solidFill>
          </p:grpSpPr>
          <p:sp>
            <p:nvSpPr>
              <p:cNvPr id="12" name="Vrije vorm: vorm 11">
                <a:extLst>
                  <a:ext uri="{FF2B5EF4-FFF2-40B4-BE49-F238E27FC236}">
                    <a16:creationId xmlns:a16="http://schemas.microsoft.com/office/drawing/2014/main" id="{F7DFD6A5-BB5E-CD8E-F56C-B6FAA84BB58A}"/>
                  </a:ext>
                </a:extLst>
              </p:cNvPr>
              <p:cNvSpPr/>
              <p:nvPr/>
            </p:nvSpPr>
            <p:spPr>
              <a:xfrm>
                <a:off x="1026502" y="2923013"/>
                <a:ext cx="288021" cy="289534"/>
              </a:xfrm>
              <a:custGeom>
                <a:avLst/>
                <a:gdLst>
                  <a:gd name="csX0" fmla="*/ 144968 w 288021"/>
                  <a:gd name="csY0" fmla="*/ 287879 h 289534"/>
                  <a:gd name="csX1" fmla="*/ 976 w 288021"/>
                  <a:gd name="csY1" fmla="*/ 212846 h 289534"/>
                  <a:gd name="csX2" fmla="*/ 178 w 288021"/>
                  <a:gd name="csY2" fmla="*/ 198167 h 289534"/>
                  <a:gd name="csX3" fmla="*/ 1065 w 288021"/>
                  <a:gd name="csY3" fmla="*/ 189741 h 289534"/>
                  <a:gd name="csX4" fmla="*/ 1243 w 288021"/>
                  <a:gd name="csY4" fmla="*/ 94220 h 289534"/>
                  <a:gd name="csX5" fmla="*/ 30555 w 288021"/>
                  <a:gd name="csY5" fmla="*/ 34043 h 289534"/>
                  <a:gd name="csX6" fmla="*/ 109003 w 288021"/>
                  <a:gd name="csY6" fmla="*/ 1005 h 289534"/>
                  <a:gd name="csX7" fmla="*/ 283816 w 288021"/>
                  <a:gd name="csY7" fmla="*/ 83311 h 289534"/>
                  <a:gd name="csX8" fmla="*/ 287363 w 288021"/>
                  <a:gd name="csY8" fmla="*/ 271249 h 289534"/>
                  <a:gd name="csX9" fmla="*/ 270334 w 288021"/>
                  <a:gd name="csY9" fmla="*/ 287835 h 289534"/>
                  <a:gd name="csX10" fmla="*/ 144968 w 288021"/>
                  <a:gd name="csY10" fmla="*/ 287879 h 289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8021" h="289534">
                    <a:moveTo>
                      <a:pt x="144968" y="287879"/>
                    </a:moveTo>
                    <a:cubicBezTo>
                      <a:pt x="-14057" y="282292"/>
                      <a:pt x="932" y="318478"/>
                      <a:pt x="976" y="212846"/>
                    </a:cubicBezTo>
                    <a:cubicBezTo>
                      <a:pt x="932" y="207968"/>
                      <a:pt x="1553" y="203090"/>
                      <a:pt x="178" y="198167"/>
                    </a:cubicBezTo>
                    <a:cubicBezTo>
                      <a:pt x="-531" y="195595"/>
                      <a:pt x="1110" y="192668"/>
                      <a:pt x="1065" y="189741"/>
                    </a:cubicBezTo>
                    <a:cubicBezTo>
                      <a:pt x="976" y="157901"/>
                      <a:pt x="666" y="126061"/>
                      <a:pt x="1243" y="94220"/>
                    </a:cubicBezTo>
                    <a:cubicBezTo>
                      <a:pt x="2883" y="71781"/>
                      <a:pt x="15123" y="50096"/>
                      <a:pt x="30555" y="34043"/>
                    </a:cubicBezTo>
                    <a:cubicBezTo>
                      <a:pt x="50733" y="12757"/>
                      <a:pt x="79469" y="473"/>
                      <a:pt x="109003" y="1005"/>
                    </a:cubicBezTo>
                    <a:cubicBezTo>
                      <a:pt x="185057" y="-2188"/>
                      <a:pt x="260445" y="-2986"/>
                      <a:pt x="283816" y="83311"/>
                    </a:cubicBezTo>
                    <a:cubicBezTo>
                      <a:pt x="292197" y="145218"/>
                      <a:pt x="285057" y="208810"/>
                      <a:pt x="287363" y="271249"/>
                    </a:cubicBezTo>
                    <a:cubicBezTo>
                      <a:pt x="287363" y="281183"/>
                      <a:pt x="280800" y="287835"/>
                      <a:pt x="270334" y="287835"/>
                    </a:cubicBezTo>
                    <a:cubicBezTo>
                      <a:pt x="228516" y="287923"/>
                      <a:pt x="186742" y="287879"/>
                      <a:pt x="144968" y="287879"/>
                    </a:cubicBezTo>
                    <a:close/>
                  </a:path>
                </a:pathLst>
              </a:custGeom>
              <a:solidFill>
                <a:srgbClr val="001158"/>
              </a:solidFill>
              <a:ln w="363" cap="flat">
                <a:noFill/>
                <a:prstDash val="solid"/>
                <a:miter/>
              </a:ln>
            </p:spPr>
            <p:txBody>
              <a:bodyPr/>
              <a:lstStyle/>
              <a:p>
                <a:endParaRPr lang="en-GB" dirty="0"/>
              </a:p>
            </p:txBody>
          </p:sp>
          <p:sp>
            <p:nvSpPr>
              <p:cNvPr id="13" name="Vrije vorm: vorm 12">
                <a:extLst>
                  <a:ext uri="{FF2B5EF4-FFF2-40B4-BE49-F238E27FC236}">
                    <a16:creationId xmlns:a16="http://schemas.microsoft.com/office/drawing/2014/main" id="{2393B227-305E-531B-3BDC-54919D25D50D}"/>
                  </a:ext>
                </a:extLst>
              </p:cNvPr>
              <p:cNvSpPr/>
              <p:nvPr/>
            </p:nvSpPr>
            <p:spPr>
              <a:xfrm>
                <a:off x="773255" y="2954186"/>
                <a:ext cx="243335" cy="256928"/>
              </a:xfrm>
              <a:custGeom>
                <a:avLst/>
                <a:gdLst>
                  <a:gd name="csX0" fmla="*/ 122205 w 243335"/>
                  <a:gd name="csY0" fmla="*/ 256839 h 256928"/>
                  <a:gd name="csX1" fmla="*/ 19456 w 243335"/>
                  <a:gd name="csY1" fmla="*/ 256928 h 256928"/>
                  <a:gd name="csX2" fmla="*/ 2427 w 243335"/>
                  <a:gd name="csY2" fmla="*/ 248990 h 256928"/>
                  <a:gd name="csX3" fmla="*/ 1274 w 243335"/>
                  <a:gd name="csY3" fmla="*/ 103269 h 256928"/>
                  <a:gd name="csX4" fmla="*/ 57992 w 243335"/>
                  <a:gd name="csY4" fmla="*/ 6506 h 256928"/>
                  <a:gd name="csX5" fmla="*/ 83580 w 243335"/>
                  <a:gd name="csY5" fmla="*/ 31 h 256928"/>
                  <a:gd name="csX6" fmla="*/ 192982 w 243335"/>
                  <a:gd name="csY6" fmla="*/ 918 h 256928"/>
                  <a:gd name="csX7" fmla="*/ 241762 w 243335"/>
                  <a:gd name="csY7" fmla="*/ 19810 h 256928"/>
                  <a:gd name="csX8" fmla="*/ 242915 w 243335"/>
                  <a:gd name="csY8" fmla="*/ 24022 h 256928"/>
                  <a:gd name="csX9" fmla="*/ 232849 w 243335"/>
                  <a:gd name="csY9" fmla="*/ 80475 h 256928"/>
                  <a:gd name="csX10" fmla="*/ 233337 w 243335"/>
                  <a:gd name="csY10" fmla="*/ 252050 h 256928"/>
                  <a:gd name="csX11" fmla="*/ 228592 w 243335"/>
                  <a:gd name="csY11" fmla="*/ 256928 h 256928"/>
                  <a:gd name="csX12" fmla="*/ 122205 w 243335"/>
                  <a:gd name="csY12" fmla="*/ 256839 h 256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3335" h="256928">
                    <a:moveTo>
                      <a:pt x="122205" y="256839"/>
                    </a:moveTo>
                    <a:cubicBezTo>
                      <a:pt x="87970" y="256839"/>
                      <a:pt x="53691" y="256706"/>
                      <a:pt x="19456" y="256928"/>
                    </a:cubicBezTo>
                    <a:cubicBezTo>
                      <a:pt x="12272" y="256972"/>
                      <a:pt x="6640" y="254932"/>
                      <a:pt x="2427" y="248990"/>
                    </a:cubicBezTo>
                    <a:cubicBezTo>
                      <a:pt x="-2584" y="201495"/>
                      <a:pt x="1806" y="151517"/>
                      <a:pt x="1274" y="103269"/>
                    </a:cubicBezTo>
                    <a:cubicBezTo>
                      <a:pt x="-722" y="63490"/>
                      <a:pt x="21096" y="23180"/>
                      <a:pt x="57992" y="6506"/>
                    </a:cubicBezTo>
                    <a:cubicBezTo>
                      <a:pt x="66152" y="2869"/>
                      <a:pt x="74755" y="76"/>
                      <a:pt x="83580" y="31"/>
                    </a:cubicBezTo>
                    <a:cubicBezTo>
                      <a:pt x="120033" y="-57"/>
                      <a:pt x="156529" y="-13"/>
                      <a:pt x="192982" y="918"/>
                    </a:cubicBezTo>
                    <a:cubicBezTo>
                      <a:pt x="211164" y="1362"/>
                      <a:pt x="227173" y="9167"/>
                      <a:pt x="241762" y="19810"/>
                    </a:cubicBezTo>
                    <a:cubicBezTo>
                      <a:pt x="243315" y="20963"/>
                      <a:pt x="243758" y="22071"/>
                      <a:pt x="242915" y="24022"/>
                    </a:cubicBezTo>
                    <a:cubicBezTo>
                      <a:pt x="235111" y="42027"/>
                      <a:pt x="232805" y="61051"/>
                      <a:pt x="232849" y="80475"/>
                    </a:cubicBezTo>
                    <a:cubicBezTo>
                      <a:pt x="233026" y="137681"/>
                      <a:pt x="233071" y="194888"/>
                      <a:pt x="233337" y="252050"/>
                    </a:cubicBezTo>
                    <a:cubicBezTo>
                      <a:pt x="233337" y="255863"/>
                      <a:pt x="232450" y="256928"/>
                      <a:pt x="228592" y="256928"/>
                    </a:cubicBezTo>
                    <a:cubicBezTo>
                      <a:pt x="193115" y="256750"/>
                      <a:pt x="157638" y="256839"/>
                      <a:pt x="122205" y="256839"/>
                    </a:cubicBezTo>
                    <a:close/>
                  </a:path>
                </a:pathLst>
              </a:custGeom>
              <a:solidFill>
                <a:srgbClr val="001158"/>
              </a:solidFill>
              <a:ln w="363" cap="flat">
                <a:noFill/>
                <a:prstDash val="solid"/>
                <a:miter/>
              </a:ln>
            </p:spPr>
            <p:txBody>
              <a:bodyPr/>
              <a:lstStyle/>
              <a:p>
                <a:endParaRPr lang="en-GB" dirty="0"/>
              </a:p>
            </p:txBody>
          </p:sp>
          <p:sp>
            <p:nvSpPr>
              <p:cNvPr id="15" name="Vrije vorm: vorm 14">
                <a:extLst>
                  <a:ext uri="{FF2B5EF4-FFF2-40B4-BE49-F238E27FC236}">
                    <a16:creationId xmlns:a16="http://schemas.microsoft.com/office/drawing/2014/main" id="{B30D1FB7-AF68-27C7-405D-39E2532B3189}"/>
                  </a:ext>
                </a:extLst>
              </p:cNvPr>
              <p:cNvSpPr/>
              <p:nvPr/>
            </p:nvSpPr>
            <p:spPr>
              <a:xfrm>
                <a:off x="1317809" y="2963988"/>
                <a:ext cx="249773" cy="247126"/>
              </a:xfrm>
              <a:custGeom>
                <a:avLst/>
                <a:gdLst>
                  <a:gd name="csX0" fmla="*/ 16323 w 249773"/>
                  <a:gd name="csY0" fmla="*/ 247082 h 247126"/>
                  <a:gd name="csX1" fmla="*/ 16323 w 249773"/>
                  <a:gd name="csY1" fmla="*/ 138523 h 247126"/>
                  <a:gd name="csX2" fmla="*/ 2310 w 249773"/>
                  <a:gd name="csY2" fmla="*/ 8146 h 247126"/>
                  <a:gd name="csX3" fmla="*/ 1157 w 249773"/>
                  <a:gd name="csY3" fmla="*/ 917 h 247126"/>
                  <a:gd name="csX4" fmla="*/ 9139 w 249773"/>
                  <a:gd name="csY4" fmla="*/ 1981 h 247126"/>
                  <a:gd name="csX5" fmla="*/ 216812 w 249773"/>
                  <a:gd name="csY5" fmla="*/ 5573 h 247126"/>
                  <a:gd name="csX6" fmla="*/ 228874 w 249773"/>
                  <a:gd name="csY6" fmla="*/ 7835 h 247126"/>
                  <a:gd name="csX7" fmla="*/ 249317 w 249773"/>
                  <a:gd name="csY7" fmla="*/ 148855 h 247126"/>
                  <a:gd name="csX8" fmla="*/ 249761 w 249773"/>
                  <a:gd name="csY8" fmla="*/ 227436 h 247126"/>
                  <a:gd name="csX9" fmla="*/ 229849 w 249773"/>
                  <a:gd name="csY9" fmla="*/ 247126 h 247126"/>
                  <a:gd name="csX10" fmla="*/ 16323 w 249773"/>
                  <a:gd name="csY10" fmla="*/ 247082 h 247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9773" h="247126">
                    <a:moveTo>
                      <a:pt x="16323" y="247082"/>
                    </a:moveTo>
                    <a:cubicBezTo>
                      <a:pt x="16323" y="210408"/>
                      <a:pt x="16323" y="174487"/>
                      <a:pt x="16323" y="138523"/>
                    </a:cubicBezTo>
                    <a:cubicBezTo>
                      <a:pt x="15214" y="94798"/>
                      <a:pt x="22487" y="48766"/>
                      <a:pt x="2310" y="8146"/>
                    </a:cubicBezTo>
                    <a:cubicBezTo>
                      <a:pt x="1290" y="5973"/>
                      <a:pt x="-1593" y="3179"/>
                      <a:pt x="1157" y="917"/>
                    </a:cubicBezTo>
                    <a:cubicBezTo>
                      <a:pt x="3507" y="-990"/>
                      <a:pt x="6567" y="429"/>
                      <a:pt x="9139" y="1981"/>
                    </a:cubicBezTo>
                    <a:cubicBezTo>
                      <a:pt x="87498" y="55640"/>
                      <a:pt x="137299" y="62824"/>
                      <a:pt x="216812" y="5573"/>
                    </a:cubicBezTo>
                    <a:cubicBezTo>
                      <a:pt x="222444" y="2026"/>
                      <a:pt x="225503" y="2203"/>
                      <a:pt x="228874" y="7835"/>
                    </a:cubicBezTo>
                    <a:cubicBezTo>
                      <a:pt x="255437" y="49919"/>
                      <a:pt x="248164" y="101538"/>
                      <a:pt x="249317" y="148855"/>
                    </a:cubicBezTo>
                    <a:cubicBezTo>
                      <a:pt x="249761" y="175064"/>
                      <a:pt x="248874" y="201272"/>
                      <a:pt x="249761" y="227436"/>
                    </a:cubicBezTo>
                    <a:cubicBezTo>
                      <a:pt x="250160" y="238966"/>
                      <a:pt x="241158" y="247170"/>
                      <a:pt x="229849" y="247126"/>
                    </a:cubicBezTo>
                    <a:cubicBezTo>
                      <a:pt x="158496" y="246816"/>
                      <a:pt x="87765" y="247170"/>
                      <a:pt x="16323" y="247082"/>
                    </a:cubicBezTo>
                    <a:close/>
                  </a:path>
                </a:pathLst>
              </a:custGeom>
              <a:solidFill>
                <a:srgbClr val="001158"/>
              </a:solidFill>
              <a:ln w="363" cap="flat">
                <a:noFill/>
                <a:prstDash val="solid"/>
                <a:miter/>
              </a:ln>
            </p:spPr>
            <p:txBody>
              <a:bodyPr/>
              <a:lstStyle/>
              <a:p>
                <a:endParaRPr lang="en-GB" dirty="0"/>
              </a:p>
            </p:txBody>
          </p:sp>
          <p:sp>
            <p:nvSpPr>
              <p:cNvPr id="17" name="Vrije vorm: vorm 16">
                <a:extLst>
                  <a:ext uri="{FF2B5EF4-FFF2-40B4-BE49-F238E27FC236}">
                    <a16:creationId xmlns:a16="http://schemas.microsoft.com/office/drawing/2014/main" id="{D287ADEC-307D-CA92-BE8A-B5D2E80C51CC}"/>
                  </a:ext>
                </a:extLst>
              </p:cNvPr>
              <p:cNvSpPr/>
              <p:nvPr/>
            </p:nvSpPr>
            <p:spPr>
              <a:xfrm>
                <a:off x="1310806" y="2726164"/>
                <a:ext cx="228247" cy="269497"/>
              </a:xfrm>
              <a:custGeom>
                <a:avLst/>
                <a:gdLst>
                  <a:gd name="csX0" fmla="*/ 0 w 228247"/>
                  <a:gd name="csY0" fmla="*/ 216789 h 269497"/>
                  <a:gd name="csX1" fmla="*/ 42617 w 228247"/>
                  <a:gd name="csY1" fmla="*/ 40115 h 269497"/>
                  <a:gd name="csX2" fmla="*/ 208249 w 228247"/>
                  <a:gd name="csY2" fmla="*/ 92222 h 269497"/>
                  <a:gd name="csX3" fmla="*/ 216276 w 228247"/>
                  <a:gd name="csY3" fmla="*/ 187122 h 269497"/>
                  <a:gd name="csX4" fmla="*/ 225633 w 228247"/>
                  <a:gd name="csY4" fmla="*/ 210714 h 269497"/>
                  <a:gd name="csX5" fmla="*/ 223992 w 228247"/>
                  <a:gd name="csY5" fmla="*/ 226945 h 269497"/>
                  <a:gd name="csX6" fmla="*/ 0 w 228247"/>
                  <a:gd name="csY6" fmla="*/ 216789 h 269497"/>
                  <a:gd name="csX7" fmla="*/ 50555 w 228247"/>
                  <a:gd name="csY7" fmla="*/ 110359 h 269497"/>
                  <a:gd name="csX8" fmla="*/ 167672 w 228247"/>
                  <a:gd name="csY8" fmla="*/ 162111 h 269497"/>
                  <a:gd name="csX9" fmla="*/ 73881 w 228247"/>
                  <a:gd name="csY9" fmla="*/ 60869 h 269497"/>
                  <a:gd name="csX10" fmla="*/ 50555 w 228247"/>
                  <a:gd name="csY10" fmla="*/ 110359 h 2694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8247" h="269497">
                    <a:moveTo>
                      <a:pt x="0" y="216789"/>
                    </a:moveTo>
                    <a:cubicBezTo>
                      <a:pt x="40089" y="165925"/>
                      <a:pt x="6164" y="92931"/>
                      <a:pt x="42617" y="40115"/>
                    </a:cubicBezTo>
                    <a:cubicBezTo>
                      <a:pt x="91309" y="-35983"/>
                      <a:pt x="206963" y="4461"/>
                      <a:pt x="208249" y="92222"/>
                    </a:cubicBezTo>
                    <a:cubicBezTo>
                      <a:pt x="210910" y="123840"/>
                      <a:pt x="212152" y="155681"/>
                      <a:pt x="216276" y="187122"/>
                    </a:cubicBezTo>
                    <a:cubicBezTo>
                      <a:pt x="217961" y="195592"/>
                      <a:pt x="221021" y="203486"/>
                      <a:pt x="225633" y="210714"/>
                    </a:cubicBezTo>
                    <a:cubicBezTo>
                      <a:pt x="229535" y="216878"/>
                      <a:pt x="229136" y="221712"/>
                      <a:pt x="223992" y="226945"/>
                    </a:cubicBezTo>
                    <a:cubicBezTo>
                      <a:pt x="124701" y="298076"/>
                      <a:pt x="95433" y="269783"/>
                      <a:pt x="0" y="216789"/>
                    </a:cubicBezTo>
                    <a:close/>
                    <a:moveTo>
                      <a:pt x="50555" y="110359"/>
                    </a:moveTo>
                    <a:cubicBezTo>
                      <a:pt x="44346" y="178829"/>
                      <a:pt x="125765" y="220160"/>
                      <a:pt x="167672" y="162111"/>
                    </a:cubicBezTo>
                    <a:cubicBezTo>
                      <a:pt x="213260" y="102732"/>
                      <a:pt x="138581" y="3663"/>
                      <a:pt x="73881" y="60869"/>
                    </a:cubicBezTo>
                    <a:cubicBezTo>
                      <a:pt x="57960" y="75814"/>
                      <a:pt x="50688" y="95015"/>
                      <a:pt x="50555" y="110359"/>
                    </a:cubicBezTo>
                    <a:close/>
                  </a:path>
                </a:pathLst>
              </a:custGeom>
              <a:solidFill>
                <a:srgbClr val="001158"/>
              </a:solidFill>
              <a:ln w="363" cap="flat">
                <a:noFill/>
                <a:prstDash val="solid"/>
                <a:miter/>
              </a:ln>
            </p:spPr>
            <p:txBody>
              <a:bodyPr/>
              <a:lstStyle/>
              <a:p>
                <a:endParaRPr lang="en-GB" dirty="0"/>
              </a:p>
            </p:txBody>
          </p:sp>
          <p:sp>
            <p:nvSpPr>
              <p:cNvPr id="18" name="Vrije vorm: vorm 17">
                <a:extLst>
                  <a:ext uri="{FF2B5EF4-FFF2-40B4-BE49-F238E27FC236}">
                    <a16:creationId xmlns:a16="http://schemas.microsoft.com/office/drawing/2014/main" id="{13F39591-C393-A232-9C66-987552333C55}"/>
                  </a:ext>
                </a:extLst>
              </p:cNvPr>
              <p:cNvSpPr/>
              <p:nvPr/>
            </p:nvSpPr>
            <p:spPr>
              <a:xfrm>
                <a:off x="1221005" y="2656189"/>
                <a:ext cx="271841" cy="276052"/>
              </a:xfrm>
              <a:custGeom>
                <a:avLst/>
                <a:gdLst>
                  <a:gd name="csX0" fmla="*/ 271841 w 271841"/>
                  <a:gd name="csY0" fmla="*/ 72352 h 276052"/>
                  <a:gd name="csX1" fmla="*/ 96453 w 271841"/>
                  <a:gd name="csY1" fmla="*/ 146676 h 276052"/>
                  <a:gd name="csX2" fmla="*/ 85233 w 271841"/>
                  <a:gd name="csY2" fmla="*/ 252618 h 276052"/>
                  <a:gd name="csX3" fmla="*/ 72639 w 271841"/>
                  <a:gd name="csY3" fmla="*/ 273860 h 276052"/>
                  <a:gd name="csX4" fmla="*/ 66563 w 271841"/>
                  <a:gd name="csY4" fmla="*/ 274747 h 276052"/>
                  <a:gd name="csX5" fmla="*/ 10687 w 271841"/>
                  <a:gd name="csY5" fmla="*/ 247563 h 276052"/>
                  <a:gd name="csX6" fmla="*/ 0 w 271841"/>
                  <a:gd name="csY6" fmla="*/ 56431 h 276052"/>
                  <a:gd name="csX7" fmla="*/ 104391 w 271841"/>
                  <a:gd name="csY7" fmla="*/ 955 h 276052"/>
                  <a:gd name="csX8" fmla="*/ 234014 w 271841"/>
                  <a:gd name="csY8" fmla="*/ 16520 h 276052"/>
                  <a:gd name="csX9" fmla="*/ 271841 w 271841"/>
                  <a:gd name="csY9" fmla="*/ 72352 h 2760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71841" h="276052">
                    <a:moveTo>
                      <a:pt x="271841" y="72352"/>
                    </a:moveTo>
                    <a:cubicBezTo>
                      <a:pt x="206741" y="21043"/>
                      <a:pt x="106475" y="66010"/>
                      <a:pt x="96453" y="146676"/>
                    </a:cubicBezTo>
                    <a:cubicBezTo>
                      <a:pt x="89535" y="181753"/>
                      <a:pt x="97074" y="218427"/>
                      <a:pt x="85233" y="252618"/>
                    </a:cubicBezTo>
                    <a:cubicBezTo>
                      <a:pt x="82173" y="260423"/>
                      <a:pt x="78049" y="267518"/>
                      <a:pt x="72639" y="273860"/>
                    </a:cubicBezTo>
                    <a:cubicBezTo>
                      <a:pt x="70998" y="275811"/>
                      <a:pt x="69845" y="277186"/>
                      <a:pt x="66563" y="274747"/>
                    </a:cubicBezTo>
                    <a:cubicBezTo>
                      <a:pt x="49756" y="262020"/>
                      <a:pt x="31264" y="252840"/>
                      <a:pt x="10687" y="247563"/>
                    </a:cubicBezTo>
                    <a:cubicBezTo>
                      <a:pt x="75743" y="200113"/>
                      <a:pt x="72594" y="94702"/>
                      <a:pt x="0" y="56431"/>
                    </a:cubicBezTo>
                    <a:cubicBezTo>
                      <a:pt x="21774" y="10578"/>
                      <a:pt x="55255" y="-3613"/>
                      <a:pt x="104391" y="955"/>
                    </a:cubicBezTo>
                    <a:cubicBezTo>
                      <a:pt x="147495" y="3394"/>
                      <a:pt x="195921" y="-9112"/>
                      <a:pt x="234014" y="16520"/>
                    </a:cubicBezTo>
                    <a:cubicBezTo>
                      <a:pt x="252373" y="29780"/>
                      <a:pt x="267495" y="50223"/>
                      <a:pt x="271841" y="72352"/>
                    </a:cubicBezTo>
                    <a:close/>
                  </a:path>
                </a:pathLst>
              </a:custGeom>
              <a:solidFill>
                <a:srgbClr val="001158"/>
              </a:solidFill>
              <a:ln w="363" cap="flat">
                <a:noFill/>
                <a:prstDash val="solid"/>
                <a:miter/>
              </a:ln>
            </p:spPr>
            <p:txBody>
              <a:bodyPr/>
              <a:lstStyle/>
              <a:p>
                <a:endParaRPr lang="en-GB" dirty="0"/>
              </a:p>
            </p:txBody>
          </p:sp>
          <p:sp>
            <p:nvSpPr>
              <p:cNvPr id="19" name="Vrije vorm: vorm 18">
                <a:extLst>
                  <a:ext uri="{FF2B5EF4-FFF2-40B4-BE49-F238E27FC236}">
                    <a16:creationId xmlns:a16="http://schemas.microsoft.com/office/drawing/2014/main" id="{4FC74083-6F52-D09E-0E02-9EC3DE216FFC}"/>
                  </a:ext>
                </a:extLst>
              </p:cNvPr>
              <p:cNvSpPr/>
              <p:nvPr/>
            </p:nvSpPr>
            <p:spPr>
              <a:xfrm>
                <a:off x="1081439" y="2721655"/>
                <a:ext cx="176727" cy="178639"/>
              </a:xfrm>
              <a:custGeom>
                <a:avLst/>
                <a:gdLst>
                  <a:gd name="csX0" fmla="*/ 176728 w 176727"/>
                  <a:gd name="csY0" fmla="*/ 89812 h 178639"/>
                  <a:gd name="csX1" fmla="*/ 82492 w 176727"/>
                  <a:gd name="csY1" fmla="*/ 178549 h 178639"/>
                  <a:gd name="csX2" fmla="*/ 9 w 176727"/>
                  <a:gd name="csY2" fmla="*/ 88260 h 178639"/>
                  <a:gd name="csX3" fmla="*/ 93668 w 176727"/>
                  <a:gd name="csY3" fmla="*/ 101 h 178639"/>
                  <a:gd name="csX4" fmla="*/ 176728 w 176727"/>
                  <a:gd name="csY4" fmla="*/ 89812 h 178639"/>
                </a:gdLst>
                <a:ahLst/>
                <a:cxnLst>
                  <a:cxn ang="0">
                    <a:pos x="csX0" y="csY0"/>
                  </a:cxn>
                  <a:cxn ang="0">
                    <a:pos x="csX1" y="csY1"/>
                  </a:cxn>
                  <a:cxn ang="0">
                    <a:pos x="csX2" y="csY2"/>
                  </a:cxn>
                  <a:cxn ang="0">
                    <a:pos x="csX3" y="csY3"/>
                  </a:cxn>
                  <a:cxn ang="0">
                    <a:pos x="csX4" y="csY4"/>
                  </a:cxn>
                </a:cxnLst>
                <a:rect l="l" t="t" r="r" b="b"/>
                <a:pathLst>
                  <a:path w="176727" h="178639">
                    <a:moveTo>
                      <a:pt x="176728" y="89812"/>
                    </a:moveTo>
                    <a:cubicBezTo>
                      <a:pt x="176329" y="138637"/>
                      <a:pt x="139034" y="180855"/>
                      <a:pt x="82492" y="178549"/>
                    </a:cubicBezTo>
                    <a:cubicBezTo>
                      <a:pt x="36905" y="176686"/>
                      <a:pt x="-656" y="139347"/>
                      <a:pt x="9" y="88260"/>
                    </a:cubicBezTo>
                    <a:cubicBezTo>
                      <a:pt x="630" y="39968"/>
                      <a:pt x="38013" y="-2339"/>
                      <a:pt x="93668" y="101"/>
                    </a:cubicBezTo>
                    <a:cubicBezTo>
                      <a:pt x="138901" y="2096"/>
                      <a:pt x="176816" y="41608"/>
                      <a:pt x="176728" y="89812"/>
                    </a:cubicBezTo>
                    <a:close/>
                  </a:path>
                </a:pathLst>
              </a:custGeom>
              <a:solidFill>
                <a:srgbClr val="001158"/>
              </a:solidFill>
              <a:ln w="363" cap="flat">
                <a:noFill/>
                <a:prstDash val="solid"/>
                <a:miter/>
              </a:ln>
            </p:spPr>
            <p:txBody>
              <a:bodyPr/>
              <a:lstStyle/>
              <a:p>
                <a:endParaRPr lang="en-GB" dirty="0"/>
              </a:p>
            </p:txBody>
          </p:sp>
          <p:sp>
            <p:nvSpPr>
              <p:cNvPr id="21" name="Vrije vorm: vorm 20">
                <a:extLst>
                  <a:ext uri="{FF2B5EF4-FFF2-40B4-BE49-F238E27FC236}">
                    <a16:creationId xmlns:a16="http://schemas.microsoft.com/office/drawing/2014/main" id="{A3CEAE6D-8052-ADC0-AFC6-8E41A1D1B77E}"/>
                  </a:ext>
                </a:extLst>
              </p:cNvPr>
              <p:cNvSpPr/>
              <p:nvPr/>
            </p:nvSpPr>
            <p:spPr>
              <a:xfrm>
                <a:off x="851602" y="2656460"/>
                <a:ext cx="268071" cy="299620"/>
              </a:xfrm>
              <a:custGeom>
                <a:avLst/>
                <a:gdLst>
                  <a:gd name="csX0" fmla="*/ 0 w 268071"/>
                  <a:gd name="csY0" fmla="*/ 58999 h 299620"/>
                  <a:gd name="csX1" fmla="*/ 162528 w 268071"/>
                  <a:gd name="csY1" fmla="*/ 1127 h 299620"/>
                  <a:gd name="csX2" fmla="*/ 268072 w 268071"/>
                  <a:gd name="csY2" fmla="*/ 55629 h 299620"/>
                  <a:gd name="csX3" fmla="*/ 258715 w 268071"/>
                  <a:gd name="csY3" fmla="*/ 247691 h 299620"/>
                  <a:gd name="csX4" fmla="*/ 176054 w 268071"/>
                  <a:gd name="csY4" fmla="*/ 299620 h 299620"/>
                  <a:gd name="csX5" fmla="*/ 129136 w 268071"/>
                  <a:gd name="csY5" fmla="*/ 278600 h 299620"/>
                  <a:gd name="csX6" fmla="*/ 133836 w 268071"/>
                  <a:gd name="csY6" fmla="*/ 273678 h 299620"/>
                  <a:gd name="csX7" fmla="*/ 148426 w 268071"/>
                  <a:gd name="csY7" fmla="*/ 257536 h 299620"/>
                  <a:gd name="csX8" fmla="*/ 162839 w 268071"/>
                  <a:gd name="csY8" fmla="*/ 246139 h 299620"/>
                  <a:gd name="csX9" fmla="*/ 185721 w 268071"/>
                  <a:gd name="csY9" fmla="*/ 195097 h 299620"/>
                  <a:gd name="csX10" fmla="*/ 187273 w 268071"/>
                  <a:gd name="csY10" fmla="*/ 183877 h 299620"/>
                  <a:gd name="csX11" fmla="*/ 179069 w 268071"/>
                  <a:gd name="csY11" fmla="*/ 120640 h 299620"/>
                  <a:gd name="csX12" fmla="*/ 158759 w 268071"/>
                  <a:gd name="csY12" fmla="*/ 89864 h 299620"/>
                  <a:gd name="csX13" fmla="*/ 114768 w 268071"/>
                  <a:gd name="csY13" fmla="*/ 55895 h 299620"/>
                  <a:gd name="csX14" fmla="*/ 43592 w 268071"/>
                  <a:gd name="csY14" fmla="*/ 49065 h 299620"/>
                  <a:gd name="csX15" fmla="*/ 0 w 268071"/>
                  <a:gd name="csY15" fmla="*/ 58999 h 299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68071" h="299620">
                    <a:moveTo>
                      <a:pt x="0" y="58999"/>
                    </a:moveTo>
                    <a:cubicBezTo>
                      <a:pt x="28248" y="-10890"/>
                      <a:pt x="101198" y="329"/>
                      <a:pt x="162528" y="1127"/>
                    </a:cubicBezTo>
                    <a:cubicBezTo>
                      <a:pt x="209491" y="-3263"/>
                      <a:pt x="246741" y="11992"/>
                      <a:pt x="268072" y="55629"/>
                    </a:cubicBezTo>
                    <a:cubicBezTo>
                      <a:pt x="193792" y="93190"/>
                      <a:pt x="189579" y="202059"/>
                      <a:pt x="258715" y="247691"/>
                    </a:cubicBezTo>
                    <a:cubicBezTo>
                      <a:pt x="224258" y="254920"/>
                      <a:pt x="197296" y="272614"/>
                      <a:pt x="176054" y="299620"/>
                    </a:cubicBezTo>
                    <a:cubicBezTo>
                      <a:pt x="161730" y="289731"/>
                      <a:pt x="146608" y="281705"/>
                      <a:pt x="129136" y="278600"/>
                    </a:cubicBezTo>
                    <a:cubicBezTo>
                      <a:pt x="128825" y="275319"/>
                      <a:pt x="132284" y="275363"/>
                      <a:pt x="133836" y="273678"/>
                    </a:cubicBezTo>
                    <a:cubicBezTo>
                      <a:pt x="138803" y="268356"/>
                      <a:pt x="144701" y="263611"/>
                      <a:pt x="148426" y="257536"/>
                    </a:cubicBezTo>
                    <a:cubicBezTo>
                      <a:pt x="152063" y="251638"/>
                      <a:pt x="157162" y="248844"/>
                      <a:pt x="162839" y="246139"/>
                    </a:cubicBezTo>
                    <a:cubicBezTo>
                      <a:pt x="181996" y="237403"/>
                      <a:pt x="191797" y="215052"/>
                      <a:pt x="185721" y="195097"/>
                    </a:cubicBezTo>
                    <a:cubicBezTo>
                      <a:pt x="184834" y="191106"/>
                      <a:pt x="185633" y="187602"/>
                      <a:pt x="187273" y="183877"/>
                    </a:cubicBezTo>
                    <a:cubicBezTo>
                      <a:pt x="200533" y="157137"/>
                      <a:pt x="181730" y="145296"/>
                      <a:pt x="179069" y="120640"/>
                    </a:cubicBezTo>
                    <a:cubicBezTo>
                      <a:pt x="177695" y="106893"/>
                      <a:pt x="170333" y="96250"/>
                      <a:pt x="158759" y="89864"/>
                    </a:cubicBezTo>
                    <a:cubicBezTo>
                      <a:pt x="140311" y="77846"/>
                      <a:pt x="140666" y="60462"/>
                      <a:pt x="114768" y="55895"/>
                    </a:cubicBezTo>
                    <a:cubicBezTo>
                      <a:pt x="85366" y="57846"/>
                      <a:pt x="71796" y="35629"/>
                      <a:pt x="43592" y="49065"/>
                    </a:cubicBezTo>
                    <a:cubicBezTo>
                      <a:pt x="27938" y="58112"/>
                      <a:pt x="17295" y="47025"/>
                      <a:pt x="0" y="58999"/>
                    </a:cubicBezTo>
                    <a:close/>
                  </a:path>
                </a:pathLst>
              </a:custGeom>
              <a:solidFill>
                <a:srgbClr val="001158"/>
              </a:solidFill>
              <a:ln w="363" cap="flat">
                <a:noFill/>
                <a:prstDash val="solid"/>
                <a:miter/>
              </a:ln>
            </p:spPr>
            <p:txBody>
              <a:bodyPr/>
              <a:lstStyle/>
              <a:p>
                <a:endParaRPr lang="en-GB" dirty="0"/>
              </a:p>
            </p:txBody>
          </p:sp>
          <p:sp>
            <p:nvSpPr>
              <p:cNvPr id="22" name="Vrije vorm: vorm 21">
                <a:extLst>
                  <a:ext uri="{FF2B5EF4-FFF2-40B4-BE49-F238E27FC236}">
                    <a16:creationId xmlns:a16="http://schemas.microsoft.com/office/drawing/2014/main" id="{FBB92ED2-37D5-83F0-AE87-1A19EEFCA23B}"/>
                  </a:ext>
                </a:extLst>
              </p:cNvPr>
              <p:cNvSpPr/>
              <p:nvPr/>
            </p:nvSpPr>
            <p:spPr>
              <a:xfrm>
                <a:off x="798399" y="2721129"/>
                <a:ext cx="227526" cy="215421"/>
              </a:xfrm>
              <a:custGeom>
                <a:avLst/>
                <a:gdLst>
                  <a:gd name="csX0" fmla="*/ 90853 w 227526"/>
                  <a:gd name="csY0" fmla="*/ 11980 h 215421"/>
                  <a:gd name="csX1" fmla="*/ 141851 w 227526"/>
                  <a:gd name="csY1" fmla="*/ 11536 h 215421"/>
                  <a:gd name="csX2" fmla="*/ 146685 w 227526"/>
                  <a:gd name="csY2" fmla="*/ 11980 h 215421"/>
                  <a:gd name="csX3" fmla="*/ 189301 w 227526"/>
                  <a:gd name="csY3" fmla="*/ 37213 h 215421"/>
                  <a:gd name="csX4" fmla="*/ 212627 w 227526"/>
                  <a:gd name="csY4" fmla="*/ 75971 h 215421"/>
                  <a:gd name="csX5" fmla="*/ 215643 w 227526"/>
                  <a:gd name="csY5" fmla="*/ 122668 h 215421"/>
                  <a:gd name="csX6" fmla="*/ 198525 w 227526"/>
                  <a:gd name="csY6" fmla="*/ 168167 h 215421"/>
                  <a:gd name="csX7" fmla="*/ 194091 w 227526"/>
                  <a:gd name="csY7" fmla="*/ 170517 h 215421"/>
                  <a:gd name="csX8" fmla="*/ 144334 w 227526"/>
                  <a:gd name="csY8" fmla="*/ 210606 h 215421"/>
                  <a:gd name="csX9" fmla="*/ 59500 w 227526"/>
                  <a:gd name="csY9" fmla="*/ 195617 h 215421"/>
                  <a:gd name="csX10" fmla="*/ 18968 w 227526"/>
                  <a:gd name="csY10" fmla="*/ 153843 h 215421"/>
                  <a:gd name="csX11" fmla="*/ 7926 w 227526"/>
                  <a:gd name="csY11" fmla="*/ 109275 h 215421"/>
                  <a:gd name="csX12" fmla="*/ 17061 w 227526"/>
                  <a:gd name="csY12" fmla="*/ 64131 h 215421"/>
                  <a:gd name="csX13" fmla="*/ 42915 w 227526"/>
                  <a:gd name="csY13" fmla="*/ 31448 h 215421"/>
                  <a:gd name="csX14" fmla="*/ 47749 w 227526"/>
                  <a:gd name="csY14" fmla="*/ 27634 h 215421"/>
                  <a:gd name="csX15" fmla="*/ 90853 w 227526"/>
                  <a:gd name="csY15" fmla="*/ 11980 h 215421"/>
                  <a:gd name="csX16" fmla="*/ 42915 w 227526"/>
                  <a:gd name="csY16" fmla="*/ 100317 h 215421"/>
                  <a:gd name="csX17" fmla="*/ 189390 w 227526"/>
                  <a:gd name="csY17" fmla="*/ 109497 h 215421"/>
                  <a:gd name="csX18" fmla="*/ 184246 w 227526"/>
                  <a:gd name="csY18" fmla="*/ 101515 h 215421"/>
                  <a:gd name="csX19" fmla="*/ 166552 w 227526"/>
                  <a:gd name="csY19" fmla="*/ 78809 h 215421"/>
                  <a:gd name="csX20" fmla="*/ 132849 w 227526"/>
                  <a:gd name="csY20" fmla="*/ 69408 h 215421"/>
                  <a:gd name="csX21" fmla="*/ 98436 w 227526"/>
                  <a:gd name="csY21" fmla="*/ 69674 h 215421"/>
                  <a:gd name="csX22" fmla="*/ 94046 w 227526"/>
                  <a:gd name="csY22" fmla="*/ 69541 h 215421"/>
                  <a:gd name="csX23" fmla="*/ 69168 w 227526"/>
                  <a:gd name="csY23" fmla="*/ 77390 h 215421"/>
                  <a:gd name="csX24" fmla="*/ 42915 w 227526"/>
                  <a:gd name="csY24" fmla="*/ 100317 h 2154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27526" h="215421">
                    <a:moveTo>
                      <a:pt x="90853" y="11980"/>
                    </a:moveTo>
                    <a:cubicBezTo>
                      <a:pt x="101895" y="-3852"/>
                      <a:pt x="130188" y="-3985"/>
                      <a:pt x="141851" y="11536"/>
                    </a:cubicBezTo>
                    <a:cubicBezTo>
                      <a:pt x="143359" y="13399"/>
                      <a:pt x="144734" y="12823"/>
                      <a:pt x="146685" y="11980"/>
                    </a:cubicBezTo>
                    <a:cubicBezTo>
                      <a:pt x="165532" y="3510"/>
                      <a:pt x="186907" y="16991"/>
                      <a:pt x="189301" y="37213"/>
                    </a:cubicBezTo>
                    <a:cubicBezTo>
                      <a:pt x="209656" y="37523"/>
                      <a:pt x="221452" y="60140"/>
                      <a:pt x="212627" y="75971"/>
                    </a:cubicBezTo>
                    <a:cubicBezTo>
                      <a:pt x="230809" y="84486"/>
                      <a:pt x="232982" y="111980"/>
                      <a:pt x="215643" y="122668"/>
                    </a:cubicBezTo>
                    <a:cubicBezTo>
                      <a:pt x="229523" y="137523"/>
                      <a:pt x="221142" y="166969"/>
                      <a:pt x="198525" y="168167"/>
                    </a:cubicBezTo>
                    <a:cubicBezTo>
                      <a:pt x="196574" y="168078"/>
                      <a:pt x="195244" y="168388"/>
                      <a:pt x="194091" y="170517"/>
                    </a:cubicBezTo>
                    <a:cubicBezTo>
                      <a:pt x="182915" y="190561"/>
                      <a:pt x="165975" y="203422"/>
                      <a:pt x="144334" y="210606"/>
                    </a:cubicBezTo>
                    <a:cubicBezTo>
                      <a:pt x="115997" y="220051"/>
                      <a:pt x="82028" y="215883"/>
                      <a:pt x="59500" y="195617"/>
                    </a:cubicBezTo>
                    <a:cubicBezTo>
                      <a:pt x="43092" y="177745"/>
                      <a:pt x="15066" y="190606"/>
                      <a:pt x="18968" y="153843"/>
                    </a:cubicBezTo>
                    <a:cubicBezTo>
                      <a:pt x="653" y="146348"/>
                      <a:pt x="-2894" y="122756"/>
                      <a:pt x="7926" y="109275"/>
                    </a:cubicBezTo>
                    <a:cubicBezTo>
                      <a:pt x="-6575" y="91714"/>
                      <a:pt x="210" y="71492"/>
                      <a:pt x="17061" y="64131"/>
                    </a:cubicBezTo>
                    <a:cubicBezTo>
                      <a:pt x="14223" y="49674"/>
                      <a:pt x="26019" y="31625"/>
                      <a:pt x="42915" y="31448"/>
                    </a:cubicBezTo>
                    <a:cubicBezTo>
                      <a:pt x="45931" y="31403"/>
                      <a:pt x="46862" y="30339"/>
                      <a:pt x="47749" y="27634"/>
                    </a:cubicBezTo>
                    <a:cubicBezTo>
                      <a:pt x="54356" y="7767"/>
                      <a:pt x="74889" y="2712"/>
                      <a:pt x="90853" y="11980"/>
                    </a:cubicBezTo>
                    <a:close/>
                    <a:moveTo>
                      <a:pt x="42915" y="100317"/>
                    </a:moveTo>
                    <a:cubicBezTo>
                      <a:pt x="26950" y="221249"/>
                      <a:pt x="189523" y="229408"/>
                      <a:pt x="189390" y="109497"/>
                    </a:cubicBezTo>
                    <a:cubicBezTo>
                      <a:pt x="189346" y="105417"/>
                      <a:pt x="189301" y="102446"/>
                      <a:pt x="184246" y="101515"/>
                    </a:cubicBezTo>
                    <a:cubicBezTo>
                      <a:pt x="174534" y="98632"/>
                      <a:pt x="168459" y="88388"/>
                      <a:pt x="166552" y="78809"/>
                    </a:cubicBezTo>
                    <a:cubicBezTo>
                      <a:pt x="152893" y="83554"/>
                      <a:pt x="141984" y="79253"/>
                      <a:pt x="132849" y="69408"/>
                    </a:cubicBezTo>
                    <a:cubicBezTo>
                      <a:pt x="120609" y="76636"/>
                      <a:pt x="110543" y="76681"/>
                      <a:pt x="98436" y="69674"/>
                    </a:cubicBezTo>
                    <a:cubicBezTo>
                      <a:pt x="96884" y="68787"/>
                      <a:pt x="95820" y="67767"/>
                      <a:pt x="94046" y="69541"/>
                    </a:cubicBezTo>
                    <a:cubicBezTo>
                      <a:pt x="87172" y="76326"/>
                      <a:pt x="78658" y="78543"/>
                      <a:pt x="69168" y="77390"/>
                    </a:cubicBezTo>
                    <a:cubicBezTo>
                      <a:pt x="65753" y="90960"/>
                      <a:pt x="57150" y="98499"/>
                      <a:pt x="42915" y="100317"/>
                    </a:cubicBezTo>
                    <a:close/>
                  </a:path>
                </a:pathLst>
              </a:custGeom>
              <a:solidFill>
                <a:srgbClr val="001158"/>
              </a:solidFill>
              <a:ln w="363" cap="flat">
                <a:noFill/>
                <a:prstDash val="solid"/>
                <a:miter/>
              </a:ln>
            </p:spPr>
            <p:txBody>
              <a:bodyPr/>
              <a:lstStyle/>
              <a:p>
                <a:endParaRPr lang="en-GB" dirty="0"/>
              </a:p>
            </p:txBody>
          </p:sp>
          <p:sp>
            <p:nvSpPr>
              <p:cNvPr id="23" name="Vrije vorm: vorm 22">
                <a:extLst>
                  <a:ext uri="{FF2B5EF4-FFF2-40B4-BE49-F238E27FC236}">
                    <a16:creationId xmlns:a16="http://schemas.microsoft.com/office/drawing/2014/main" id="{3F7AF5EC-A959-027C-0547-BC7FBCC61A15}"/>
                  </a:ext>
                </a:extLst>
              </p:cNvPr>
              <p:cNvSpPr/>
              <p:nvPr/>
            </p:nvSpPr>
            <p:spPr>
              <a:xfrm>
                <a:off x="904905" y="2467210"/>
                <a:ext cx="164837" cy="165254"/>
              </a:xfrm>
              <a:custGeom>
                <a:avLst/>
                <a:gdLst>
                  <a:gd name="csX0" fmla="*/ 80622 w 164837"/>
                  <a:gd name="csY0" fmla="*/ 165145 h 165254"/>
                  <a:gd name="csX1" fmla="*/ 1 w 164837"/>
                  <a:gd name="csY1" fmla="*/ 82129 h 165254"/>
                  <a:gd name="csX2" fmla="*/ 81376 w 164837"/>
                  <a:gd name="csY2" fmla="*/ 0 h 165254"/>
                  <a:gd name="csX3" fmla="*/ 164835 w 164837"/>
                  <a:gd name="csY3" fmla="*/ 83592 h 165254"/>
                  <a:gd name="csX4" fmla="*/ 80622 w 164837"/>
                  <a:gd name="csY4" fmla="*/ 165145 h 165254"/>
                </a:gdLst>
                <a:ahLst/>
                <a:cxnLst>
                  <a:cxn ang="0">
                    <a:pos x="csX0" y="csY0"/>
                  </a:cxn>
                  <a:cxn ang="0">
                    <a:pos x="csX1" y="csY1"/>
                  </a:cxn>
                  <a:cxn ang="0">
                    <a:pos x="csX2" y="csY2"/>
                  </a:cxn>
                  <a:cxn ang="0">
                    <a:pos x="csX3" y="csY3"/>
                  </a:cxn>
                  <a:cxn ang="0">
                    <a:pos x="csX4" y="csY4"/>
                  </a:cxn>
                </a:cxnLst>
                <a:rect l="l" t="t" r="r" b="b"/>
                <a:pathLst>
                  <a:path w="164837" h="165254">
                    <a:moveTo>
                      <a:pt x="80622" y="165145"/>
                    </a:moveTo>
                    <a:cubicBezTo>
                      <a:pt x="36941" y="167229"/>
                      <a:pt x="-221" y="126475"/>
                      <a:pt x="1" y="82129"/>
                    </a:cubicBezTo>
                    <a:cubicBezTo>
                      <a:pt x="223" y="36541"/>
                      <a:pt x="37651" y="-44"/>
                      <a:pt x="81376" y="0"/>
                    </a:cubicBezTo>
                    <a:cubicBezTo>
                      <a:pt x="127895" y="44"/>
                      <a:pt x="164436" y="37650"/>
                      <a:pt x="164835" y="83592"/>
                    </a:cubicBezTo>
                    <a:cubicBezTo>
                      <a:pt x="165146" y="127495"/>
                      <a:pt x="126121" y="167628"/>
                      <a:pt x="80622" y="165145"/>
                    </a:cubicBezTo>
                    <a:close/>
                  </a:path>
                </a:pathLst>
              </a:custGeom>
              <a:solidFill>
                <a:srgbClr val="001158"/>
              </a:solidFill>
              <a:ln w="363" cap="flat">
                <a:noFill/>
                <a:prstDash val="solid"/>
                <a:miter/>
              </a:ln>
            </p:spPr>
            <p:txBody>
              <a:bodyPr/>
              <a:lstStyle/>
              <a:p>
                <a:endParaRPr lang="en-GB" dirty="0"/>
              </a:p>
            </p:txBody>
          </p:sp>
          <p:sp>
            <p:nvSpPr>
              <p:cNvPr id="24" name="Vrije vorm: vorm 23">
                <a:extLst>
                  <a:ext uri="{FF2B5EF4-FFF2-40B4-BE49-F238E27FC236}">
                    <a16:creationId xmlns:a16="http://schemas.microsoft.com/office/drawing/2014/main" id="{777069CC-AC4D-D516-AB28-C33FA41A783F}"/>
                  </a:ext>
                </a:extLst>
              </p:cNvPr>
              <p:cNvSpPr/>
              <p:nvPr/>
            </p:nvSpPr>
            <p:spPr>
              <a:xfrm>
                <a:off x="1269582" y="2466322"/>
                <a:ext cx="164118" cy="165481"/>
              </a:xfrm>
              <a:custGeom>
                <a:avLst/>
                <a:gdLst>
                  <a:gd name="csX0" fmla="*/ 70 w 164118"/>
                  <a:gd name="csY0" fmla="*/ 83061 h 165481"/>
                  <a:gd name="csX1" fmla="*/ 80647 w 164118"/>
                  <a:gd name="csY1" fmla="*/ 1 h 165481"/>
                  <a:gd name="csX2" fmla="*/ 164018 w 164118"/>
                  <a:gd name="csY2" fmla="*/ 78626 h 165481"/>
                  <a:gd name="csX3" fmla="*/ 88940 w 164118"/>
                  <a:gd name="csY3" fmla="*/ 165190 h 165481"/>
                  <a:gd name="csX4" fmla="*/ 70 w 164118"/>
                  <a:gd name="csY4" fmla="*/ 83061 h 165481"/>
                </a:gdLst>
                <a:ahLst/>
                <a:cxnLst>
                  <a:cxn ang="0">
                    <a:pos x="csX0" y="csY0"/>
                  </a:cxn>
                  <a:cxn ang="0">
                    <a:pos x="csX1" y="csY1"/>
                  </a:cxn>
                  <a:cxn ang="0">
                    <a:pos x="csX2" y="csY2"/>
                  </a:cxn>
                  <a:cxn ang="0">
                    <a:pos x="csX3" y="csY3"/>
                  </a:cxn>
                  <a:cxn ang="0">
                    <a:pos x="csX4" y="csY4"/>
                  </a:cxn>
                </a:cxnLst>
                <a:rect l="l" t="t" r="r" b="b"/>
                <a:pathLst>
                  <a:path w="164118" h="165481">
                    <a:moveTo>
                      <a:pt x="70" y="83061"/>
                    </a:moveTo>
                    <a:cubicBezTo>
                      <a:pt x="-1837" y="38715"/>
                      <a:pt x="35414" y="178"/>
                      <a:pt x="80647" y="1"/>
                    </a:cubicBezTo>
                    <a:cubicBezTo>
                      <a:pt x="123929" y="-177"/>
                      <a:pt x="161933" y="34324"/>
                      <a:pt x="164018" y="78626"/>
                    </a:cubicBezTo>
                    <a:cubicBezTo>
                      <a:pt x="166368" y="128515"/>
                      <a:pt x="127343" y="161997"/>
                      <a:pt x="88940" y="165190"/>
                    </a:cubicBezTo>
                    <a:cubicBezTo>
                      <a:pt x="38385" y="169358"/>
                      <a:pt x="-1349" y="128205"/>
                      <a:pt x="70" y="83061"/>
                    </a:cubicBezTo>
                    <a:close/>
                  </a:path>
                </a:pathLst>
              </a:custGeom>
              <a:solidFill>
                <a:srgbClr val="001158"/>
              </a:solidFill>
              <a:ln w="363" cap="flat">
                <a:noFill/>
                <a:prstDash val="solid"/>
                <a:miter/>
              </a:ln>
            </p:spPr>
            <p:txBody>
              <a:bodyPr/>
              <a:lstStyle/>
              <a:p>
                <a:endParaRPr lang="en-GB" dirty="0"/>
              </a:p>
            </p:txBody>
          </p:sp>
        </p:grpSp>
        <p:sp>
          <p:nvSpPr>
            <p:cNvPr id="8" name="Ovaal 7">
              <a:extLst>
                <a:ext uri="{FF2B5EF4-FFF2-40B4-BE49-F238E27FC236}">
                  <a16:creationId xmlns:a16="http://schemas.microsoft.com/office/drawing/2014/main" id="{D0BD18C7-1D1E-6983-CD7E-90E91791BF3A}"/>
                </a:ext>
              </a:extLst>
            </p:cNvPr>
            <p:cNvSpPr/>
            <p:nvPr/>
          </p:nvSpPr>
          <p:spPr>
            <a:xfrm>
              <a:off x="522623" y="2130131"/>
              <a:ext cx="1161033" cy="1165901"/>
            </a:xfrm>
            <a:prstGeom prst="ellipse">
              <a:avLst/>
            </a:prstGeom>
            <a:noFill/>
            <a:ln w="285750">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8" name="Graphic 47">
            <a:extLst>
              <a:ext uri="{FF2B5EF4-FFF2-40B4-BE49-F238E27FC236}">
                <a16:creationId xmlns:a16="http://schemas.microsoft.com/office/drawing/2014/main" id="{1C4F5926-98B4-B2E5-3493-2317FD41E8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32130" y="2330046"/>
            <a:ext cx="829401" cy="833970"/>
          </a:xfrm>
          <a:prstGeom prst="rect">
            <a:avLst/>
          </a:prstGeom>
        </p:spPr>
      </p:pic>
      <p:pic>
        <p:nvPicPr>
          <p:cNvPr id="52" name="Graphic 51">
            <a:extLst>
              <a:ext uri="{FF2B5EF4-FFF2-40B4-BE49-F238E27FC236}">
                <a16:creationId xmlns:a16="http://schemas.microsoft.com/office/drawing/2014/main" id="{D58946D5-B12D-748A-8006-2AD919AD2F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1826" y="2066194"/>
            <a:ext cx="1403498" cy="1403500"/>
          </a:xfrm>
          <a:prstGeom prst="rect">
            <a:avLst/>
          </a:prstGeom>
        </p:spPr>
      </p:pic>
      <p:pic>
        <p:nvPicPr>
          <p:cNvPr id="56" name="Graphic 55">
            <a:extLst>
              <a:ext uri="{FF2B5EF4-FFF2-40B4-BE49-F238E27FC236}">
                <a16:creationId xmlns:a16="http://schemas.microsoft.com/office/drawing/2014/main" id="{0E9DF83D-2AD7-5CD7-E1D3-8E5C5C9BC6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09272" y="2441912"/>
            <a:ext cx="722452" cy="668206"/>
          </a:xfrm>
          <a:prstGeom prst="rect">
            <a:avLst/>
          </a:prstGeom>
        </p:spPr>
      </p:pic>
    </p:spTree>
    <p:extLst>
      <p:ext uri="{BB962C8B-B14F-4D97-AF65-F5344CB8AC3E}">
        <p14:creationId xmlns:p14="http://schemas.microsoft.com/office/powerpoint/2010/main" val="172046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FA88-633B-F4A5-16A2-A628FA55B655}"/>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625FFAA-FC7A-D3E5-3E07-33E910834191}"/>
              </a:ext>
            </a:extLst>
          </p:cNvPr>
          <p:cNvSpPr>
            <a:spLocks noGrp="1"/>
          </p:cNvSpPr>
          <p:nvPr>
            <p:ph type="title"/>
          </p:nvPr>
        </p:nvSpPr>
        <p:spPr>
          <a:xfrm>
            <a:off x="3007086" y="360000"/>
            <a:ext cx="8346713" cy="1325563"/>
          </a:xfrm>
        </p:spPr>
        <p:txBody>
          <a:bodyPr/>
          <a:lstStyle/>
          <a:p>
            <a:r>
              <a:rPr lang="nl-NL" dirty="0"/>
              <a:t>Research in </a:t>
            </a:r>
            <a:r>
              <a:rPr lang="nl-NL" dirty="0" err="1"/>
              <a:t>figures</a:t>
            </a:r>
            <a:endParaRPr lang="en-US" dirty="0"/>
          </a:p>
        </p:txBody>
      </p:sp>
      <p:sp>
        <p:nvSpPr>
          <p:cNvPr id="8" name="Tijdelijke aanduiding voor afbeelding 7">
            <a:extLst>
              <a:ext uri="{FF2B5EF4-FFF2-40B4-BE49-F238E27FC236}">
                <a16:creationId xmlns:a16="http://schemas.microsoft.com/office/drawing/2014/main" id="{7F6331E2-D22B-3647-733A-0DC1272B2F82}"/>
              </a:ext>
            </a:extLst>
          </p:cNvPr>
          <p:cNvSpPr>
            <a:spLocks noGrp="1"/>
          </p:cNvSpPr>
          <p:nvPr>
            <p:ph type="pic" sz="quarter" idx="16"/>
          </p:nvPr>
        </p:nvSpPr>
        <p:spPr/>
        <p:txBody>
          <a:bodyPr/>
          <a:lstStyle/>
          <a:p>
            <a:endParaRPr lang="en-US"/>
          </a:p>
        </p:txBody>
      </p:sp>
      <p:sp>
        <p:nvSpPr>
          <p:cNvPr id="44" name="Rechthoek 43">
            <a:extLst>
              <a:ext uri="{FF2B5EF4-FFF2-40B4-BE49-F238E27FC236}">
                <a16:creationId xmlns:a16="http://schemas.microsoft.com/office/drawing/2014/main" id="{B2176F79-5894-11D7-D132-AD2160E238FD}"/>
              </a:ext>
            </a:extLst>
          </p:cNvPr>
          <p:cNvSpPr>
            <a:spLocks noChangeAspect="1"/>
          </p:cNvSpPr>
          <p:nvPr/>
        </p:nvSpPr>
        <p:spPr>
          <a:xfrm>
            <a:off x="2966550" y="2335213"/>
            <a:ext cx="540000" cy="540000"/>
          </a:xfrm>
          <a:prstGeom prst="rect">
            <a:avLst/>
          </a:prstGeom>
          <a:blipFill>
            <a:blip>
              <a:extLst>
                <a:ext uri="{96DAC541-7B7A-43D3-8B79-37D633B846F1}">
                  <asvg:svgBlip xmlns:asvg="http://schemas.microsoft.com/office/drawing/2016/SVG/main" r:embed="rId3"/>
                </a:ext>
              </a:extLst>
            </a:blip>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6,245</a:t>
            </a:r>
          </a:p>
          <a:p>
            <a:pPr>
              <a:lnSpc>
                <a:spcPts val="2400"/>
              </a:lnSpc>
            </a:pPr>
            <a:r>
              <a:rPr lang="nl-NL" sz="1600" dirty="0" err="1">
                <a:solidFill>
                  <a:srgbClr val="001158"/>
                </a:solidFill>
                <a:latin typeface="Merriweather" panose="00000500000000000000" pitchFamily="2" charset="0"/>
              </a:rPr>
              <a:t>Publication</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5EDD9AF0-0C32-0977-8066-A8568CEE3D11}"/>
              </a:ext>
            </a:extLst>
          </p:cNvPr>
          <p:cNvSpPr>
            <a:spLocks noChangeAspect="1"/>
          </p:cNvSpPr>
          <p:nvPr/>
        </p:nvSpPr>
        <p:spPr>
          <a:xfrm>
            <a:off x="6048994" y="2335213"/>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557</a:t>
            </a:r>
          </a:p>
          <a:p>
            <a:pPr>
              <a:lnSpc>
                <a:spcPts val="2400"/>
              </a:lnSpc>
            </a:pPr>
            <a:r>
              <a:rPr lang="nl-NL" sz="1600" dirty="0">
                <a:solidFill>
                  <a:srgbClr val="001158"/>
                </a:solidFill>
                <a:latin typeface="Merriweather" panose="00000500000000000000" pitchFamily="2" charset="0"/>
              </a:rPr>
              <a:t>PhD </a:t>
            </a:r>
            <a:r>
              <a:rPr lang="nl-NL" sz="1600" dirty="0" err="1">
                <a:solidFill>
                  <a:srgbClr val="001158"/>
                </a:solidFill>
                <a:latin typeface="Merriweather" panose="00000500000000000000" pitchFamily="2" charset="0"/>
              </a:rPr>
              <a:t>defences</a:t>
            </a:r>
            <a:endParaRPr lang="en-US" sz="1600"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ADF4C9F8-0879-B38C-D190-251F1479213B}"/>
              </a:ext>
            </a:extLst>
          </p:cNvPr>
          <p:cNvSpPr>
            <a:spLocks noChangeAspect="1"/>
          </p:cNvSpPr>
          <p:nvPr/>
        </p:nvSpPr>
        <p:spPr>
          <a:xfrm>
            <a:off x="2966549" y="4394602"/>
            <a:ext cx="648000" cy="648000"/>
          </a:xfrm>
          <a:prstGeom prst="rect">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339</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Professors</a:t>
            </a:r>
          </a:p>
          <a:p>
            <a:pPr>
              <a:lnSpc>
                <a:spcPts val="2400"/>
              </a:lnSpc>
            </a:pPr>
            <a:r>
              <a:rPr lang="nl-NL" sz="1600" dirty="0">
                <a:solidFill>
                  <a:srgbClr val="001158"/>
                </a:solidFill>
                <a:latin typeface="Merriweather" panose="00000500000000000000" pitchFamily="2" charset="0"/>
              </a:rPr>
              <a:t>36% </a:t>
            </a:r>
            <a:r>
              <a:rPr lang="nl-NL" sz="1600" dirty="0" err="1">
                <a:solidFill>
                  <a:srgbClr val="001158"/>
                </a:solidFill>
                <a:latin typeface="Merriweather" panose="00000500000000000000" pitchFamily="2" charset="0"/>
              </a:rPr>
              <a:t>female</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AC8636B-A906-3AD0-454F-CE7DD846187A}"/>
              </a:ext>
            </a:extLst>
          </p:cNvPr>
          <p:cNvSpPr>
            <a:spLocks noChangeAspect="1"/>
          </p:cNvSpPr>
          <p:nvPr/>
        </p:nvSpPr>
        <p:spPr>
          <a:xfrm>
            <a:off x="9218640" y="2332575"/>
            <a:ext cx="540000" cy="540000"/>
          </a:xfrm>
          <a:prstGeom prst="rect">
            <a:avLst/>
          </a:prstGeom>
          <a:blipFill dpi="0" rotWithShape="1">
            <a:blip>
              <a:extLst>
                <a:ext uri="{96DAC541-7B7A-43D3-8B79-37D633B846F1}">
                  <asvg:svgBlip xmlns:asvg="http://schemas.microsoft.com/office/drawing/2016/SVG/main" r:embed="rId6"/>
                </a:ext>
              </a:extLst>
            </a:blip>
            <a:srcRect/>
            <a:stretch>
              <a:fillRect t="6000" b="-6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468000" rIns="0" bIns="0" rtlCol="0" anchor="ctr"/>
          <a:lstStyle/>
          <a:p>
            <a:pPr>
              <a:lnSpc>
                <a:spcPts val="2400"/>
              </a:lnSpc>
            </a:pPr>
            <a:r>
              <a:rPr lang="nl-NL" sz="3200" b="1" dirty="0">
                <a:solidFill>
                  <a:srgbClr val="B27F2A"/>
                </a:solidFill>
                <a:latin typeface="Merriweather" panose="00000500000000000000" pitchFamily="2" charset="0"/>
              </a:rPr>
              <a:t>29</a:t>
            </a:r>
          </a:p>
          <a:p>
            <a:pPr>
              <a:lnSpc>
                <a:spcPts val="2000"/>
              </a:lnSpc>
            </a:pPr>
            <a:r>
              <a:rPr lang="nl-NL" sz="1600" dirty="0">
                <a:solidFill>
                  <a:srgbClr val="001158"/>
                </a:solidFill>
                <a:latin typeface="Merriweather" panose="00000500000000000000" pitchFamily="2" charset="0"/>
              </a:rPr>
              <a:t>Spinoza </a:t>
            </a:r>
            <a:r>
              <a:rPr lang="nl-NL" sz="1600" dirty="0" err="1">
                <a:solidFill>
                  <a:srgbClr val="001158"/>
                </a:solidFill>
                <a:latin typeface="Merriweather" panose="00000500000000000000" pitchFamily="2" charset="0"/>
              </a:rPr>
              <a:t>Prizes</a:t>
            </a:r>
            <a:endParaRPr lang="nl-NL" sz="1600" dirty="0">
              <a:solidFill>
                <a:srgbClr val="001158"/>
              </a:solidFill>
              <a:latin typeface="Merriweather" panose="00000500000000000000" pitchFamily="2" charset="0"/>
            </a:endParaRPr>
          </a:p>
          <a:p>
            <a:pPr>
              <a:lnSpc>
                <a:spcPts val="2000"/>
              </a:lnSpc>
            </a:pPr>
            <a:r>
              <a:rPr lang="nl-NL" sz="1200" dirty="0" err="1">
                <a:solidFill>
                  <a:srgbClr val="001158"/>
                </a:solidFill>
                <a:latin typeface="Merriweather" panose="00000500000000000000" pitchFamily="2" charset="0"/>
              </a:rPr>
              <a:t>Until</a:t>
            </a:r>
            <a:r>
              <a:rPr lang="nl-NL" sz="1200" dirty="0">
                <a:solidFill>
                  <a:srgbClr val="001158"/>
                </a:solidFill>
                <a:latin typeface="Merriweather" panose="00000500000000000000" pitchFamily="2" charset="0"/>
              </a:rPr>
              <a:t> </a:t>
            </a:r>
            <a:r>
              <a:rPr lang="nl-NL" sz="1200" dirty="0" err="1">
                <a:solidFill>
                  <a:srgbClr val="001158"/>
                </a:solidFill>
                <a:latin typeface="Merriweather" panose="00000500000000000000" pitchFamily="2" charset="0"/>
              </a:rPr>
              <a:t>now</a:t>
            </a:r>
            <a:endParaRPr lang="en-US" sz="1400"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34A72ED2-A1AB-3025-51F9-2BD70B3F3222}"/>
              </a:ext>
            </a:extLst>
          </p:cNvPr>
          <p:cNvSpPr>
            <a:spLocks noChangeAspect="1"/>
          </p:cNvSpPr>
          <p:nvPr/>
        </p:nvSpPr>
        <p:spPr>
          <a:xfrm>
            <a:off x="6019358" y="4180793"/>
            <a:ext cx="828000" cy="828000"/>
          </a:xfrm>
          <a:prstGeom prst="rect">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56000" tIns="180000" rIns="0" bIns="0" rtlCol="0" anchor="ctr"/>
          <a:lstStyle/>
          <a:p>
            <a:pPr>
              <a:lnSpc>
                <a:spcPts val="2400"/>
              </a:lnSpc>
            </a:pPr>
            <a:r>
              <a:rPr lang="nl-NL" sz="3200" b="1" dirty="0">
                <a:solidFill>
                  <a:srgbClr val="B27F2A"/>
                </a:solidFill>
                <a:latin typeface="Merriweather" panose="00000500000000000000" pitchFamily="2" charset="0"/>
              </a:rPr>
              <a:t>97</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NWO Grants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5ADADC45-11E9-EA3B-28F2-3340C2A86847}"/>
              </a:ext>
            </a:extLst>
          </p:cNvPr>
          <p:cNvSpPr>
            <a:spLocks noChangeAspect="1"/>
          </p:cNvSpPr>
          <p:nvPr/>
        </p:nvSpPr>
        <p:spPr>
          <a:xfrm>
            <a:off x="9162778" y="4233899"/>
            <a:ext cx="684000" cy="684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a:t>
            </a:r>
          </a:p>
          <a:p>
            <a:pPr>
              <a:lnSpc>
                <a:spcPts val="2400"/>
              </a:lnSpc>
            </a:pPr>
            <a:r>
              <a:rPr lang="nl-NL" sz="1600" dirty="0">
                <a:solidFill>
                  <a:srgbClr val="001158"/>
                </a:solidFill>
                <a:latin typeface="Merriweather" panose="00000500000000000000" pitchFamily="2" charset="0"/>
              </a:rPr>
              <a:t>ERC Grants</a:t>
            </a:r>
            <a:endParaRPr lang="en-US" sz="1600"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64222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el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194e651f-24a5-4e6a-908a-86ed082a58f2}" enabled="1" method="Privileged" siteId="{ca2a7f76-dbd7-4ec0-9108-6b3d524fb7c8}" removed="0"/>
</clbl:labelList>
</file>

<file path=docProps/app.xml><?xml version="1.0" encoding="utf-8"?>
<Properties xmlns="http://schemas.openxmlformats.org/officeDocument/2006/extended-properties" xmlns:vt="http://schemas.openxmlformats.org/officeDocument/2006/docPropsVTypes">
  <Template/>
  <TotalTime>0</TotalTime>
  <Words>2749</Words>
  <Application>Microsoft Office PowerPoint</Application>
  <PresentationFormat>Breedbeeld</PresentationFormat>
  <Paragraphs>383</Paragraphs>
  <Slides>16</Slides>
  <Notes>16</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16</vt:i4>
      </vt:variant>
    </vt:vector>
  </HeadingPairs>
  <TitlesOfParts>
    <vt:vector size="27" baseType="lpstr">
      <vt:lpstr>Aptos</vt:lpstr>
      <vt:lpstr>Vestula Pro DemiBold</vt:lpstr>
      <vt:lpstr>Vestula Pro</vt:lpstr>
      <vt:lpstr>Arial</vt:lpstr>
      <vt:lpstr>Vestula</vt:lpstr>
      <vt:lpstr>Merriweather</vt:lpstr>
      <vt:lpstr>Verdana</vt:lpstr>
      <vt:lpstr>Calibri</vt:lpstr>
      <vt:lpstr>Titels</vt:lpstr>
      <vt:lpstr>Inhoud</vt:lpstr>
      <vt:lpstr>1_Inhoud</vt:lpstr>
      <vt:lpstr>Discover Leiden University</vt:lpstr>
      <vt:lpstr>First university in the Netherlands</vt:lpstr>
      <vt:lpstr>Two cities, one unique ecosystem</vt:lpstr>
      <vt:lpstr>Faculties</vt:lpstr>
      <vt:lpstr>Leiden University in figures</vt:lpstr>
      <vt:lpstr>Innovating and Connecting Strategic Plan 2022-2027</vt:lpstr>
      <vt:lpstr>World-class research</vt:lpstr>
      <vt:lpstr>Profile of Leiden University 15 themes in 5 domains</vt:lpstr>
      <vt:lpstr>Research in figures</vt:lpstr>
      <vt:lpstr>Innovation and knowledge transfer</vt:lpstr>
      <vt:lpstr>Teaching in figures</vt:lpstr>
      <vt:lpstr>Why do students choose Leiden? </vt:lpstr>
      <vt:lpstr>Lifelong learning</vt:lpstr>
      <vt:lpstr>International collaboration</vt:lpstr>
      <vt:lpstr>Our alumni</vt:lpstr>
      <vt:lpstr>universiteitleiden.nl/en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Scheen, D.A.C. (Daniël)</dc:creator>
  <cp:lastModifiedBy>Scheen, D.A.C. (Daniël)</cp:lastModifiedBy>
  <cp:revision>103</cp:revision>
  <dcterms:created xsi:type="dcterms:W3CDTF">2026-03-25T17:17:01Z</dcterms:created>
  <dcterms:modified xsi:type="dcterms:W3CDTF">2026-07-22T12:35:35Z</dcterms:modified>
</cp:coreProperties>
</file>