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370" r:id="rId3"/>
    <p:sldId id="363" r:id="rId4"/>
    <p:sldId id="352" r:id="rId5"/>
    <p:sldId id="359" r:id="rId6"/>
    <p:sldId id="343" r:id="rId7"/>
    <p:sldId id="341" r:id="rId8"/>
    <p:sldId id="356" r:id="rId9"/>
    <p:sldId id="358" r:id="rId10"/>
    <p:sldId id="354" r:id="rId11"/>
    <p:sldId id="321" r:id="rId12"/>
    <p:sldId id="313" r:id="rId13"/>
    <p:sldId id="364" r:id="rId14"/>
    <p:sldId id="353" r:id="rId15"/>
    <p:sldId id="365" r:id="rId16"/>
    <p:sldId id="366" r:id="rId17"/>
    <p:sldId id="367" r:id="rId18"/>
    <p:sldId id="368" r:id="rId19"/>
    <p:sldId id="369" r:id="rId20"/>
    <p:sldId id="329" r:id="rId21"/>
  </p:sldIdLst>
  <p:sldSz cx="12198350" cy="6858000"/>
  <p:notesSz cx="6669088" cy="9872663"/>
  <p:custDataLst>
    <p:tags r:id="rId2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 uri="{2D200454-40CA-4A62-9FC3-DE9A4176ACB9}">
      <p15:notesGuideLst xmlns:p15="http://schemas.microsoft.com/office/powerpoint/2012/main">
        <p15:guide id="1" orient="horz" pos="310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58"/>
    <a:srgbClr val="001158"/>
    <a:srgbClr val="AD8B1D"/>
    <a:srgbClr val="B27F2A"/>
    <a:srgbClr val="009999"/>
    <a:srgbClr val="CC0066"/>
    <a:srgbClr val="FF0066"/>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3" autoAdjust="0"/>
    <p:restoredTop sz="57000" autoAdjust="0"/>
  </p:normalViewPr>
  <p:slideViewPr>
    <p:cSldViewPr>
      <p:cViewPr varScale="1">
        <p:scale>
          <a:sx n="62" d="100"/>
          <a:sy n="62" d="100"/>
        </p:scale>
        <p:origin x="1614" y="60"/>
      </p:cViewPr>
      <p:guideLst>
        <p:guide orient="horz" pos="2160"/>
        <p:guide pos="3842"/>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p:cViewPr>
        <p:scale>
          <a:sx n="100" d="100"/>
          <a:sy n="100" d="100"/>
        </p:scale>
        <p:origin x="-1886" y="216"/>
      </p:cViewPr>
      <p:guideLst>
        <p:guide orient="horz" pos="3109"/>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fld id="{3AB54971-11B4-4AD3-B5A6-7BC1B7FCA71B}" type="datetimeFigureOut">
              <a:rPr lang="nl-NL" smtClean="0"/>
              <a:t>21-2-2024</a:t>
            </a:fld>
            <a:endParaRPr lang="nl-NL"/>
          </a:p>
        </p:txBody>
      </p:sp>
      <p:sp>
        <p:nvSpPr>
          <p:cNvPr id="4" name="Tijdelijke aanduiding voor voettekst 3"/>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8250" y="9377363"/>
            <a:ext cx="2889250" cy="493712"/>
          </a:xfrm>
          <a:prstGeom prst="rect">
            <a:avLst/>
          </a:prstGeom>
        </p:spPr>
        <p:txBody>
          <a:bodyPr vert="horz" lIns="91440" tIns="45720" rIns="91440" bIns="45720" rtlCol="0" anchor="b"/>
          <a:lstStyle>
            <a:lvl1pPr algn="r">
              <a:defRPr sz="1200"/>
            </a:lvl1pPr>
          </a:lstStyle>
          <a:p>
            <a:fld id="{4A4C0FCA-A581-4B75-B7E0-48CFFE54FE09}" type="slidenum">
              <a:rPr lang="nl-NL" smtClean="0"/>
              <a:t>‹#›</a:t>
            </a:fld>
            <a:endParaRPr lang="nl-NL"/>
          </a:p>
        </p:txBody>
      </p:sp>
    </p:spTree>
    <p:extLst>
      <p:ext uri="{BB962C8B-B14F-4D97-AF65-F5344CB8AC3E}">
        <p14:creationId xmlns:p14="http://schemas.microsoft.com/office/powerpoint/2010/main" val="147744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35698784-F1F2-4D71-B346-94F94D5EBAA2}" type="datetimeFigureOut">
              <a:rPr lang="nl-NL" smtClean="0"/>
              <a:t>21-2-2024</a:t>
            </a:fld>
            <a:endParaRPr lang="nl-NL"/>
          </a:p>
        </p:txBody>
      </p:sp>
      <p:sp>
        <p:nvSpPr>
          <p:cNvPr id="4" name="Tijdelijke aanduiding voor dia-afbeelding 3"/>
          <p:cNvSpPr>
            <a:spLocks noGrp="1" noRot="1" noChangeAspect="1"/>
          </p:cNvSpPr>
          <p:nvPr>
            <p:ph type="sldImg" idx="2"/>
          </p:nvPr>
        </p:nvSpPr>
        <p:spPr>
          <a:xfrm>
            <a:off x="41275" y="739775"/>
            <a:ext cx="6586538"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812ECD43-08E5-4945-BC4F-4857758E978F}" type="slidenum">
              <a:rPr lang="nl-NL" smtClean="0"/>
              <a:t>‹#›</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2550" y="760413"/>
            <a:ext cx="6586538" cy="3703637"/>
          </a:xfrm>
        </p:spPr>
      </p:sp>
      <p:sp>
        <p:nvSpPr>
          <p:cNvPr id="3" name="Tijdelijke aanduiding voor notities 2"/>
          <p:cNvSpPr>
            <a:spLocks noGrp="1"/>
          </p:cNvSpPr>
          <p:nvPr>
            <p:ph type="body" idx="1"/>
          </p:nvPr>
        </p:nvSpPr>
        <p:spPr/>
        <p:txBody>
          <a:bodyPr/>
          <a:lstStyle/>
          <a:p>
            <a:r>
              <a:rPr lang="en-US" dirty="0" err="1"/>
              <a:t>Korte</a:t>
            </a:r>
            <a:r>
              <a:rPr lang="en-US" dirty="0"/>
              <a:t> </a:t>
            </a:r>
            <a:r>
              <a:rPr lang="en-US" dirty="0" err="1"/>
              <a:t>presentatie</a:t>
            </a:r>
            <a:r>
              <a:rPr lang="en-US" dirty="0"/>
              <a:t> met </a:t>
            </a:r>
            <a:r>
              <a:rPr lang="en-US" dirty="0" err="1"/>
              <a:t>belangrijke</a:t>
            </a:r>
            <a:r>
              <a:rPr lang="en-US" dirty="0"/>
              <a:t> </a:t>
            </a:r>
            <a:r>
              <a:rPr lang="en-US" dirty="0" err="1"/>
              <a:t>feiten</a:t>
            </a:r>
            <a:r>
              <a:rPr lang="en-US" dirty="0"/>
              <a:t> en </a:t>
            </a:r>
            <a:r>
              <a:rPr lang="en-US" dirty="0" err="1"/>
              <a:t>cijfers</a:t>
            </a:r>
            <a:r>
              <a:rPr lang="en-US" dirty="0"/>
              <a:t> over</a:t>
            </a:r>
            <a:r>
              <a:rPr lang="en-US" baseline="0" dirty="0"/>
              <a:t> </a:t>
            </a:r>
            <a:r>
              <a:rPr lang="en-US" baseline="0" dirty="0" err="1"/>
              <a:t>ons</a:t>
            </a:r>
            <a:r>
              <a:rPr lang="en-US" baseline="0" dirty="0"/>
              <a:t>.</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a:t>
            </a:fld>
            <a:endParaRPr lang="nl-NL"/>
          </a:p>
        </p:txBody>
      </p:sp>
    </p:spTree>
    <p:extLst>
      <p:ext uri="{BB962C8B-B14F-4D97-AF65-F5344CB8AC3E}">
        <p14:creationId xmlns:p14="http://schemas.microsoft.com/office/powerpoint/2010/main" val="3589893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Studenten kiezen graag voor de Universiteit Leiden vanwege haar sterke reputatie in binnen- en buitenland</a:t>
            </a:r>
            <a:r>
              <a:rPr lang="nl-NL" baseline="0" dirty="0"/>
              <a:t> </a:t>
            </a:r>
            <a:r>
              <a:rPr lang="nl-NL" dirty="0"/>
              <a:t>en omdat zij een breed aanbod van studierichtingen biedt in het alfa-, bèta- en gammadomein. Daarnaast is de universiteit kleinschalig en wordt het onderwijs gekenmerkt door persoonlijke contacten. De universiteit is sterk internationaal georiënteerd met goede mogelijkheden voor stages en uitwisselingen. Het Leids studiesysteem betekent goede begeleiding van de studenten waardoor zij op tijd (af)studeren. Ook zijn er mogelijkheden tot verdieping in het excellentieonderwijs van de </a:t>
            </a:r>
            <a:r>
              <a:rPr lang="nl-NL" dirty="0" err="1"/>
              <a:t>Honours</a:t>
            </a:r>
            <a:r>
              <a:rPr lang="nl-NL" dirty="0"/>
              <a:t> Academy.</a:t>
            </a:r>
          </a:p>
          <a:p>
            <a:r>
              <a:rPr lang="nl-NL" dirty="0"/>
              <a:t>Ook niet onbelangrijk</a:t>
            </a:r>
            <a:r>
              <a:rPr lang="nl-NL" baseline="0" dirty="0"/>
              <a:t> voor haar aantrekkingskracht: </a:t>
            </a:r>
            <a:r>
              <a:rPr lang="nl-NL" dirty="0"/>
              <a:t>Leiden en Den Haag zijn bruisende studentensteden, gelegen aan de kust, met een breed aanbod van verenigingen en activiteiten.</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10</a:t>
            </a:fld>
            <a:endParaRPr lang="nl-NL"/>
          </a:p>
        </p:txBody>
      </p:sp>
    </p:spTree>
    <p:extLst>
      <p:ext uri="{BB962C8B-B14F-4D97-AF65-F5344CB8AC3E}">
        <p14:creationId xmlns:p14="http://schemas.microsoft.com/office/powerpoint/2010/main" val="64828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universiteit heeft op vier terreinen impact (Bron: VSNU-impactmatrix) op de samenleving.</a:t>
            </a:r>
            <a:r>
              <a:rPr lang="nl-NL" baseline="0" dirty="0"/>
              <a:t> Zij heeft invloed in de interactie met:</a:t>
            </a:r>
            <a:r>
              <a:rPr lang="nl-NL" dirty="0"/>
              <a:t> </a:t>
            </a:r>
          </a:p>
          <a:p>
            <a:r>
              <a:rPr lang="nl-NL" dirty="0"/>
              <a:t>1. Het academisch veld: er is </a:t>
            </a:r>
            <a:r>
              <a:rPr lang="nl-NL" dirty="0" err="1"/>
              <a:t>kennisoverdacht</a:t>
            </a:r>
            <a:r>
              <a:rPr lang="nl-NL" dirty="0"/>
              <a:t> is door/naar academici /</a:t>
            </a:r>
            <a:r>
              <a:rPr lang="nl-NL" dirty="0" err="1"/>
              <a:t>peers</a:t>
            </a:r>
            <a:r>
              <a:rPr lang="nl-NL" dirty="0"/>
              <a:t> via publicaties in gerenommeerde wetenschappelijke tijdschriften, door samenwerking etc.</a:t>
            </a:r>
          </a:p>
          <a:p>
            <a:r>
              <a:rPr lang="nl-NL" dirty="0"/>
              <a:t>2. Het professionele veld: er is kennisoverdracht, gebruik van kennis door en naar beroepsgroepen/beroepsgenoten (advisering aan beroepsgroepen, bijzonder hoogleraren – bijvoorbeeld de rechterlijke macht/advocatuur - met één been in praktijk en één been in universiteit, via nascholing etc.)</a:t>
            </a:r>
          </a:p>
          <a:p>
            <a:r>
              <a:rPr lang="nl-NL" dirty="0"/>
              <a:t>3. Het bedrijfsleven en overheid: denk hierbij aan productie van kennis voor of met bedrijven, </a:t>
            </a:r>
            <a:r>
              <a:rPr lang="nl-NL" dirty="0" err="1"/>
              <a:t>start-ups</a:t>
            </a:r>
            <a:r>
              <a:rPr lang="nl-NL" dirty="0"/>
              <a:t>, samenwerking, patenten/octrooien, BSP, werk voor adviesorganen van de regering en </a:t>
            </a:r>
            <a:r>
              <a:rPr lang="nl-NL" dirty="0" err="1"/>
              <a:t>NGO’s</a:t>
            </a:r>
            <a:r>
              <a:rPr lang="nl-NL" dirty="0"/>
              <a:t>, onderzoek in opdracht van ministeries etc.).</a:t>
            </a:r>
          </a:p>
          <a:p>
            <a:r>
              <a:rPr lang="nl-NL" dirty="0"/>
              <a:t>4. Tot slot is er de interactie met het brede publiek (</a:t>
            </a:r>
            <a:r>
              <a:rPr lang="nl-NL" i="1" dirty="0" err="1"/>
              <a:t>societal</a:t>
            </a:r>
            <a:r>
              <a:rPr lang="nl-NL" i="1" dirty="0"/>
              <a:t> </a:t>
            </a:r>
            <a:r>
              <a:rPr lang="nl-NL" i="1" dirty="0" err="1"/>
              <a:t>outreach</a:t>
            </a:r>
            <a:r>
              <a:rPr lang="nl-NL" i="1" dirty="0"/>
              <a:t>)</a:t>
            </a:r>
            <a:r>
              <a:rPr lang="nl-NL" dirty="0"/>
              <a:t>: hoogleraren worden gevraagd als experts in media, ze schrijven populair wetenschappelijke boeken, treden op bij evenementen zoals Nacht van Ontdekkingen, Lowlands,  geven lezingen. Maar ook </a:t>
            </a:r>
            <a:r>
              <a:rPr lang="nl-NL" dirty="0" err="1"/>
              <a:t>MOOCs</a:t>
            </a:r>
            <a:r>
              <a:rPr lang="nl-NL" dirty="0"/>
              <a:t>, de uitstroom van alumni naar werksectoren, bijzonder hoogleraren, e.a. zijn voorbeelden van interactie en impact op het brede publiek.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11</a:t>
            </a:fld>
            <a:endParaRPr lang="nl-NL"/>
          </a:p>
        </p:txBody>
      </p:sp>
    </p:spTree>
    <p:extLst>
      <p:ext uri="{BB962C8B-B14F-4D97-AF65-F5344CB8AC3E}">
        <p14:creationId xmlns:p14="http://schemas.microsoft.com/office/powerpoint/2010/main" val="218948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kern="1200" dirty="0">
                <a:solidFill>
                  <a:schemeClr val="tx1"/>
                </a:solidFill>
                <a:effectLst/>
              </a:rPr>
              <a:t>De Universiteit Leiden werkt lokaal, regionaal en nationaal met vele partners samen. Met het Leids Universitair Medisch Centrum – </a:t>
            </a:r>
            <a:r>
              <a:rPr lang="nl-NL" dirty="0"/>
              <a:t>LUMC – werken </a:t>
            </a:r>
            <a:r>
              <a:rPr lang="nl-NL" sz="1200" kern="1200" dirty="0">
                <a:solidFill>
                  <a:schemeClr val="tx1"/>
                </a:solidFill>
                <a:effectLst/>
              </a:rPr>
              <a:t>we heel nauw samen aan onderzoek en onderwijs (via onze hoogleraren en de opleiding geneeskunde). We zijn een van de partners in </a:t>
            </a:r>
            <a:r>
              <a:rPr lang="nl-NL" sz="1200" kern="1200" dirty="0" err="1">
                <a:solidFill>
                  <a:schemeClr val="tx1"/>
                </a:solidFill>
                <a:effectLst/>
              </a:rPr>
              <a:t>Medical</a:t>
            </a:r>
            <a:r>
              <a:rPr lang="nl-NL" sz="1200" kern="1200" dirty="0">
                <a:solidFill>
                  <a:schemeClr val="tx1"/>
                </a:solidFill>
                <a:effectLst/>
              </a:rPr>
              <a:t> Delta, de Zuid-Hollandse samenwerkingsverband van kennisinstellingen, bedrijfsleven en overheid voor life </a:t>
            </a:r>
            <a:r>
              <a:rPr lang="nl-NL" sz="1200" kern="1200" dirty="0" err="1">
                <a:solidFill>
                  <a:schemeClr val="tx1"/>
                </a:solidFill>
                <a:effectLst/>
              </a:rPr>
              <a:t>sciences</a:t>
            </a:r>
            <a:r>
              <a:rPr lang="nl-NL" sz="1200" kern="1200" dirty="0">
                <a:solidFill>
                  <a:schemeClr val="tx1"/>
                </a:solidFill>
                <a:effectLst/>
              </a:rPr>
              <a:t> en medische technologie. Met LURIS werken universiteit</a:t>
            </a:r>
            <a:r>
              <a:rPr lang="nl-NL" sz="1200" kern="1200" baseline="0" dirty="0">
                <a:solidFill>
                  <a:schemeClr val="tx1"/>
                </a:solidFill>
                <a:effectLst/>
              </a:rPr>
              <a:t> en LUMC </a:t>
            </a:r>
            <a:r>
              <a:rPr lang="nl-NL" sz="1200" kern="1200" dirty="0">
                <a:solidFill>
                  <a:schemeClr val="tx1"/>
                </a:solidFill>
                <a:effectLst/>
              </a:rPr>
              <a:t>aan contacten tussen ondernemende academici</a:t>
            </a:r>
            <a:r>
              <a:rPr lang="nl-NL" sz="1200" kern="1200" baseline="0" dirty="0">
                <a:solidFill>
                  <a:schemeClr val="tx1"/>
                </a:solidFill>
                <a:effectLst/>
              </a:rPr>
              <a:t> en het</a:t>
            </a:r>
            <a:r>
              <a:rPr lang="nl-NL" sz="1200" kern="1200" dirty="0">
                <a:solidFill>
                  <a:schemeClr val="tx1"/>
                </a:solidFill>
                <a:effectLst/>
              </a:rPr>
              <a:t> bedrijfsleven. We</a:t>
            </a:r>
            <a:r>
              <a:rPr lang="nl-NL" sz="1200" kern="1200" baseline="0" dirty="0">
                <a:solidFill>
                  <a:schemeClr val="tx1"/>
                </a:solidFill>
                <a:effectLst/>
              </a:rPr>
              <a:t> ontwikkelen ons in twee steden samen met de twee gemeentes.</a:t>
            </a:r>
          </a:p>
          <a:p>
            <a:pPr>
              <a:defRPr/>
            </a:pPr>
            <a:endParaRPr lang="nl-NL" sz="1200" kern="1200" baseline="0" dirty="0">
              <a:solidFill>
                <a:schemeClr val="tx1"/>
              </a:solidFill>
              <a:effectLst/>
            </a:endParaRPr>
          </a:p>
          <a:p>
            <a:pPr>
              <a:defRPr/>
            </a:pPr>
            <a:r>
              <a:rPr lang="nl-NL" sz="1200" kern="1200" dirty="0">
                <a:solidFill>
                  <a:schemeClr val="tx1"/>
                </a:solidFill>
                <a:effectLst/>
              </a:rPr>
              <a:t>In Leiden werken i</a:t>
            </a:r>
            <a:r>
              <a:rPr lang="nl-NL" sz="1200" kern="1200" baseline="0" dirty="0">
                <a:solidFill>
                  <a:schemeClr val="tx1"/>
                </a:solidFill>
                <a:effectLst/>
              </a:rPr>
              <a:t>n </a:t>
            </a:r>
            <a:r>
              <a:rPr lang="nl-NL" sz="1200" kern="1200" dirty="0">
                <a:solidFill>
                  <a:schemeClr val="tx1"/>
                </a:solidFill>
                <a:effectLst/>
              </a:rPr>
              <a:t>het LBSP onze onderzoekers met gespecialiseerde bedrijven aan bruikbare vindingen/producten in de life </a:t>
            </a:r>
            <a:r>
              <a:rPr lang="nl-NL" sz="1200" kern="1200" dirty="0" err="1">
                <a:solidFill>
                  <a:schemeClr val="tx1"/>
                </a:solidFill>
                <a:effectLst/>
              </a:rPr>
              <a:t>sciences</a:t>
            </a:r>
            <a:r>
              <a:rPr lang="nl-NL" sz="1200" kern="1200" dirty="0">
                <a:solidFill>
                  <a:schemeClr val="tx1"/>
                </a:solidFill>
                <a:effectLst/>
              </a:rPr>
              <a:t>.</a:t>
            </a:r>
          </a:p>
          <a:p>
            <a:pPr>
              <a:defRPr/>
            </a:pPr>
            <a:endParaRPr lang="nl-NL" sz="1200" kern="1200" dirty="0">
              <a:solidFill>
                <a:schemeClr val="tx1"/>
              </a:solidFill>
              <a:effectLst/>
            </a:endParaRPr>
          </a:p>
          <a:p>
            <a:pPr>
              <a:defRPr/>
            </a:pPr>
            <a:r>
              <a:rPr lang="nl-NL" sz="1200" kern="1200" dirty="0">
                <a:solidFill>
                  <a:schemeClr val="tx1"/>
                </a:solidFill>
                <a:effectLst/>
              </a:rPr>
              <a:t>In LDE, de alliantie met Erasmus Universiteit en </a:t>
            </a:r>
            <a:r>
              <a:rPr lang="nl-NL" sz="1200" kern="1200" dirty="0" err="1">
                <a:solidFill>
                  <a:schemeClr val="tx1"/>
                </a:solidFill>
                <a:effectLst/>
              </a:rPr>
              <a:t>TuDelft</a:t>
            </a:r>
            <a:r>
              <a:rPr lang="nl-NL" sz="1200" kern="1200" dirty="0">
                <a:solidFill>
                  <a:schemeClr val="tx1"/>
                </a:solidFill>
                <a:effectLst/>
              </a:rPr>
              <a:t>, werken we aan gezamenlijk onderzoek en onderwijs. </a:t>
            </a:r>
          </a:p>
          <a:p>
            <a:pPr>
              <a:defRPr/>
            </a:pPr>
            <a:r>
              <a:rPr lang="nl-NL" sz="1200" kern="1200" dirty="0">
                <a:solidFill>
                  <a:schemeClr val="tx1"/>
                </a:solidFill>
                <a:effectLst/>
              </a:rPr>
              <a:t>Met de Hogeschool der Kunsten in Den Haag (conservatorium, kunstacademie) bieden we gezamenlijke opleidingen aan en onderzoeksmogelijkheden. En zo zijn er nog veel meer voorbeelden van samenwerking. Zoals met het LUF, het fonds waaraan onze alumni geld schenken om ons</a:t>
            </a:r>
            <a:r>
              <a:rPr lang="nl-NL" sz="1200" kern="1200" baseline="0" dirty="0">
                <a:solidFill>
                  <a:schemeClr val="tx1"/>
                </a:solidFill>
                <a:effectLst/>
              </a:rPr>
              <a:t> te steunen.</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12</a:t>
            </a:fld>
            <a:endParaRPr lang="nl-NL"/>
          </a:p>
        </p:txBody>
      </p:sp>
    </p:spTree>
    <p:extLst>
      <p:ext uri="{BB962C8B-B14F-4D97-AF65-F5344CB8AC3E}">
        <p14:creationId xmlns:p14="http://schemas.microsoft.com/office/powerpoint/2010/main" val="203519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i="1" dirty="0"/>
              <a:t>Voor meer</a:t>
            </a:r>
            <a:r>
              <a:rPr lang="nl-NL" i="1" baseline="0" dirty="0"/>
              <a:t> informatie over deze samenwerkingsverbanden, zie www.universiteitleiden.nl/samenwerking/internationale-samenwerking</a:t>
            </a:r>
            <a:endParaRPr lang="nl-NL" i="1"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13</a:t>
            </a:fld>
            <a:endParaRPr lang="nl-NL"/>
          </a:p>
        </p:txBody>
      </p:sp>
    </p:spTree>
    <p:extLst>
      <p:ext uri="{BB962C8B-B14F-4D97-AF65-F5344CB8AC3E}">
        <p14:creationId xmlns:p14="http://schemas.microsoft.com/office/powerpoint/2010/main" val="321287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0248" y="4792315"/>
            <a:ext cx="5335270" cy="4442698"/>
          </a:xfrm>
        </p:spPr>
        <p:txBody>
          <a:bodyPr/>
          <a:lstStyle/>
          <a:p>
            <a:r>
              <a:rPr lang="nl-NL" dirty="0"/>
              <a:t>In internationale </a:t>
            </a:r>
            <a:r>
              <a:rPr lang="nl-NL" dirty="0" err="1"/>
              <a:t>rankings</a:t>
            </a:r>
            <a:r>
              <a:rPr lang="nl-NL" dirty="0"/>
              <a:t> staat de Universiteit Leiden altijd in de top-200, veelal hoger, in de top-100 van in totaal 17.000 universiteiten wereldwijd. Dat betekent dat de universiteit bij de beste 1 procent van universiteiten van de wereld behoort.</a:t>
            </a:r>
          </a:p>
          <a:p>
            <a:endParaRPr lang="nl-NL" dirty="0"/>
          </a:p>
          <a:p>
            <a:r>
              <a:rPr lang="nl-NL" dirty="0"/>
              <a:t>Onderzoekers van de Universiteit Leiden hebben, vergeleken met de andere universiteiten in Nederland, de meeste (21) Spinozapremies ontvangen, de hoogste wetenschappelijke onderscheiding in Nederland.</a:t>
            </a:r>
          </a:p>
          <a:p>
            <a:r>
              <a:rPr lang="nl-NL" dirty="0"/>
              <a:t>De breedte van Spinozalaureaten onderstreept breedte van ons onderzoek:</a:t>
            </a:r>
          </a:p>
          <a:p>
            <a:r>
              <a:rPr lang="nl-NL" dirty="0"/>
              <a:t>Van statisticus/wiskundige Aart van der Vaart tot classica Ineke Sluiter, van archeoloog Wil Roebroeks tot psychologe Eveline Crone.</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14</a:t>
            </a:fld>
            <a:endParaRPr lang="nl-NL"/>
          </a:p>
        </p:txBody>
      </p:sp>
    </p:spTree>
    <p:extLst>
      <p:ext uri="{BB962C8B-B14F-4D97-AF65-F5344CB8AC3E}">
        <p14:creationId xmlns:p14="http://schemas.microsoft.com/office/powerpoint/2010/main" val="3032875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15</a:t>
            </a:fld>
            <a:endParaRPr lang="nl-NL"/>
          </a:p>
        </p:txBody>
      </p:sp>
    </p:spTree>
    <p:extLst>
      <p:ext uri="{BB962C8B-B14F-4D97-AF65-F5344CB8AC3E}">
        <p14:creationId xmlns:p14="http://schemas.microsoft.com/office/powerpoint/2010/main" val="330861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16</a:t>
            </a:fld>
            <a:endParaRPr lang="nl-NL"/>
          </a:p>
        </p:txBody>
      </p:sp>
    </p:spTree>
    <p:extLst>
      <p:ext uri="{BB962C8B-B14F-4D97-AF65-F5344CB8AC3E}">
        <p14:creationId xmlns:p14="http://schemas.microsoft.com/office/powerpoint/2010/main" val="777939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17</a:t>
            </a:fld>
            <a:endParaRPr lang="nl-NL"/>
          </a:p>
        </p:txBody>
      </p:sp>
    </p:spTree>
    <p:extLst>
      <p:ext uri="{BB962C8B-B14F-4D97-AF65-F5344CB8AC3E}">
        <p14:creationId xmlns:p14="http://schemas.microsoft.com/office/powerpoint/2010/main" val="2283219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18</a:t>
            </a:fld>
            <a:endParaRPr lang="nl-NL"/>
          </a:p>
        </p:txBody>
      </p:sp>
    </p:spTree>
    <p:extLst>
      <p:ext uri="{BB962C8B-B14F-4D97-AF65-F5344CB8AC3E}">
        <p14:creationId xmlns:p14="http://schemas.microsoft.com/office/powerpoint/2010/main" val="3085591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Digitalisering</a:t>
            </a:r>
          </a:p>
          <a:p>
            <a:r>
              <a:rPr lang="nl-NL" sz="1200" b="0" i="0" kern="1200" dirty="0">
                <a:solidFill>
                  <a:schemeClr val="tx1"/>
                </a:solidFill>
                <a:effectLst>
                  <a:outerShdw blurRad="38100" dist="38100" dir="2700000" algn="tl">
                    <a:srgbClr val="000000">
                      <a:alpha val="43137"/>
                    </a:srgbClr>
                  </a:outerShdw>
                </a:effectLst>
              </a:rPr>
              <a:t>Mede door de coronacrisis zijn digitale toepassingen niet langer voornamelijk ondersteunend, maar inmiddels een onlosmakelijk onderdeel van het onderwijs- en onderzoeksproces en het nieuwe werken. We beschouwen digitalisering als een instrument om onze ambities te bereiken. Vanuit onze Digitaliseringsstrategie Onderwijs, met bijbehorende uitvoeringsagenda, geven we verder vorm aan een </a:t>
            </a:r>
            <a:r>
              <a:rPr lang="nl-NL" sz="1200" b="0" i="0" kern="1200" dirty="0" err="1">
                <a:solidFill>
                  <a:schemeClr val="tx1"/>
                </a:solidFill>
                <a:effectLst>
                  <a:outerShdw blurRad="38100" dist="38100" dir="2700000" algn="tl">
                    <a:srgbClr val="000000">
                      <a:alpha val="43137"/>
                    </a:srgbClr>
                  </a:outerShdw>
                </a:effectLst>
              </a:rPr>
              <a:t>blended</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university</a:t>
            </a:r>
            <a:r>
              <a:rPr lang="nl-NL" sz="1200" b="0" i="0" kern="1200" dirty="0">
                <a:solidFill>
                  <a:schemeClr val="tx1"/>
                </a:solidFill>
                <a:effectLst>
                  <a:outerShdw blurRad="38100" dist="38100" dir="2700000" algn="tl">
                    <a:srgbClr val="000000">
                      <a:alpha val="43137"/>
                    </a:srgbClr>
                  </a:outerShdw>
                </a:effectLst>
              </a:rPr>
              <a:t> – waarbij de fysieke ontmoeting steeds het hart van ons onderwijs en onderzoek blijft vormen.</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Duurzaamheid</a:t>
            </a:r>
          </a:p>
          <a:p>
            <a:r>
              <a:rPr lang="nl-NL" sz="1200" b="0" i="0" kern="1200" dirty="0">
                <a:solidFill>
                  <a:schemeClr val="tx1"/>
                </a:solidFill>
                <a:effectLst>
                  <a:outerShdw blurRad="38100" dist="38100" dir="2700000" algn="tl">
                    <a:srgbClr val="000000">
                      <a:alpha val="43137"/>
                    </a:srgbClr>
                  </a:outerShdw>
                </a:effectLst>
              </a:rPr>
              <a:t>Het thema duurzaamheid staat hoog op onze agenda. Onze Duurzaamheidsvisie 2030 vormt het vertrekpunt voor een nieuw uitvoeringsprogramma met doelstellingen en activiteiten voor de periode 2022-2026. De kern van deze visie is het werken aan een duurzame studeer- en werkomgeving die, zowel binnen als buiten de universitaire gemeenschap, inspireert en mobiliseert tot het (verder) realiseren van een positieve, maatschappelijke impact. We ontwikkelen onze bestaande duurzaamheidsinitiatieven door tot een integrale aanpak die zichtbaar is in de gehele organisatie en in al ons onderwijs en onderzoek.</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Diversiteit en inclusie</a:t>
            </a:r>
          </a:p>
          <a:p>
            <a:r>
              <a:rPr lang="nl-NL" sz="1200" b="0" i="0" kern="1200" dirty="0">
                <a:solidFill>
                  <a:schemeClr val="tx1"/>
                </a:solidFill>
                <a:effectLst>
                  <a:outerShdw blurRad="38100" dist="38100" dir="2700000" algn="tl">
                    <a:srgbClr val="000000">
                      <a:alpha val="43137"/>
                    </a:srgbClr>
                  </a:outerShdw>
                </a:effectLst>
              </a:rPr>
              <a:t>De Universiteit Leiden staat voor </a:t>
            </a:r>
            <a:r>
              <a:rPr lang="nl-NL" sz="1200" b="0" i="0" kern="1200" dirty="0" err="1">
                <a:solidFill>
                  <a:schemeClr val="tx1"/>
                </a:solidFill>
                <a:effectLst>
                  <a:outerShdw blurRad="38100" dist="38100" dir="2700000" algn="tl">
                    <a:srgbClr val="000000">
                      <a:alpha val="43137"/>
                    </a:srgbClr>
                  </a:outerShdw>
                </a:effectLst>
              </a:rPr>
              <a:t>inclusiviteit</a:t>
            </a:r>
            <a:r>
              <a:rPr lang="nl-NL" sz="1200" b="0" i="0" kern="1200" dirty="0">
                <a:solidFill>
                  <a:schemeClr val="tx1"/>
                </a:solidFill>
                <a:effectLst>
                  <a:outerShdw blurRad="38100" dist="38100" dir="2700000" algn="tl">
                    <a:srgbClr val="000000">
                      <a:alpha val="43137"/>
                    </a:srgbClr>
                  </a:outerShdw>
                </a:effectLst>
              </a:rPr>
              <a:t> en diversiteit. We willen een open gemeenschap zijn waarin iedereen zich thuis voelt en gelijke kansen krijgt. Een inclusieve academische gemeenschap draagt bij aan innovatief en vooruitstrevend wetenschappelijk onderwijs en onderzoek. Het creëren van zo'n inclusieve gemeenschap vraagt om een integrale aanpak, die leidt tot een cultuuromslag in onderwijs, onderzoek, bestuur en leiderschap. Daarmee worden diversiteit en inclusie een vanzelfsprekend onderdeel van onze dagelijkse (werk- en studie-)praktijk. Ons Werkplan Diversiteit &amp; Inclusie geeft daarbij richting aan het universitaire D&amp;I-beleid.</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Internationalisering</a:t>
            </a:r>
          </a:p>
          <a:p>
            <a:r>
              <a:rPr lang="nl-NL" sz="1200" b="0" i="0" kern="1200" dirty="0">
                <a:solidFill>
                  <a:schemeClr val="tx1"/>
                </a:solidFill>
                <a:effectLst>
                  <a:outerShdw blurRad="38100" dist="38100" dir="2700000" algn="tl">
                    <a:srgbClr val="000000">
                      <a:alpha val="43137"/>
                    </a:srgbClr>
                  </a:outerShdw>
                </a:effectLst>
              </a:rPr>
              <a:t>Wetenschap stopt niet bij de landsgrenzen. Met onze internationaliseringsagenda willen we onze internationale positie op het gebied van onderwijs, onderzoek en organisatie verder uitbouwen. Onze universiteit fungeert daarbij als </a:t>
            </a:r>
            <a:r>
              <a:rPr lang="nl-NL" sz="1200" b="0" i="0" kern="1200" dirty="0" err="1">
                <a:solidFill>
                  <a:schemeClr val="tx1"/>
                </a:solidFill>
                <a:effectLst>
                  <a:outerShdw blurRad="38100" dist="38100" dir="2700000" algn="tl">
                    <a:srgbClr val="000000">
                      <a:alpha val="43137"/>
                    </a:srgbClr>
                  </a:outerShdw>
                </a:effectLst>
              </a:rPr>
              <a:t>local</a:t>
            </a:r>
            <a:r>
              <a:rPr lang="nl-NL" sz="1200" b="0" i="0" kern="1200" dirty="0">
                <a:solidFill>
                  <a:schemeClr val="tx1"/>
                </a:solidFill>
                <a:effectLst>
                  <a:outerShdw blurRad="38100" dist="38100" dir="2700000" algn="tl">
                    <a:srgbClr val="000000">
                      <a:alpha val="43137"/>
                    </a:srgbClr>
                  </a:outerShdw>
                </a:effectLst>
              </a:rPr>
              <a:t> hub </a:t>
            </a:r>
            <a:r>
              <a:rPr lang="nl-NL" sz="1200" b="0" i="0" kern="1200" dirty="0" err="1">
                <a:solidFill>
                  <a:schemeClr val="tx1"/>
                </a:solidFill>
                <a:effectLst>
                  <a:outerShdw blurRad="38100" dist="38100" dir="2700000" algn="tl">
                    <a:srgbClr val="000000">
                      <a:alpha val="43137"/>
                    </a:srgbClr>
                  </a:outerShdw>
                </a:effectLst>
              </a:rPr>
              <a:t>for</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global</a:t>
            </a:r>
            <a:r>
              <a:rPr lang="nl-NL" sz="1200" b="0" i="0" kern="1200" dirty="0">
                <a:solidFill>
                  <a:schemeClr val="tx1"/>
                </a:solidFill>
                <a:effectLst>
                  <a:outerShdw blurRad="38100" dist="38100" dir="2700000" algn="tl">
                    <a:srgbClr val="000000">
                      <a:alpha val="43137"/>
                    </a:srgbClr>
                  </a:outerShdw>
                </a:effectLst>
              </a:rPr>
              <a:t> </a:t>
            </a:r>
            <a:r>
              <a:rPr lang="nl-NL" sz="1200" b="0" i="0" kern="1200" dirty="0" err="1">
                <a:solidFill>
                  <a:schemeClr val="tx1"/>
                </a:solidFill>
                <a:effectLst>
                  <a:outerShdw blurRad="38100" dist="38100" dir="2700000" algn="tl">
                    <a:srgbClr val="000000">
                      <a:alpha val="43137"/>
                    </a:srgbClr>
                  </a:outerShdw>
                </a:effectLst>
              </a:rPr>
              <a:t>challenges</a:t>
            </a:r>
            <a:r>
              <a:rPr lang="nl-NL" sz="1200" b="0" i="0" kern="1200" dirty="0">
                <a:solidFill>
                  <a:schemeClr val="tx1"/>
                </a:solidFill>
                <a:effectLst>
                  <a:outerShdw blurRad="38100" dist="38100" dir="2700000" algn="tl">
                    <a:srgbClr val="000000">
                      <a:alpha val="43137"/>
                    </a:srgbClr>
                  </a:outerShdw>
                </a:effectLst>
              </a:rPr>
              <a:t>. We leiden zowel Nederlandse als internationale studenten op tot wereldburgers, waarbij we focussen op (maatschappelijke) vraagstukken dichtbij en ver weg. We maken in ons onderzoek en onderwijs dankbaar gebruik van de kennis en inzichten die voortvloeien uit het verbinden van nationale en internationale perspectieven.</a:t>
            </a:r>
          </a:p>
          <a:p>
            <a:endParaRPr lang="nl-NL" sz="1200" b="0" i="0" kern="1200" dirty="0">
              <a:solidFill>
                <a:schemeClr val="tx1"/>
              </a:solidFill>
              <a:effectLst>
                <a:outerShdw blurRad="38100" dist="38100" dir="2700000" algn="tl">
                  <a:srgbClr val="000000">
                    <a:alpha val="43137"/>
                  </a:srgbClr>
                </a:outerShdw>
              </a:effectLst>
            </a:endParaRPr>
          </a:p>
          <a:p>
            <a:r>
              <a:rPr lang="nl-NL" sz="1200" b="1" i="0" kern="1200" dirty="0">
                <a:solidFill>
                  <a:schemeClr val="tx1"/>
                </a:solidFill>
                <a:effectLst>
                  <a:outerShdw blurRad="38100" dist="38100" dir="2700000" algn="tl">
                    <a:srgbClr val="000000">
                      <a:alpha val="43137"/>
                    </a:srgbClr>
                  </a:outerShdw>
                </a:effectLst>
              </a:rPr>
              <a:t>Campus van de toekomst</a:t>
            </a:r>
          </a:p>
          <a:p>
            <a:r>
              <a:rPr lang="nl-NL" sz="1200" b="0" i="0" kern="1200" dirty="0">
                <a:solidFill>
                  <a:schemeClr val="tx1"/>
                </a:solidFill>
                <a:effectLst>
                  <a:outerShdw blurRad="38100" dist="38100" dir="2700000" algn="tl">
                    <a:srgbClr val="000000">
                      <a:alpha val="43137"/>
                    </a:srgbClr>
                  </a:outerShdw>
                </a:effectLst>
              </a:rPr>
              <a:t>Het combineren van fysiek en online onderwijs biedt kansen voor vernieuwend onderwijs en creëert veel flexibiliteit. Daarom is het van belang dat bij de inrichting van onze werk- en onderwijsruimtes rekening gehouden wordt met nieuwe gebruikersbehoeften. Waardevolle samenwerking tussen disciplines, bijvoorbeeld binnen de </a:t>
            </a:r>
            <a:r>
              <a:rPr lang="nl-NL" sz="1200" b="0" i="0" kern="1200" dirty="0" err="1">
                <a:solidFill>
                  <a:schemeClr val="tx1"/>
                </a:solidFill>
                <a:effectLst>
                  <a:outerShdw blurRad="38100" dist="38100" dir="2700000" algn="tl">
                    <a:srgbClr val="000000">
                      <a:alpha val="43137"/>
                    </a:srgbClr>
                  </a:outerShdw>
                </a:effectLst>
              </a:rPr>
              <a:t>Social</a:t>
            </a:r>
            <a:r>
              <a:rPr lang="nl-NL" sz="1200" b="0" i="0" kern="1200" dirty="0">
                <a:solidFill>
                  <a:schemeClr val="tx1"/>
                </a:solidFill>
                <a:effectLst>
                  <a:outerShdw blurRad="38100" dist="38100" dir="2700000" algn="tl">
                    <a:srgbClr val="000000">
                      <a:alpha val="43137"/>
                    </a:srgbClr>
                  </a:outerShdw>
                </a:effectLst>
              </a:rPr>
              <a:t> Sciences &amp; </a:t>
            </a:r>
            <a:r>
              <a:rPr lang="nl-NL" sz="1200" b="0" i="0" kern="1200" dirty="0" err="1">
                <a:solidFill>
                  <a:schemeClr val="tx1"/>
                </a:solidFill>
                <a:effectLst>
                  <a:outerShdw blurRad="38100" dist="38100" dir="2700000" algn="tl">
                    <a:srgbClr val="000000">
                      <a:alpha val="43137"/>
                    </a:srgbClr>
                  </a:outerShdw>
                </a:effectLst>
              </a:rPr>
              <a:t>Humanities</a:t>
            </a:r>
            <a:r>
              <a:rPr lang="nl-NL" sz="1200" b="0" i="0" kern="1200" dirty="0">
                <a:solidFill>
                  <a:schemeClr val="tx1"/>
                </a:solidFill>
                <a:effectLst>
                  <a:outerShdw blurRad="38100" dist="38100" dir="2700000" algn="tl">
                    <a:srgbClr val="000000">
                      <a:alpha val="43137"/>
                    </a:srgbClr>
                  </a:outerShdw>
                </a:effectLst>
              </a:rPr>
              <a:t>-labs en gezamenlijke faciliteiten zoals geavanceerde opnameruimten voor video's, stimuleren ontmoetingen en verbindingen van onderzoek en onderwijs. In ons programma Campus van de Toekomst komen huisvesting, het nieuwe werken, </a:t>
            </a:r>
            <a:r>
              <a:rPr lang="nl-NL" sz="1200" b="0" i="0" kern="1200" dirty="0" err="1">
                <a:solidFill>
                  <a:schemeClr val="tx1"/>
                </a:solidFill>
                <a:effectLst>
                  <a:outerShdw blurRad="38100" dist="38100" dir="2700000" algn="tl">
                    <a:srgbClr val="000000">
                      <a:alpha val="43137"/>
                    </a:srgbClr>
                  </a:outerShdw>
                </a:effectLst>
              </a:rPr>
              <a:t>blended</a:t>
            </a:r>
            <a:r>
              <a:rPr lang="nl-NL" sz="1200" b="0" i="0" kern="1200" dirty="0">
                <a:solidFill>
                  <a:schemeClr val="tx1"/>
                </a:solidFill>
                <a:effectLst>
                  <a:outerShdw blurRad="38100" dist="38100" dir="2700000" algn="tl">
                    <a:srgbClr val="000000">
                      <a:alpha val="43137"/>
                    </a:srgbClr>
                  </a:outerShdw>
                </a:effectLst>
              </a:rPr>
              <a:t> onderwijs en gedeelde faciliteiten voor onderzoek bij elkaar.</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19</a:t>
            </a:fld>
            <a:endParaRPr lang="nl-NL"/>
          </a:p>
        </p:txBody>
      </p:sp>
    </p:spTree>
    <p:extLst>
      <p:ext uri="{BB962C8B-B14F-4D97-AF65-F5344CB8AC3E}">
        <p14:creationId xmlns:p14="http://schemas.microsoft.com/office/powerpoint/2010/main" val="319870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12ECD43-08E5-4945-BC4F-4857758E978F}" type="slidenum">
              <a:rPr lang="nl-NL" smtClean="0"/>
              <a:t>2</a:t>
            </a:fld>
            <a:endParaRPr lang="nl-NL"/>
          </a:p>
        </p:txBody>
      </p:sp>
    </p:spTree>
    <p:extLst>
      <p:ext uri="{BB962C8B-B14F-4D97-AF65-F5344CB8AC3E}">
        <p14:creationId xmlns:p14="http://schemas.microsoft.com/office/powerpoint/2010/main" val="2347575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20</a:t>
            </a:fld>
            <a:endParaRPr lang="nl-NL"/>
          </a:p>
        </p:txBody>
      </p:sp>
    </p:spTree>
    <p:extLst>
      <p:ext uri="{BB962C8B-B14F-4D97-AF65-F5344CB8AC3E}">
        <p14:creationId xmlns:p14="http://schemas.microsoft.com/office/powerpoint/2010/main" val="45773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Drie</a:t>
            </a:r>
            <a:r>
              <a:rPr lang="en-US" dirty="0"/>
              <a:t> </a:t>
            </a:r>
            <a:r>
              <a:rPr lang="en-US" dirty="0" err="1"/>
              <a:t>dingen</a:t>
            </a:r>
            <a:r>
              <a:rPr lang="en-US" dirty="0"/>
              <a:t> die van </a:t>
            </a:r>
            <a:r>
              <a:rPr lang="en-US" dirty="0" err="1"/>
              <a:t>belang</a:t>
            </a:r>
            <a:r>
              <a:rPr lang="en-US" dirty="0"/>
              <a:t> </a:t>
            </a:r>
            <a:r>
              <a:rPr lang="en-US" dirty="0" err="1"/>
              <a:t>zijn</a:t>
            </a:r>
            <a:r>
              <a:rPr lang="en-US" dirty="0"/>
              <a:t> om te </a:t>
            </a:r>
            <a:r>
              <a:rPr lang="en-US" dirty="0" err="1"/>
              <a:t>weten</a:t>
            </a:r>
            <a:r>
              <a:rPr lang="en-US" dirty="0"/>
              <a:t> over de Universiteit</a:t>
            </a:r>
            <a:r>
              <a:rPr lang="en-US" baseline="0" dirty="0"/>
              <a:t> Leiden.</a:t>
            </a:r>
          </a:p>
          <a:p>
            <a:pPr marL="228600" indent="-228600">
              <a:buAutoNum type="arabicParenR"/>
            </a:pPr>
            <a:r>
              <a:rPr lang="en-US" baseline="0" dirty="0"/>
              <a:t>De </a:t>
            </a:r>
            <a:r>
              <a:rPr lang="en-US" baseline="0" dirty="0" err="1"/>
              <a:t>universiteit</a:t>
            </a:r>
            <a:r>
              <a:rPr lang="en-US" baseline="0" dirty="0"/>
              <a:t> zit in de top 100 van </a:t>
            </a:r>
            <a:r>
              <a:rPr lang="en-US" baseline="0" dirty="0" err="1"/>
              <a:t>beste</a:t>
            </a:r>
            <a:r>
              <a:rPr lang="en-US" baseline="0" dirty="0"/>
              <a:t> </a:t>
            </a:r>
            <a:r>
              <a:rPr lang="en-US" baseline="0" dirty="0" err="1"/>
              <a:t>universiteiten</a:t>
            </a:r>
            <a:r>
              <a:rPr lang="en-US" baseline="0" dirty="0"/>
              <a:t> in de </a:t>
            </a:r>
            <a:r>
              <a:rPr lang="en-US" baseline="0" dirty="0" err="1"/>
              <a:t>wereld</a:t>
            </a:r>
            <a:r>
              <a:rPr lang="en-US" baseline="0" dirty="0"/>
              <a:t>, </a:t>
            </a:r>
            <a:r>
              <a:rPr lang="en-US" baseline="0" dirty="0" err="1"/>
              <a:t>zie</a:t>
            </a:r>
            <a:r>
              <a:rPr lang="en-US" baseline="0" dirty="0"/>
              <a:t> </a:t>
            </a:r>
            <a:r>
              <a:rPr lang="en-US" baseline="0" dirty="0" err="1"/>
              <a:t>onze</a:t>
            </a:r>
            <a:r>
              <a:rPr lang="en-US" baseline="0" dirty="0"/>
              <a:t> </a:t>
            </a:r>
            <a:r>
              <a:rPr lang="en-US" baseline="0" dirty="0" err="1"/>
              <a:t>posities</a:t>
            </a:r>
            <a:r>
              <a:rPr lang="en-US" baseline="0" dirty="0"/>
              <a:t> in rankings  (https://www.universiteitleiden.nl/onderzoek/over-ons-onderzoek/rankings</a:t>
            </a:r>
            <a:r>
              <a:rPr lang="nl-NL" dirty="0"/>
              <a:t>) en wordt</a:t>
            </a:r>
            <a:r>
              <a:rPr lang="nl-NL" baseline="0" dirty="0"/>
              <a:t> steeds internationaler (10% van de studenten, steeds meer internationaal personeel, vele samenwerkingen o.a. LERU)</a:t>
            </a:r>
          </a:p>
          <a:p>
            <a:pPr marL="228600" indent="-228600">
              <a:buAutoNum type="arabicParenR"/>
            </a:pPr>
            <a:r>
              <a:rPr lang="en-US" baseline="0" dirty="0"/>
              <a:t>De </a:t>
            </a:r>
            <a:r>
              <a:rPr lang="en-US" baseline="0" dirty="0" err="1"/>
              <a:t>Leidse</a:t>
            </a:r>
            <a:r>
              <a:rPr lang="en-US" baseline="0" dirty="0"/>
              <a:t> Universiteit is </a:t>
            </a:r>
            <a:r>
              <a:rPr lang="en-US" baseline="0" dirty="0" err="1"/>
              <a:t>gevestigd</a:t>
            </a:r>
            <a:r>
              <a:rPr lang="en-US" baseline="0" dirty="0"/>
              <a:t> in twee </a:t>
            </a:r>
            <a:r>
              <a:rPr lang="en-US" baseline="0" dirty="0" err="1"/>
              <a:t>steden</a:t>
            </a:r>
            <a:r>
              <a:rPr lang="en-US" baseline="0" dirty="0"/>
              <a:t>: Leiden </a:t>
            </a:r>
            <a:r>
              <a:rPr lang="en-US" baseline="0" dirty="0" err="1"/>
              <a:t>sinds</a:t>
            </a:r>
            <a:r>
              <a:rPr lang="en-US" baseline="0" dirty="0"/>
              <a:t> 1575 en Den Haag </a:t>
            </a:r>
            <a:r>
              <a:rPr lang="en-US" baseline="0" dirty="0" err="1"/>
              <a:t>sinds</a:t>
            </a:r>
            <a:r>
              <a:rPr lang="en-US" baseline="0" dirty="0"/>
              <a:t> 1997</a:t>
            </a:r>
          </a:p>
          <a:p>
            <a:pPr marL="228600" indent="-228600">
              <a:buAutoNum type="arabicParenR"/>
            </a:pPr>
            <a:r>
              <a:rPr lang="en-US" baseline="0" dirty="0" err="1"/>
              <a:t>Hierdoor</a:t>
            </a:r>
            <a:r>
              <a:rPr lang="en-US" baseline="0" dirty="0"/>
              <a:t> </a:t>
            </a:r>
            <a:r>
              <a:rPr lang="en-US" baseline="0" dirty="0" err="1"/>
              <a:t>hebben</a:t>
            </a:r>
            <a:r>
              <a:rPr lang="en-US" baseline="0" dirty="0"/>
              <a:t> we 3 </a:t>
            </a:r>
            <a:r>
              <a:rPr lang="en-US" baseline="0" dirty="0" err="1"/>
              <a:t>campussen</a:t>
            </a:r>
            <a:r>
              <a:rPr lang="en-US" baseline="0" dirty="0"/>
              <a:t>: 2 in Leiden, </a:t>
            </a:r>
            <a:r>
              <a:rPr lang="en-US" baseline="0" dirty="0" err="1"/>
              <a:t>nl</a:t>
            </a:r>
            <a:r>
              <a:rPr lang="en-US" baseline="0" dirty="0"/>
              <a:t>. de </a:t>
            </a:r>
            <a:r>
              <a:rPr lang="en-US" baseline="0" dirty="0" err="1"/>
              <a:t>binnenstad</a:t>
            </a:r>
            <a:r>
              <a:rPr lang="en-US" baseline="0" dirty="0"/>
              <a:t> (met </a:t>
            </a:r>
            <a:r>
              <a:rPr lang="en-US" baseline="0" dirty="0" err="1"/>
              <a:t>Geesteswetenschappen</a:t>
            </a:r>
            <a:r>
              <a:rPr lang="en-US" baseline="0" dirty="0"/>
              <a:t> en </a:t>
            </a:r>
            <a:r>
              <a:rPr lang="en-US" baseline="0" dirty="0" err="1"/>
              <a:t>Rechten</a:t>
            </a:r>
            <a:r>
              <a:rPr lang="en-US" baseline="0" dirty="0"/>
              <a:t>) en het </a:t>
            </a:r>
            <a:r>
              <a:rPr lang="en-US" baseline="0" dirty="0" err="1"/>
              <a:t>sciencecluster</a:t>
            </a:r>
            <a:r>
              <a:rPr lang="en-US" baseline="0" dirty="0"/>
              <a:t> </a:t>
            </a:r>
            <a:r>
              <a:rPr lang="en-US" baseline="0" dirty="0" err="1"/>
              <a:t>aan</a:t>
            </a:r>
            <a:r>
              <a:rPr lang="en-US" baseline="0" dirty="0"/>
              <a:t> de </a:t>
            </a:r>
            <a:r>
              <a:rPr lang="en-US" baseline="0" dirty="0" err="1"/>
              <a:t>zeezijde</a:t>
            </a:r>
            <a:r>
              <a:rPr lang="en-US" baseline="0" dirty="0"/>
              <a:t> van het station, en 1 in de </a:t>
            </a:r>
            <a:r>
              <a:rPr lang="en-US" baseline="0" dirty="0" err="1"/>
              <a:t>binnenstad</a:t>
            </a:r>
            <a:r>
              <a:rPr lang="en-US" baseline="0" dirty="0"/>
              <a:t> van Den Haag</a:t>
            </a:r>
          </a:p>
          <a:p>
            <a:pPr marL="228600" indent="-228600">
              <a:buAutoNum type="arabicParenR"/>
            </a:pP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2279624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Oprichting</a:t>
            </a:r>
          </a:p>
          <a:p>
            <a:r>
              <a:rPr lang="nl-NL" dirty="0"/>
              <a:t>De inwoners en bestuurders van de stad Leiden gedroegen zich moedig tijdens Spaanse belegering van Leiden in de 16</a:t>
            </a:r>
            <a:r>
              <a:rPr lang="nl-NL" baseline="30000" dirty="0"/>
              <a:t>e</a:t>
            </a:r>
            <a:r>
              <a:rPr lang="nl-NL" dirty="0"/>
              <a:t> eeuw. Het verhaal gaat dat Willem van Oranje Leiden beloonde met een universiteit die in 1575 is opgericht. De stad viert nog elk jaar op 3 oktober</a:t>
            </a:r>
            <a:r>
              <a:rPr lang="nl-NL" baseline="0" dirty="0"/>
              <a:t> </a:t>
            </a:r>
            <a:r>
              <a:rPr lang="nl-NL" dirty="0"/>
              <a:t>Leidens ontzet.</a:t>
            </a:r>
            <a:endParaRPr lang="nl-NL" u="sng" dirty="0"/>
          </a:p>
          <a:p>
            <a:r>
              <a:rPr lang="nl-NL" dirty="0"/>
              <a:t>De Universiteit Leiden is de eerste en oudste universiteit van NL en heeft bijzondere historische gebouwen (Academiegebouw, Sterrewacht, KOG e.a.) en vele mooie tradities (zweetkamertje waar afgestudeerden hun handtekening zetten, de dies </a:t>
            </a:r>
            <a:r>
              <a:rPr lang="nl-NL" dirty="0" err="1"/>
              <a:t>natalis</a:t>
            </a:r>
            <a:r>
              <a:rPr lang="nl-NL" dirty="0"/>
              <a:t> met cortège naar Pieterskerk waar zij gesticht is, enz.), vele historische collecties, en langdurige relaties in binnen- en buitenland. De reputatie en naam van de universiteit is in het buitenland sterk. </a:t>
            </a:r>
          </a:p>
          <a:p>
            <a:endParaRPr lang="nl-NL" dirty="0"/>
          </a:p>
          <a:p>
            <a:r>
              <a:rPr lang="nl-NL" b="1" dirty="0"/>
              <a:t>Minerva</a:t>
            </a:r>
            <a:r>
              <a:rPr lang="nl-NL" b="1" baseline="0" dirty="0"/>
              <a:t> en logo</a:t>
            </a:r>
            <a:endParaRPr lang="nl-NL" b="1" dirty="0"/>
          </a:p>
          <a:p>
            <a:r>
              <a:rPr lang="nl-NL" dirty="0"/>
              <a:t>Op de foto van de bekende fotograaf Erwin Olaf zien we Minerva (de Griekse godin Pallas </a:t>
            </a:r>
            <a:r>
              <a:rPr lang="nl-NL" dirty="0" err="1"/>
              <a:t>Athena</a:t>
            </a:r>
            <a:r>
              <a:rPr lang="nl-NL" dirty="0"/>
              <a:t>, Romeinen noemden haar Minerva), die ook in ons logo staat. Ze is de sterke en beeldschone godin van wijsheid, wetenschap en oorlog. Ze heeft haar wapenen laten vallen, haar schild losjes naast zich en houdt een boek vast. De zeggingskracht van dit beeld: met kennis en onderwijs zijn oorlogen te overwinnen.</a:t>
            </a:r>
          </a:p>
          <a:p>
            <a:r>
              <a:rPr lang="nl-NL" sz="1200" kern="1200" dirty="0">
                <a:solidFill>
                  <a:schemeClr val="tx1"/>
                </a:solidFill>
                <a:effectLst/>
              </a:rPr>
              <a:t>Ons motto, </a:t>
            </a:r>
            <a:r>
              <a:rPr lang="nl-NL" dirty="0" err="1"/>
              <a:t>P</a:t>
            </a:r>
            <a:r>
              <a:rPr lang="nl-NL" sz="1200" kern="1200" dirty="0" err="1">
                <a:solidFill>
                  <a:schemeClr val="tx1"/>
                </a:solidFill>
                <a:effectLst/>
              </a:rPr>
              <a:t>raesidium</a:t>
            </a:r>
            <a:r>
              <a:rPr lang="nl-NL" sz="1200" kern="1200" dirty="0">
                <a:solidFill>
                  <a:schemeClr val="tx1"/>
                </a:solidFill>
                <a:effectLst/>
              </a:rPr>
              <a:t> </a:t>
            </a:r>
            <a:r>
              <a:rPr lang="nl-NL" dirty="0" err="1"/>
              <a:t>L</a:t>
            </a:r>
            <a:r>
              <a:rPr lang="nl-NL" sz="1200" kern="1200" dirty="0" err="1">
                <a:solidFill>
                  <a:schemeClr val="tx1"/>
                </a:solidFill>
                <a:effectLst/>
              </a:rPr>
              <a:t>ibertatis</a:t>
            </a:r>
            <a:r>
              <a:rPr lang="nl-NL" sz="1200" kern="1200" dirty="0">
                <a:solidFill>
                  <a:schemeClr val="tx1"/>
                </a:solidFill>
                <a:effectLst/>
              </a:rPr>
              <a:t>, staat ook in ons logo. Het betekent: bolwerk van vrijheid</a:t>
            </a:r>
            <a:r>
              <a:rPr lang="nl-NL" dirty="0"/>
              <a:t>. De universiteit staat van oudsher pal voor vrijheid van geest, denken en spreken. Hiervan zijn historische voorbeelden. Zo bevochten Leidse hoogleraren </a:t>
            </a:r>
            <a:r>
              <a:rPr lang="nl-NL" dirty="0" err="1"/>
              <a:t>Cleveringa</a:t>
            </a:r>
            <a:r>
              <a:rPr lang="nl-NL" dirty="0"/>
              <a:t>, Barge en Van </a:t>
            </a:r>
            <a:r>
              <a:rPr lang="nl-NL" dirty="0" err="1"/>
              <a:t>Holk</a:t>
            </a:r>
            <a:r>
              <a:rPr lang="nl-NL" dirty="0"/>
              <a:t> de vrijheid toen zij het in protestredes opnamen voor hun met ontslag bedreigde collega’s. Nog jaarlijks herdenken wij </a:t>
            </a:r>
            <a:r>
              <a:rPr lang="nl-NL" dirty="0" err="1"/>
              <a:t>Cleveringa’s</a:t>
            </a:r>
            <a:r>
              <a:rPr lang="nl-NL" dirty="0"/>
              <a:t> protest tegen onderdrukking en</a:t>
            </a:r>
            <a:r>
              <a:rPr lang="nl-NL" baseline="0" dirty="0"/>
              <a:t> rede voor de vrijheid</a:t>
            </a:r>
            <a:r>
              <a:rPr lang="nl-NL" dirty="0"/>
              <a:t>.</a:t>
            </a:r>
            <a:r>
              <a:rPr lang="nl-NL" sz="1200" kern="1200" dirty="0">
                <a:solidFill>
                  <a:schemeClr val="tx1"/>
                </a:solidFill>
                <a:effectLst/>
              </a:rPr>
              <a:t> </a:t>
            </a:r>
            <a:r>
              <a:rPr lang="nl-NL" sz="1200" kern="1200" baseline="0" dirty="0">
                <a:solidFill>
                  <a:schemeClr val="tx1"/>
                </a:solidFill>
                <a:effectLst/>
              </a:rPr>
              <a:t> </a:t>
            </a:r>
            <a:r>
              <a:rPr lang="nl-NL" dirty="0"/>
              <a:t>De universiteit verleende eredoctoraten aan Nelson Mandela, prinses Beatrix en Winston Churchill vanwege het hooghouden van dit devies. (Zie ook het Zweetkamertje voor hun handtekeningen).</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4</a:t>
            </a:fld>
            <a:endParaRPr lang="nl-NL"/>
          </a:p>
        </p:txBody>
      </p:sp>
    </p:spTree>
    <p:extLst>
      <p:ext uri="{BB962C8B-B14F-4D97-AF65-F5344CB8AC3E}">
        <p14:creationId xmlns:p14="http://schemas.microsoft.com/office/powerpoint/2010/main" val="51985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Enkele</a:t>
            </a:r>
            <a:r>
              <a:rPr lang="en-US" dirty="0"/>
              <a:t> </a:t>
            </a:r>
            <a:r>
              <a:rPr lang="en-US" dirty="0" err="1"/>
              <a:t>belangrijke</a:t>
            </a:r>
            <a:r>
              <a:rPr lang="en-US" baseline="0" dirty="0"/>
              <a:t> </a:t>
            </a:r>
            <a:r>
              <a:rPr lang="en-US" baseline="0" dirty="0" err="1"/>
              <a:t>cijfers</a:t>
            </a:r>
            <a:r>
              <a:rPr lang="en-US" baseline="0" dirty="0"/>
              <a:t> over de Universiteit Leiden, die </a:t>
            </a:r>
            <a:r>
              <a:rPr lang="en-US" baseline="0" dirty="0" err="1"/>
              <a:t>voor</a:t>
            </a:r>
            <a:r>
              <a:rPr lang="en-US" baseline="0" dirty="0"/>
              <a:t> </a:t>
            </a:r>
            <a:r>
              <a:rPr lang="en-US" baseline="0" dirty="0" err="1"/>
              <a:t>zich</a:t>
            </a:r>
            <a:r>
              <a:rPr lang="en-US" baseline="0" dirty="0"/>
              <a:t> </a:t>
            </a:r>
            <a:r>
              <a:rPr lang="en-US" baseline="0" dirty="0" err="1"/>
              <a:t>spreken</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Het </a:t>
            </a:r>
            <a:r>
              <a:rPr lang="en-US" baseline="0" dirty="0" err="1"/>
              <a:t>aantal</a:t>
            </a:r>
            <a:r>
              <a:rPr lang="en-US" baseline="0" dirty="0"/>
              <a:t> </a:t>
            </a:r>
            <a:r>
              <a:rPr lang="en-US" baseline="0" dirty="0" err="1"/>
              <a:t>studenten</a:t>
            </a:r>
            <a:r>
              <a:rPr lang="en-US" baseline="0" dirty="0"/>
              <a:t> is </a:t>
            </a:r>
            <a:r>
              <a:rPr lang="en-US" baseline="0" dirty="0" err="1"/>
              <a:t>deeltijd</a:t>
            </a:r>
            <a:r>
              <a:rPr lang="en-US" baseline="0" dirty="0"/>
              <a:t> + </a:t>
            </a:r>
            <a:r>
              <a:rPr lang="en-US" baseline="0" dirty="0" err="1"/>
              <a:t>voltijd</a:t>
            </a:r>
            <a:r>
              <a:rPr lang="en-US" baseline="0" dirty="0"/>
              <a:t> + </a:t>
            </a:r>
            <a:r>
              <a:rPr lang="en-US" baseline="0" dirty="0" err="1"/>
              <a:t>extraneï</a:t>
            </a:r>
            <a:r>
              <a:rPr lang="en-US" baseline="0" dirty="0"/>
              <a:t>; </a:t>
            </a:r>
            <a:r>
              <a:rPr lang="en-US" baseline="0" dirty="0" err="1"/>
              <a:t>peildatum</a:t>
            </a:r>
            <a:r>
              <a:rPr lang="en-US" baseline="0" dirty="0"/>
              <a:t> </a:t>
            </a:r>
            <a:r>
              <a:rPr lang="en-US" baseline="0" dirty="0" err="1" smtClean="0"/>
              <a:t>januari</a:t>
            </a:r>
            <a:r>
              <a:rPr lang="en-US" baseline="0" dirty="0" smtClean="0"/>
              <a:t> 2024</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Studenten</a:t>
            </a:r>
            <a:r>
              <a:rPr lang="en-US" baseline="0" dirty="0"/>
              <a:t> </a:t>
            </a:r>
            <a:r>
              <a:rPr lang="en-US" baseline="0" dirty="0" err="1"/>
              <a:t>en</a:t>
            </a:r>
            <a:r>
              <a:rPr lang="en-US" baseline="0" dirty="0"/>
              <a:t> </a:t>
            </a:r>
            <a:r>
              <a:rPr lang="en-US" baseline="0" dirty="0" err="1"/>
              <a:t>aantal</a:t>
            </a:r>
            <a:r>
              <a:rPr lang="en-US" baseline="0" dirty="0"/>
              <a:t> </a:t>
            </a:r>
            <a:r>
              <a:rPr lang="en-US" baseline="0" dirty="0" err="1"/>
              <a:t>nationaliteiten</a:t>
            </a:r>
            <a:r>
              <a:rPr lang="en-US" baseline="0" dirty="0"/>
              <a:t> van </a:t>
            </a:r>
            <a:r>
              <a:rPr lang="en-US" baseline="0" dirty="0" err="1"/>
              <a:t>studenten</a:t>
            </a:r>
            <a:r>
              <a:rPr lang="en-US" baseline="0" dirty="0"/>
              <a:t>: </a:t>
            </a:r>
            <a:r>
              <a:rPr lang="en-US" baseline="0" dirty="0" err="1"/>
              <a:t>peildatum</a:t>
            </a:r>
            <a:r>
              <a:rPr lang="en-US" baseline="0" dirty="0"/>
              <a:t> </a:t>
            </a:r>
            <a:r>
              <a:rPr lang="en-US" baseline="0" dirty="0" err="1" smtClean="0"/>
              <a:t>januari</a:t>
            </a:r>
            <a:r>
              <a:rPr lang="en-US" baseline="0" dirty="0" smtClean="0"/>
              <a:t> 2024</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Het </a:t>
            </a:r>
            <a:r>
              <a:rPr lang="en-US" baseline="0" dirty="0" err="1"/>
              <a:t>aantal</a:t>
            </a:r>
            <a:r>
              <a:rPr lang="en-US" baseline="0" dirty="0"/>
              <a:t> </a:t>
            </a:r>
            <a:r>
              <a:rPr lang="en-US" baseline="0" dirty="0" err="1"/>
              <a:t>medewerkers</a:t>
            </a:r>
            <a:r>
              <a:rPr lang="en-US" baseline="0" dirty="0"/>
              <a:t> is </a:t>
            </a:r>
            <a:r>
              <a:rPr lang="en-US" baseline="0" dirty="0" err="1"/>
              <a:t>exclusief</a:t>
            </a:r>
            <a:r>
              <a:rPr lang="en-US" baseline="0" dirty="0"/>
              <a:t> LUMC. </a:t>
            </a:r>
            <a:r>
              <a:rPr lang="en-US" baseline="0" dirty="0" err="1"/>
              <a:t>Peildatum</a:t>
            </a:r>
            <a:r>
              <a:rPr lang="en-US" baseline="0" dirty="0"/>
              <a:t> </a:t>
            </a:r>
            <a:r>
              <a:rPr lang="en-US" baseline="0" dirty="0" err="1" smtClean="0"/>
              <a:t>januari</a:t>
            </a:r>
            <a:r>
              <a:rPr lang="en-US" baseline="0" dirty="0" smtClean="0"/>
              <a:t> 2024</a:t>
            </a: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Nobelprijzen</a:t>
            </a:r>
            <a:r>
              <a:rPr lang="en-US" baseline="0" dirty="0"/>
              <a:t>: </a:t>
            </a:r>
            <a:r>
              <a:rPr lang="en-US" baseline="0" dirty="0" err="1"/>
              <a:t>totaal</a:t>
            </a:r>
            <a:r>
              <a:rPr lang="en-US" baseline="0" dirty="0"/>
              <a:t> tot </a:t>
            </a:r>
            <a:r>
              <a:rPr lang="en-US" baseline="0" dirty="0" err="1"/>
              <a:t>en</a:t>
            </a:r>
            <a:r>
              <a:rPr lang="en-US" baseline="0" dirty="0"/>
              <a:t> met </a:t>
            </a:r>
            <a:r>
              <a:rPr lang="en-US" baseline="0" dirty="0" err="1"/>
              <a:t>heden</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https://www.universiteitleiden.nl/jaarverslag</a:t>
            </a:r>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58624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rPr>
              <a:t>De Universiteit Leiden is een ‘brede’ universiteit met onderzoek en onderwijs in het alfa-, gamma- en bètadomein. De universiteit biedt alle richtingen aan behalve bedrijfskunde en techniek</a:t>
            </a:r>
            <a:r>
              <a:rPr lang="nl-NL" dirty="0"/>
              <a:t>.</a:t>
            </a:r>
            <a:endParaRPr lang="nl-NL" sz="1200" kern="1200" dirty="0">
              <a:solidFill>
                <a:schemeClr val="tx1"/>
              </a:solidFill>
              <a:effectLst/>
            </a:endParaRPr>
          </a:p>
          <a:p>
            <a:r>
              <a:rPr lang="nl-NL" sz="1200" kern="1200" dirty="0">
                <a:solidFill>
                  <a:schemeClr val="tx1"/>
                </a:solidFill>
                <a:effectLst/>
              </a:rPr>
              <a:t>De universiteit heeft haar onderzoek en onderwijs ondergebracht in 7 faculteiten: 6 faculteiten in Leiden waarbij Geneeskunde is ondergebracht bij het academisch ziekenhuis, LUMC. Hier zijn onderwijs en onderzoek ook</a:t>
            </a:r>
            <a:r>
              <a:rPr lang="nl-NL" sz="1200" kern="1200" baseline="0" dirty="0">
                <a:solidFill>
                  <a:schemeClr val="tx1"/>
                </a:solidFill>
                <a:effectLst/>
              </a:rPr>
              <a:t> </a:t>
            </a:r>
            <a:r>
              <a:rPr lang="nl-NL" sz="1200" kern="1200" dirty="0">
                <a:solidFill>
                  <a:schemeClr val="tx1"/>
                </a:solidFill>
                <a:effectLst/>
              </a:rPr>
              <a:t>verweven met patiëntenzorg. De universiteit heeft </a:t>
            </a:r>
            <a:r>
              <a:rPr lang="nl-NL" dirty="0"/>
              <a:t>één faculteit in Den Haag: </a:t>
            </a:r>
            <a:r>
              <a:rPr lang="nl-NL" dirty="0" err="1"/>
              <a:t>Governance</a:t>
            </a:r>
            <a:r>
              <a:rPr lang="nl-NL" dirty="0"/>
              <a:t> </a:t>
            </a:r>
            <a:r>
              <a:rPr lang="nl-NL" dirty="0" err="1"/>
              <a:t>and</a:t>
            </a:r>
            <a:r>
              <a:rPr lang="nl-NL" dirty="0"/>
              <a:t> Global </a:t>
            </a:r>
            <a:r>
              <a:rPr lang="nl-NL" dirty="0" err="1"/>
              <a:t>Affairs</a:t>
            </a:r>
            <a:r>
              <a:rPr lang="nl-NL" dirty="0"/>
              <a:t>. In Den Haag zijn ook alle</a:t>
            </a:r>
            <a:r>
              <a:rPr lang="nl-NL" baseline="0" dirty="0"/>
              <a:t> </a:t>
            </a:r>
            <a:r>
              <a:rPr lang="nl-NL" dirty="0"/>
              <a:t>andere Leidse faculteiten actief met onderzoek en onderwijs. </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6</a:t>
            </a:fld>
            <a:endParaRPr lang="nl-NL"/>
          </a:p>
        </p:txBody>
      </p:sp>
    </p:spTree>
    <p:extLst>
      <p:ext uri="{BB962C8B-B14F-4D97-AF65-F5344CB8AC3E}">
        <p14:creationId xmlns:p14="http://schemas.microsoft.com/office/powerpoint/2010/main" val="9135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We onderscheiden in</a:t>
            </a:r>
            <a:r>
              <a:rPr lang="nl-NL" baseline="0" noProof="0" dirty="0"/>
              <a:t> ons onderzoek en onderwijs vijf </a:t>
            </a:r>
            <a:r>
              <a:rPr lang="nl-NL" noProof="0" dirty="0"/>
              <a:t>brede clusters van wetenschapsgebieden </a:t>
            </a:r>
          </a:p>
          <a:p>
            <a:endParaRPr lang="nl-NL" noProof="0" dirty="0"/>
          </a:p>
          <a:p>
            <a:pPr marL="228600" indent="-228600">
              <a:buFont typeface="+mj-lt"/>
              <a:buAutoNum type="arabicPeriod"/>
            </a:pPr>
            <a:r>
              <a:rPr lang="nl-NL" noProof="0" dirty="0"/>
              <a:t>Fundamentals of </a:t>
            </a:r>
            <a:r>
              <a:rPr lang="nl-NL" noProof="0" dirty="0" err="1"/>
              <a:t>Science</a:t>
            </a:r>
            <a:endParaRPr lang="nl-NL" noProof="0" dirty="0"/>
          </a:p>
          <a:p>
            <a:pPr marL="228600" indent="-228600">
              <a:buFont typeface="+mj-lt"/>
              <a:buAutoNum type="arabicPeriod"/>
            </a:pPr>
            <a:r>
              <a:rPr lang="nl-NL" noProof="0" dirty="0"/>
              <a:t>Life Sciences</a:t>
            </a:r>
          </a:p>
          <a:p>
            <a:pPr marL="228600" indent="-228600">
              <a:buFont typeface="+mj-lt"/>
              <a:buAutoNum type="arabicPeriod"/>
            </a:pPr>
            <a:r>
              <a:rPr lang="nl-NL" noProof="0" dirty="0"/>
              <a:t>Gezondheid en Welzijn</a:t>
            </a:r>
          </a:p>
          <a:p>
            <a:pPr marL="228600" indent="-228600">
              <a:buFont typeface="+mj-lt"/>
              <a:buAutoNum type="arabicPeriod"/>
            </a:pPr>
            <a:r>
              <a:rPr lang="nl-NL" noProof="0" dirty="0"/>
              <a:t>Recht, Politiek en Bestuur</a:t>
            </a:r>
          </a:p>
          <a:p>
            <a:pPr marL="228600" indent="-228600">
              <a:buFont typeface="+mj-lt"/>
              <a:buAutoNum type="arabicPeriod"/>
            </a:pPr>
            <a:r>
              <a:rPr lang="nl-NL" noProof="0" dirty="0"/>
              <a:t>Talen, Culturen, Kunsten en Samenlevingen wereldwijd</a:t>
            </a:r>
          </a:p>
          <a:p>
            <a:endParaRPr lang="nl-NL" noProof="0" dirty="0"/>
          </a:p>
          <a:p>
            <a:r>
              <a:rPr lang="nl-NL" noProof="0" dirty="0"/>
              <a:t>en één overkoepelend onderzoeksthema: Kunstmatige Intelligentie</a:t>
            </a:r>
          </a:p>
          <a:p>
            <a:endParaRPr lang="nl-NL" noProof="0" dirty="0"/>
          </a:p>
          <a:p>
            <a:r>
              <a:rPr lang="nl-NL" noProof="0" dirty="0"/>
              <a:t>Zie</a:t>
            </a:r>
            <a:r>
              <a:rPr lang="nl-NL" baseline="0" noProof="0" dirty="0"/>
              <a:t> ook: https://www.universiteitleiden.nl/onderzoek</a:t>
            </a:r>
            <a:endParaRPr lang="nl-NL" noProof="0"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7</a:t>
            </a:fld>
            <a:endParaRPr lang="nl-NL"/>
          </a:p>
        </p:txBody>
      </p:sp>
    </p:spTree>
    <p:extLst>
      <p:ext uri="{BB962C8B-B14F-4D97-AF65-F5344CB8AC3E}">
        <p14:creationId xmlns:p14="http://schemas.microsoft.com/office/powerpoint/2010/main" val="338488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Enkele</a:t>
            </a:r>
            <a:r>
              <a:rPr lang="en-US" b="1" dirty="0"/>
              <a:t> </a:t>
            </a:r>
            <a:r>
              <a:rPr lang="en-US" b="1" dirty="0" err="1"/>
              <a:t>cijfers</a:t>
            </a:r>
            <a:r>
              <a:rPr lang="en-US" b="1" baseline="0" dirty="0"/>
              <a:t> over </a:t>
            </a:r>
            <a:r>
              <a:rPr lang="en-US" b="1" baseline="0" dirty="0" err="1"/>
              <a:t>ons</a:t>
            </a:r>
            <a:r>
              <a:rPr lang="en-US" b="1" baseline="0" dirty="0"/>
              <a:t> </a:t>
            </a:r>
            <a:r>
              <a:rPr lang="en-US" b="1" baseline="0" dirty="0" err="1"/>
              <a:t>onderzoek</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a:t>Publicaties</a:t>
            </a:r>
            <a:r>
              <a:rPr lang="en-US" i="0" baseline="0" dirty="0"/>
              <a:t> in </a:t>
            </a:r>
            <a:r>
              <a:rPr lang="en-US" i="0" baseline="0" dirty="0" smtClean="0"/>
              <a:t>2023 </a:t>
            </a:r>
            <a:r>
              <a:rPr lang="en-US" i="0" baseline="0" dirty="0"/>
              <a:t>(incl. LUMC), </a:t>
            </a:r>
            <a:r>
              <a:rPr lang="en-US" i="0" baseline="0" dirty="0" err="1"/>
              <a:t>peildatum</a:t>
            </a:r>
            <a:r>
              <a:rPr lang="en-US" i="0" baseline="0" dirty="0"/>
              <a:t> </a:t>
            </a:r>
            <a:r>
              <a:rPr lang="en-US" i="0" baseline="0" dirty="0" err="1" smtClean="0"/>
              <a:t>januari</a:t>
            </a:r>
            <a:r>
              <a:rPr lang="en-US" i="0" baseline="0" dirty="0" smtClean="0"/>
              <a:t> 2024</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a:t>Promoties</a:t>
            </a:r>
            <a:r>
              <a:rPr lang="en-US" i="0" baseline="0" dirty="0"/>
              <a:t> in </a:t>
            </a:r>
            <a:r>
              <a:rPr lang="en-US" i="0" baseline="0" dirty="0" smtClean="0"/>
              <a:t>2023, </a:t>
            </a:r>
            <a:r>
              <a:rPr lang="en-US" i="0" baseline="0" dirty="0" err="1"/>
              <a:t>peildatum</a:t>
            </a:r>
            <a:r>
              <a:rPr lang="en-US" i="0" baseline="0" dirty="0"/>
              <a:t> </a:t>
            </a:r>
            <a:r>
              <a:rPr lang="en-US" i="0" baseline="0" dirty="0" err="1" smtClean="0"/>
              <a:t>januari</a:t>
            </a:r>
            <a:r>
              <a:rPr lang="en-US" i="0" baseline="0" dirty="0" smtClean="0"/>
              <a:t> 2024</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a:t>Hoogleraren</a:t>
            </a:r>
            <a:r>
              <a:rPr lang="en-US" i="0" baseline="0" dirty="0"/>
              <a:t> in </a:t>
            </a:r>
            <a:r>
              <a:rPr lang="en-US" i="0" baseline="0" dirty="0" err="1"/>
              <a:t>dienst</a:t>
            </a:r>
            <a:r>
              <a:rPr lang="en-US" i="0" baseline="0" dirty="0"/>
              <a:t> incl. LUMC, </a:t>
            </a:r>
            <a:r>
              <a:rPr lang="en-US" i="0" baseline="0" dirty="0" err="1"/>
              <a:t>peildatum</a:t>
            </a:r>
            <a:r>
              <a:rPr lang="en-US" i="0" baseline="0" dirty="0"/>
              <a:t> </a:t>
            </a:r>
            <a:r>
              <a:rPr lang="en-US" i="0" baseline="0" dirty="0" err="1" smtClean="0"/>
              <a:t>januari</a:t>
            </a:r>
            <a:r>
              <a:rPr lang="en-US" i="0" baseline="0" dirty="0" smtClean="0"/>
              <a:t> 2024</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Spinoza’s: </a:t>
            </a:r>
            <a:r>
              <a:rPr lang="en-US" i="0" baseline="0" dirty="0" err="1"/>
              <a:t>totaal</a:t>
            </a:r>
            <a:r>
              <a:rPr lang="en-US" i="0" baseline="0" dirty="0"/>
              <a:t> tot </a:t>
            </a:r>
            <a:r>
              <a:rPr lang="en-US" i="0" baseline="0" dirty="0" err="1"/>
              <a:t>en</a:t>
            </a:r>
            <a:r>
              <a:rPr lang="en-US" i="0" baseline="0" dirty="0"/>
              <a:t> met </a:t>
            </a:r>
            <a:r>
              <a:rPr lang="en-US" i="0" baseline="0" dirty="0" smtClean="0"/>
              <a:t>2023. Leiden </a:t>
            </a:r>
            <a:r>
              <a:rPr lang="en-US" i="0" baseline="0" dirty="0"/>
              <a:t>is </a:t>
            </a:r>
            <a:r>
              <a:rPr lang="en-US" i="0" baseline="0" dirty="0" err="1"/>
              <a:t>koploper</a:t>
            </a:r>
            <a:r>
              <a:rPr lang="en-US" i="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NWO-subsidies </a:t>
            </a:r>
            <a:r>
              <a:rPr lang="en-US" i="0" baseline="0" dirty="0" err="1"/>
              <a:t>toegekend</a:t>
            </a:r>
            <a:r>
              <a:rPr lang="en-US" i="0" baseline="0" dirty="0"/>
              <a:t> in 2022, </a:t>
            </a:r>
            <a:r>
              <a:rPr lang="en-US" i="0" baseline="0" dirty="0" err="1"/>
              <a:t>peildatum</a:t>
            </a:r>
            <a:r>
              <a:rPr lang="en-US" i="0" baseline="0" dirty="0"/>
              <a:t> </a:t>
            </a:r>
            <a:r>
              <a:rPr lang="en-US" i="0" baseline="0" dirty="0" err="1"/>
              <a:t>juni</a:t>
            </a:r>
            <a:r>
              <a:rPr lang="en-US" i="0" baseline="0" dirty="0"/>
              <a:t> 2023</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ERC-subsidies </a:t>
            </a:r>
            <a:r>
              <a:rPr lang="en-US" i="0" baseline="0" dirty="0" err="1"/>
              <a:t>toegekend</a:t>
            </a:r>
            <a:r>
              <a:rPr lang="en-US" i="0" baseline="0" dirty="0"/>
              <a:t> in </a:t>
            </a:r>
            <a:r>
              <a:rPr lang="nl-NL" i="0" baseline="0" dirty="0"/>
              <a:t>2022,</a:t>
            </a:r>
            <a:r>
              <a:rPr lang="en-US" i="0" baseline="0" dirty="0"/>
              <a:t> </a:t>
            </a:r>
            <a:r>
              <a:rPr lang="en-US" i="0" baseline="0" dirty="0" err="1"/>
              <a:t>peildatum</a:t>
            </a:r>
            <a:r>
              <a:rPr lang="en-US" i="0" baseline="0" dirty="0"/>
              <a:t> </a:t>
            </a:r>
            <a:r>
              <a:rPr lang="en-US" i="0" baseline="0" dirty="0" err="1"/>
              <a:t>juni</a:t>
            </a:r>
            <a:r>
              <a:rPr lang="en-US" i="0" baseline="0" dirty="0"/>
              <a:t> 2023</a:t>
            </a:r>
            <a:endParaRPr lang="nl-NL" i="0" dirty="0"/>
          </a:p>
          <a:p>
            <a:endParaRPr lang="nl-NL" dirty="0"/>
          </a:p>
          <a:p>
            <a:r>
              <a:rPr lang="nl-NL" dirty="0"/>
              <a:t>De Universiteit Leiden hecht</a:t>
            </a:r>
            <a:r>
              <a:rPr lang="nl-NL" baseline="0" dirty="0"/>
              <a:t> groot belang aan (fundamenteel) onderzoek dat door nieuwsgierigheid wordt gedreven. Kwaliteit en excellentie zijn hierbij leidend. </a:t>
            </a:r>
            <a:r>
              <a:rPr lang="nl-NL" dirty="0"/>
              <a:t>Van de hoogleraren is 30 procent vrouw, dat is nog niet in evenwicht, maar vergeleken met andere Nederlandse universiteiten doen we het goed. De universiteit zet zich in om dit percentage te vergroten en meer goede vrouwen te benoemen.</a:t>
            </a:r>
          </a:p>
          <a:p>
            <a:endParaRPr lang="nl-NL" dirty="0"/>
          </a:p>
          <a:p>
            <a:r>
              <a:rPr lang="nl-NL" dirty="0"/>
              <a:t>Onderzoekers krijgen de ruimte en de middelen om te excelleren. Het aandeel van Leidse onderzoekers in de meest geciteerde publicaties</a:t>
            </a:r>
            <a:r>
              <a:rPr lang="nl-NL" baseline="0" dirty="0"/>
              <a:t> per jaar is relatief hoog en ligt boven het wereldgemiddelde.</a:t>
            </a:r>
          </a:p>
          <a:p>
            <a:endParaRPr lang="nl-NL" baseline="0" dirty="0"/>
          </a:p>
          <a:p>
            <a:r>
              <a:rPr lang="nl-NL" dirty="0"/>
              <a:t>Wetenschappers</a:t>
            </a:r>
            <a:r>
              <a:rPr lang="nl-NL" baseline="0" dirty="0"/>
              <a:t> van de Leidse universiteit scoren </a:t>
            </a:r>
            <a:r>
              <a:rPr lang="nl-NL" dirty="0"/>
              <a:t>goed bij het verwerven van persoonsgebonden wetenschappelijke subsidies en prijzen, nationaal (NWO) en internationaal (ERC). De universiteit beschikt over hoogwaardige onderzoeksfaciliteiten</a:t>
            </a:r>
            <a:r>
              <a:rPr lang="nl-NL" baseline="0" dirty="0"/>
              <a:t> zoals onder meer elektronenmicroscopen (</a:t>
            </a:r>
            <a:r>
              <a:rPr lang="nl-NL" baseline="0" dirty="0" err="1"/>
              <a:t>NeCEN</a:t>
            </a:r>
            <a:r>
              <a:rPr lang="nl-NL" baseline="0" dirty="0"/>
              <a:t>) en een 7 Tesla MRI-scanner. De Universitaire Bibliotheken Leiden beschikken over unieke (westerse en oosterse) collecties en verzamelingen die door Leidse onderzoekers worden gebruikt. Deze collecties trekken geleerden vanuit de hele wereld.</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243878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1" i="0" u="none" strike="noStrike" kern="1200" baseline="0" dirty="0">
                <a:solidFill>
                  <a:schemeClr val="tx1"/>
                </a:solidFill>
                <a:latin typeface="+mn-lt"/>
                <a:ea typeface="+mn-ea"/>
                <a:cs typeface="+mn-cs"/>
              </a:rPr>
              <a:t>Internationaal</a:t>
            </a:r>
          </a:p>
          <a:p>
            <a:pPr rtl="0"/>
            <a:r>
              <a:rPr lang="nl-NL" sz="1200" b="0" i="0" u="none" strike="noStrike" kern="1200" baseline="0" dirty="0">
                <a:solidFill>
                  <a:schemeClr val="tx1"/>
                </a:solidFill>
                <a:latin typeface="+mn-lt"/>
                <a:ea typeface="+mn-ea"/>
                <a:cs typeface="+mn-cs"/>
              </a:rPr>
              <a:t>De masteropleidingen zijn in principe Engelstalig. De universiteit heeft 17 Engelstalige bacheloropleidingen </a:t>
            </a:r>
            <a:r>
              <a:rPr lang="nl-NL" sz="1200" b="0" i="0" u="none" strike="noStrike" kern="1200" baseline="0" dirty="0" smtClean="0">
                <a:solidFill>
                  <a:schemeClr val="tx1"/>
                </a:solidFill>
                <a:latin typeface="+mn-lt"/>
                <a:ea typeface="+mn-ea"/>
                <a:cs typeface="+mn-cs"/>
              </a:rPr>
              <a:t>(o.a</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Psychology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Archaeology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Liberal</a:t>
            </a:r>
            <a:r>
              <a:rPr lang="nl-NL" sz="1200" b="0" i="0" u="none" strike="noStrike" kern="1200" baseline="0" dirty="0">
                <a:solidFill>
                  <a:schemeClr val="tx1"/>
                </a:solidFill>
                <a:latin typeface="+mn-lt"/>
                <a:ea typeface="+mn-ea"/>
                <a:cs typeface="+mn-cs"/>
              </a:rPr>
              <a:t> Arts </a:t>
            </a:r>
            <a:r>
              <a:rPr lang="nl-NL" sz="1200" b="0" i="0" u="none" strike="noStrike" kern="1200" baseline="0" dirty="0" err="1">
                <a:solidFill>
                  <a:schemeClr val="tx1"/>
                </a:solidFill>
                <a:latin typeface="+mn-lt"/>
                <a:ea typeface="+mn-ea"/>
                <a:cs typeface="+mn-cs"/>
              </a:rPr>
              <a:t>and</a:t>
            </a:r>
            <a:r>
              <a:rPr lang="nl-NL" sz="1200" b="0" i="0" u="none" strike="noStrike" kern="1200" baseline="0" dirty="0">
                <a:solidFill>
                  <a:schemeClr val="tx1"/>
                </a:solidFill>
                <a:latin typeface="+mn-lt"/>
                <a:ea typeface="+mn-ea"/>
                <a:cs typeface="+mn-cs"/>
              </a:rPr>
              <a:t> Sciences, International Studies). </a:t>
            </a:r>
          </a:p>
          <a:p>
            <a:pPr rtl="0"/>
            <a:endParaRPr lang="nl-NL" sz="1200" b="0" i="0" u="none" strike="noStrike" kern="1200" baseline="0" dirty="0">
              <a:solidFill>
                <a:schemeClr val="tx1"/>
              </a:solidFill>
              <a:latin typeface="+mn-lt"/>
              <a:ea typeface="+mn-ea"/>
              <a:cs typeface="+mn-cs"/>
            </a:endParaRPr>
          </a:p>
          <a:p>
            <a:pPr rtl="0"/>
            <a:r>
              <a:rPr lang="nl-NL" sz="1200" b="1" i="0" u="none" strike="noStrike" kern="1200" baseline="0" dirty="0">
                <a:solidFill>
                  <a:schemeClr val="tx1"/>
                </a:solidFill>
                <a:latin typeface="+mn-lt"/>
                <a:ea typeface="+mn-ea"/>
                <a:cs typeface="+mn-cs"/>
              </a:rPr>
              <a:t>Docenten</a:t>
            </a:r>
          </a:p>
          <a:p>
            <a:pPr rtl="0"/>
            <a:r>
              <a:rPr lang="nl-NL" sz="1200" b="0" i="0" u="none" strike="noStrike" kern="1200" baseline="0" dirty="0">
                <a:solidFill>
                  <a:schemeClr val="tx1"/>
                </a:solidFill>
                <a:latin typeface="+mn-lt"/>
                <a:ea typeface="+mn-ea"/>
                <a:cs typeface="+mn-cs"/>
              </a:rPr>
              <a:t>De universiteit hecht aan inspirerende docenten, die hun studenten betrekken bij hun onderzoek. De universiteit waardeert en stimuleert vernieuwende docenten, onder meer in haar Leiden Teachers Academy, een denktank waarin docenten hun innovatieve onderwijservaringen uitwisselen.</a:t>
            </a:r>
          </a:p>
          <a:p>
            <a:pPr rtl="0"/>
            <a:endParaRPr lang="nl-NL" sz="1200" b="0" i="0" u="none" strike="noStrike" kern="1200" baseline="0" dirty="0">
              <a:solidFill>
                <a:schemeClr val="tx1"/>
              </a:solidFill>
              <a:latin typeface="+mn-lt"/>
              <a:ea typeface="+mn-ea"/>
              <a:cs typeface="+mn-cs"/>
            </a:endParaRPr>
          </a:p>
          <a:p>
            <a:pPr rtl="0"/>
            <a:r>
              <a:rPr lang="nl-NL" sz="1200" b="1" i="0" u="none" strike="noStrike" kern="1200" baseline="0" dirty="0" err="1">
                <a:solidFill>
                  <a:schemeClr val="tx1"/>
                </a:solidFill>
                <a:latin typeface="+mn-lt"/>
                <a:ea typeface="+mn-ea"/>
                <a:cs typeface="+mn-cs"/>
              </a:rPr>
              <a:t>Honours</a:t>
            </a:r>
            <a:endParaRPr lang="nl-NL" sz="1200" b="1"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Voor studenten en scholieren die meer kunnen en willen is er het </a:t>
            </a:r>
            <a:r>
              <a:rPr lang="nl-NL" sz="1200" b="0" i="0" u="none" strike="noStrike" kern="1200" baseline="0" dirty="0" err="1">
                <a:solidFill>
                  <a:schemeClr val="tx1"/>
                </a:solidFill>
                <a:latin typeface="+mn-lt"/>
                <a:ea typeface="+mn-ea"/>
                <a:cs typeface="+mn-cs"/>
              </a:rPr>
              <a:t>Honours</a:t>
            </a:r>
            <a:r>
              <a:rPr lang="nl-NL" sz="1200" b="0" i="0" u="none" strike="noStrike" kern="1200" baseline="0" dirty="0">
                <a:solidFill>
                  <a:schemeClr val="tx1"/>
                </a:solidFill>
                <a:latin typeface="+mn-lt"/>
                <a:ea typeface="+mn-ea"/>
                <a:cs typeface="+mn-cs"/>
              </a:rPr>
              <a:t> Onderwijs aan de </a:t>
            </a:r>
            <a:r>
              <a:rPr lang="nl-NL" sz="1200" b="0" i="0" u="none" strike="noStrike" kern="1200" baseline="0" dirty="0" err="1">
                <a:solidFill>
                  <a:schemeClr val="tx1"/>
                </a:solidFill>
                <a:latin typeface="+mn-lt"/>
                <a:ea typeface="+mn-ea"/>
                <a:cs typeface="+mn-cs"/>
              </a:rPr>
              <a:t>Honours</a:t>
            </a:r>
            <a:r>
              <a:rPr lang="nl-NL" sz="1200" b="0" i="0" u="none" strike="noStrike" kern="1200" baseline="0" dirty="0">
                <a:solidFill>
                  <a:schemeClr val="tx1"/>
                </a:solidFill>
                <a:latin typeface="+mn-lt"/>
                <a:ea typeface="+mn-ea"/>
                <a:cs typeface="+mn-cs"/>
              </a:rPr>
              <a:t> Academy met een excellentieprogramma voor BA- en MA-studenten, en VWO-scholieren.</a:t>
            </a:r>
          </a:p>
          <a:p>
            <a:pPr rtl="0"/>
            <a:r>
              <a:rPr lang="nl-NL" sz="1200" b="0" i="0" u="none" strike="noStrike" kern="1200" baseline="0" dirty="0">
                <a:solidFill>
                  <a:schemeClr val="tx1"/>
                </a:solidFill>
                <a:latin typeface="+mn-lt"/>
                <a:ea typeface="+mn-ea"/>
                <a:cs typeface="+mn-cs"/>
              </a:rPr>
              <a:t> </a:t>
            </a:r>
          </a:p>
          <a:p>
            <a:pPr rtl="0"/>
            <a:r>
              <a:rPr lang="nl-NL" sz="1200" b="1" i="0" u="none" strike="noStrike" kern="1200" baseline="0" dirty="0">
                <a:solidFill>
                  <a:schemeClr val="tx1"/>
                </a:solidFill>
                <a:latin typeface="+mn-lt"/>
                <a:ea typeface="+mn-ea"/>
                <a:cs typeface="+mn-cs"/>
              </a:rPr>
              <a:t>Innovatie</a:t>
            </a:r>
          </a:p>
          <a:p>
            <a:pPr rtl="0"/>
            <a:r>
              <a:rPr lang="nl-NL" sz="1200" b="0" i="0" u="none" strike="noStrike" kern="1200" baseline="0" dirty="0">
                <a:solidFill>
                  <a:schemeClr val="tx1"/>
                </a:solidFill>
                <a:latin typeface="+mn-lt"/>
                <a:ea typeface="+mn-ea"/>
                <a:cs typeface="+mn-cs"/>
              </a:rPr>
              <a:t>De universiteit investeert en innoveert haar onderwijs. Zij onderzoekt de mogelijkheden van online leren via </a:t>
            </a:r>
            <a:r>
              <a:rPr lang="nl-NL" sz="1200" b="0" i="0" u="none" strike="noStrike" kern="1200" baseline="0" dirty="0" err="1">
                <a:solidFill>
                  <a:schemeClr val="tx1"/>
                </a:solidFill>
                <a:latin typeface="+mn-lt"/>
                <a:ea typeface="+mn-ea"/>
                <a:cs typeface="+mn-cs"/>
              </a:rPr>
              <a:t>blended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learning</a:t>
            </a:r>
            <a:r>
              <a:rPr lang="nl-NL" sz="1200" b="0" i="0" u="none" strike="noStrike" kern="1200" baseline="0" dirty="0">
                <a:solidFill>
                  <a:schemeClr val="tx1"/>
                </a:solidFill>
                <a:latin typeface="+mn-lt"/>
                <a:ea typeface="+mn-ea"/>
                <a:cs typeface="+mn-cs"/>
              </a:rPr>
              <a:t> en </a:t>
            </a:r>
            <a:r>
              <a:rPr lang="nl-NL" sz="1200" b="0" i="0" u="none" strike="noStrike" kern="1200" baseline="0" dirty="0" err="1">
                <a:solidFill>
                  <a:schemeClr val="tx1"/>
                </a:solidFill>
                <a:latin typeface="+mn-lt"/>
                <a:ea typeface="+mn-ea"/>
                <a:cs typeface="+mn-cs"/>
              </a:rPr>
              <a:t>flipped</a:t>
            </a:r>
            <a:r>
              <a:rPr lang="nl-NL" sz="1200" b="0" i="0" u="none" strike="noStrike" kern="1200" baseline="0" dirty="0">
                <a:solidFill>
                  <a:schemeClr val="tx1"/>
                </a:solidFill>
                <a:latin typeface="+mn-lt"/>
                <a:ea typeface="+mn-ea"/>
                <a:cs typeface="+mn-cs"/>
              </a:rPr>
              <a:t> classrooms en biedt ook wereldwijd colleges aan: Massive Open Online Courses (</a:t>
            </a:r>
            <a:r>
              <a:rPr lang="nl-NL" sz="1200" b="0" i="0" u="none" strike="noStrike" kern="1200" baseline="0" dirty="0" err="1">
                <a:solidFill>
                  <a:schemeClr val="tx1"/>
                </a:solidFill>
                <a:latin typeface="+mn-lt"/>
                <a:ea typeface="+mn-ea"/>
                <a:cs typeface="+mn-cs"/>
              </a:rPr>
              <a:t>MOOCs</a:t>
            </a:r>
            <a:r>
              <a:rPr lang="nl-NL" sz="1200" b="0" i="0" u="none" strike="noStrike" kern="1200" baseline="0" dirty="0">
                <a:solidFill>
                  <a:schemeClr val="tx1"/>
                </a:solidFill>
                <a:latin typeface="+mn-lt"/>
                <a:ea typeface="+mn-ea"/>
                <a:cs typeface="+mn-cs"/>
              </a:rPr>
              <a:t>) over uiteenlopende onderwerpen.</a:t>
            </a:r>
          </a:p>
          <a:p>
            <a:pPr rtl="0"/>
            <a:endParaRPr lang="nl-NL" sz="1200" b="0" i="0" u="none" strike="noStrike" kern="1200" baseline="0" dirty="0">
              <a:solidFill>
                <a:schemeClr val="tx1"/>
              </a:solidFill>
              <a:latin typeface="+mn-lt"/>
              <a:ea typeface="+mn-ea"/>
              <a:cs typeface="+mn-cs"/>
            </a:endParaRPr>
          </a:p>
          <a:p>
            <a:pPr rtl="0"/>
            <a:r>
              <a:rPr lang="nl-NL" sz="1200" b="1" i="0" u="none" strike="noStrike" kern="1200" baseline="0" dirty="0">
                <a:solidFill>
                  <a:schemeClr val="tx1"/>
                </a:solidFill>
                <a:latin typeface="+mn-lt"/>
                <a:ea typeface="+mn-ea"/>
                <a:cs typeface="+mn-cs"/>
              </a:rPr>
              <a:t>Over de cijfers</a:t>
            </a:r>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Het aantal studenten is deeltijd + voltijd + </a:t>
            </a:r>
            <a:r>
              <a:rPr lang="nl-NL" sz="1200" b="0" i="0" u="none" strike="noStrike" kern="1200" baseline="0" dirty="0" err="1">
                <a:solidFill>
                  <a:schemeClr val="tx1"/>
                </a:solidFill>
                <a:latin typeface="+mn-lt"/>
                <a:ea typeface="+mn-ea"/>
                <a:cs typeface="+mn-cs"/>
              </a:rPr>
              <a:t>extraneï</a:t>
            </a:r>
            <a:r>
              <a:rPr lang="nl-NL" sz="1200" b="0" i="0" u="none" strike="noStrike" kern="1200" baseline="0" dirty="0">
                <a:solidFill>
                  <a:schemeClr val="tx1"/>
                </a:solidFill>
                <a:latin typeface="+mn-lt"/>
                <a:ea typeface="+mn-ea"/>
                <a:cs typeface="+mn-cs"/>
              </a:rPr>
              <a:t>; peildatum </a:t>
            </a:r>
            <a:r>
              <a:rPr lang="nl-NL" sz="1200" b="0" i="0" u="none" strike="noStrike" kern="1200" baseline="0" dirty="0" smtClean="0">
                <a:solidFill>
                  <a:schemeClr val="tx1"/>
                </a:solidFill>
                <a:latin typeface="+mn-lt"/>
                <a:ea typeface="+mn-ea"/>
                <a:cs typeface="+mn-cs"/>
              </a:rPr>
              <a:t>januari 2023</a:t>
            </a:r>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Studenten en aantal nationaliteiten van studenten: peildatum </a:t>
            </a:r>
            <a:r>
              <a:rPr lang="nl-NL" sz="1200" b="0" i="0" u="none" strike="noStrike" kern="1200" baseline="0" dirty="0" smtClean="0">
                <a:solidFill>
                  <a:schemeClr val="tx1"/>
                </a:solidFill>
                <a:latin typeface="+mn-lt"/>
                <a:ea typeface="+mn-ea"/>
                <a:cs typeface="+mn-cs"/>
              </a:rPr>
              <a:t>januari 2023</a:t>
            </a:r>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Percentage studenten dat </a:t>
            </a:r>
            <a:r>
              <a:rPr lang="nl-NL" sz="1200" b="0" i="0" u="none" strike="noStrike" kern="1200" baseline="0" dirty="0" err="1">
                <a:solidFill>
                  <a:schemeClr val="tx1"/>
                </a:solidFill>
                <a:latin typeface="+mn-lt"/>
                <a:ea typeface="+mn-ea"/>
                <a:cs typeface="+mn-cs"/>
              </a:rPr>
              <a:t>Honoursonderwijs</a:t>
            </a:r>
            <a:r>
              <a:rPr lang="nl-NL" sz="1200" b="0" i="0" u="none" strike="noStrike" kern="1200" baseline="0" dirty="0">
                <a:solidFill>
                  <a:schemeClr val="tx1"/>
                </a:solidFill>
                <a:latin typeface="+mn-lt"/>
                <a:ea typeface="+mn-ea"/>
                <a:cs typeface="+mn-cs"/>
              </a:rPr>
              <a:t> volgt: gemeten maart 2022</a:t>
            </a:r>
          </a:p>
          <a:p>
            <a:pPr rtl="0"/>
            <a:endParaRPr lang="nl-NL" sz="1200" b="0" i="0" u="none" strike="noStrike" kern="1200" baseline="0" dirty="0">
              <a:solidFill>
                <a:schemeClr val="tx1"/>
              </a:solidFill>
              <a:latin typeface="+mn-lt"/>
              <a:ea typeface="+mn-ea"/>
              <a:cs typeface="+mn-cs"/>
            </a:endParaRPr>
          </a:p>
          <a:p>
            <a:pPr rtl="0"/>
            <a:r>
              <a:rPr lang="nl-NL" sz="1200" b="0" i="0" u="none" strike="noStrike" kern="1200" baseline="0" dirty="0">
                <a:solidFill>
                  <a:schemeClr val="tx1"/>
                </a:solidFill>
                <a:latin typeface="+mn-lt"/>
                <a:ea typeface="+mn-ea"/>
                <a:cs typeface="+mn-cs"/>
              </a:rPr>
              <a:t>https://www.universiteitleiden.nl/onderwijs</a:t>
            </a:r>
          </a:p>
          <a:p>
            <a:pPr rtl="0"/>
            <a:r>
              <a:rPr lang="nl-NL" sz="1200" b="0" i="0" u="none" strike="noStrike" kern="1200" baseline="0" dirty="0">
                <a:solidFill>
                  <a:schemeClr val="tx1"/>
                </a:solidFill>
                <a:latin typeface="+mn-lt"/>
                <a:ea typeface="+mn-ea"/>
                <a:cs typeface="+mn-cs"/>
              </a:rPr>
              <a:t>https://www.universiteitleiden.nl/jaarverslag</a:t>
            </a:r>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solidFill>
                  <a:prstClr val="black"/>
                </a:solidFill>
              </a:rPr>
              <a:pPr/>
              <a:t>9</a:t>
            </a:fld>
            <a:endParaRPr lang="nl-NL">
              <a:solidFill>
                <a:prstClr val="black"/>
              </a:solidFill>
            </a:endParaRPr>
          </a:p>
        </p:txBody>
      </p:sp>
    </p:spTree>
    <p:extLst>
      <p:ext uri="{BB962C8B-B14F-4D97-AF65-F5344CB8AC3E}">
        <p14:creationId xmlns:p14="http://schemas.microsoft.com/office/powerpoint/2010/main" val="154816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0" y="-1"/>
            <a:ext cx="12198349" cy="4521941"/>
          </a:xfrm>
          <a:solidFill>
            <a:schemeClr val="accent1"/>
          </a:solidFill>
        </p:spPr>
        <p:txBody>
          <a:bodyPr>
            <a:normAutofit/>
          </a:bodyPr>
          <a:lstStyle>
            <a:lvl1pPr marL="0" indent="0">
              <a:buNone/>
              <a:defRPr sz="100">
                <a:solidFill>
                  <a:schemeClr val="bg2"/>
                </a:solidFill>
              </a:defRPr>
            </a:lvl1pPr>
          </a:lstStyle>
          <a:p>
            <a:pPr lvl="0"/>
            <a:r>
              <a:rPr lang="nl-NL" dirty="0"/>
              <a:t>..</a:t>
            </a:r>
          </a:p>
        </p:txBody>
      </p:sp>
      <p:sp>
        <p:nvSpPr>
          <p:cNvPr id="6" name="Tijdelijke aanduiding voor tekst 5"/>
          <p:cNvSpPr>
            <a:spLocks noGrp="1"/>
          </p:cNvSpPr>
          <p:nvPr>
            <p:ph type="body" sz="quarter" idx="12" hasCustomPrompt="1"/>
          </p:nvPr>
        </p:nvSpPr>
        <p:spPr>
          <a:xfrm>
            <a:off x="1" y="1"/>
            <a:ext cx="12198350" cy="3719335"/>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a:t>Titel van de presentatie</a:t>
            </a:r>
          </a:p>
        </p:txBody>
      </p:sp>
      <p:sp>
        <p:nvSpPr>
          <p:cNvPr id="20" name="Tijdelijke aanduiding voor tekst 19"/>
          <p:cNvSpPr>
            <a:spLocks noGrp="1"/>
          </p:cNvSpPr>
          <p:nvPr>
            <p:ph type="body" sz="quarter" idx="14" hasCustomPrompt="1"/>
          </p:nvPr>
        </p:nvSpPr>
        <p:spPr>
          <a:xfrm>
            <a:off x="1511300" y="3934610"/>
            <a:ext cx="5828311" cy="393700"/>
          </a:xfrm>
        </p:spPr>
        <p:txBody>
          <a:bodyPr anchor="ctr">
            <a:normAutofit/>
          </a:bodyPr>
          <a:lstStyle>
            <a:lvl1pPr marL="0" indent="0">
              <a:buNone/>
              <a:defRPr sz="2400">
                <a:solidFill>
                  <a:schemeClr val="bg1"/>
                </a:solidFill>
              </a:defRPr>
            </a:lvl1pPr>
          </a:lstStyle>
          <a:p>
            <a:pPr lvl="0"/>
            <a:r>
              <a:rPr lang="nl-NL" dirty="0"/>
              <a:t>Subtitel presentatie</a:t>
            </a:r>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5"/>
            <a:ext cx="2673350" cy="11334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7" y="3934684"/>
            <a:ext cx="4326359" cy="394127"/>
          </a:xfrm>
          <a:prstGeom prst="rect">
            <a:avLst/>
          </a:prstGeom>
        </p:spPr>
        <p:txBody>
          <a:bodyPr vert="horz" lIns="0" tIns="0" rIns="0" bIns="0" rtlCol="0" anchor="ctr"/>
          <a:lstStyle>
            <a:lvl1pPr algn="r">
              <a:defRPr sz="2400">
                <a:solidFill>
                  <a:schemeClr val="bg1"/>
                </a:solidFill>
              </a:defRPr>
            </a:lvl1pPr>
          </a:lstStyle>
          <a:p>
            <a:endParaRPr lang="nl-NL"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0363797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5593346"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0"/>
            <a:ext cx="299880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6" name="Tijdelijke aanduiding voor afbeelding 13"/>
          <p:cNvSpPr>
            <a:spLocks noGrp="1"/>
          </p:cNvSpPr>
          <p:nvPr>
            <p:ph type="pic" sz="quarter" idx="14" hasCustomPrompt="1"/>
          </p:nvPr>
        </p:nvSpPr>
        <p:spPr>
          <a:xfrm>
            <a:off x="9207151" y="0"/>
            <a:ext cx="299880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414698225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xfrm>
            <a:off x="0" y="1252836"/>
            <a:ext cx="12198350" cy="560516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grafiek in te voegen</a:t>
            </a:r>
          </a:p>
        </p:txBody>
      </p:sp>
    </p:spTree>
    <p:extLst>
      <p:ext uri="{BB962C8B-B14F-4D97-AF65-F5344CB8AC3E}">
        <p14:creationId xmlns:p14="http://schemas.microsoft.com/office/powerpoint/2010/main" val="270295096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video in te voegen</a:t>
            </a:r>
          </a:p>
        </p:txBody>
      </p:sp>
    </p:spTree>
    <p:extLst>
      <p:ext uri="{BB962C8B-B14F-4D97-AF65-F5344CB8AC3E}">
        <p14:creationId xmlns:p14="http://schemas.microsoft.com/office/powerpoint/2010/main" val="2653170741"/>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afbeelding 13"/>
          <p:cNvSpPr>
            <a:spLocks noGrp="1"/>
          </p:cNvSpPr>
          <p:nvPr>
            <p:ph type="pic" sz="quarter" idx="13" hasCustomPrompt="1"/>
          </p:nvPr>
        </p:nvSpPr>
        <p:spPr>
          <a:xfrm>
            <a:off x="0" y="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4" name="Tijdelijke aanduiding voor afbeelding 13"/>
          <p:cNvSpPr>
            <a:spLocks noGrp="1"/>
          </p:cNvSpPr>
          <p:nvPr>
            <p:ph type="pic" sz="quarter" idx="14" hasCustomPrompt="1"/>
          </p:nvPr>
        </p:nvSpPr>
        <p:spPr>
          <a:xfrm>
            <a:off x="6099950" y="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5" name="Tijdelijke aanduiding voor afbeelding 13"/>
          <p:cNvSpPr>
            <a:spLocks noGrp="1"/>
          </p:cNvSpPr>
          <p:nvPr>
            <p:ph type="pic" sz="quarter" idx="15" hasCustomPrompt="1"/>
          </p:nvPr>
        </p:nvSpPr>
        <p:spPr>
          <a:xfrm>
            <a:off x="0" y="343080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6" name="Tijdelijke aanduiding voor afbeelding 13"/>
          <p:cNvSpPr>
            <a:spLocks noGrp="1"/>
          </p:cNvSpPr>
          <p:nvPr>
            <p:ph type="pic" sz="quarter" idx="16" hasCustomPrompt="1"/>
          </p:nvPr>
        </p:nvSpPr>
        <p:spPr>
          <a:xfrm>
            <a:off x="6099950" y="3430800"/>
            <a:ext cx="60984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148165437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3" name="Tijdelijke aanduiding voor afbeelding 13"/>
          <p:cNvSpPr>
            <a:spLocks noGrp="1"/>
          </p:cNvSpPr>
          <p:nvPr>
            <p:ph type="pic" sz="quarter" idx="13" hasCustomPrompt="1"/>
          </p:nvPr>
        </p:nvSpPr>
        <p:spPr>
          <a:xfrm>
            <a:off x="1" y="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4" name="Tijdelijke aanduiding voor afbeelding 13"/>
          <p:cNvSpPr>
            <a:spLocks noGrp="1"/>
          </p:cNvSpPr>
          <p:nvPr>
            <p:ph type="pic" sz="quarter" idx="14" hasCustomPrompt="1"/>
          </p:nvPr>
        </p:nvSpPr>
        <p:spPr>
          <a:xfrm>
            <a:off x="-5026" y="2286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5" name="Tijdelijke aanduiding voor afbeelding 13"/>
          <p:cNvSpPr>
            <a:spLocks noGrp="1"/>
          </p:cNvSpPr>
          <p:nvPr>
            <p:ph type="pic" sz="quarter" idx="15" hasCustomPrompt="1"/>
          </p:nvPr>
        </p:nvSpPr>
        <p:spPr>
          <a:xfrm>
            <a:off x="1" y="4572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6" name="Tijdelijke aanduiding voor afbeelding 13"/>
          <p:cNvSpPr>
            <a:spLocks noGrp="1"/>
          </p:cNvSpPr>
          <p:nvPr>
            <p:ph type="pic" sz="quarter" idx="16" hasCustomPrompt="1"/>
          </p:nvPr>
        </p:nvSpPr>
        <p:spPr>
          <a:xfrm>
            <a:off x="4069427" y="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7" name="Tijdelijke aanduiding voor afbeelding 13"/>
          <p:cNvSpPr>
            <a:spLocks noGrp="1"/>
          </p:cNvSpPr>
          <p:nvPr>
            <p:ph type="pic" sz="quarter" idx="17" hasCustomPrompt="1"/>
          </p:nvPr>
        </p:nvSpPr>
        <p:spPr>
          <a:xfrm>
            <a:off x="4064400" y="2286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8" name="Tijdelijke aanduiding voor afbeelding 13"/>
          <p:cNvSpPr>
            <a:spLocks noGrp="1"/>
          </p:cNvSpPr>
          <p:nvPr>
            <p:ph type="pic" sz="quarter" idx="18" hasCustomPrompt="1"/>
          </p:nvPr>
        </p:nvSpPr>
        <p:spPr>
          <a:xfrm>
            <a:off x="4069427" y="4572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9" name="Tijdelijke aanduiding voor afbeelding 13"/>
          <p:cNvSpPr>
            <a:spLocks noGrp="1"/>
          </p:cNvSpPr>
          <p:nvPr>
            <p:ph type="pic" sz="quarter" idx="19" hasCustomPrompt="1"/>
          </p:nvPr>
        </p:nvSpPr>
        <p:spPr>
          <a:xfrm>
            <a:off x="8133951" y="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0" name="Tijdelijke aanduiding voor afbeelding 13"/>
          <p:cNvSpPr>
            <a:spLocks noGrp="1"/>
          </p:cNvSpPr>
          <p:nvPr>
            <p:ph type="pic" sz="quarter" idx="20" hasCustomPrompt="1"/>
          </p:nvPr>
        </p:nvSpPr>
        <p:spPr>
          <a:xfrm>
            <a:off x="8128924" y="2286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11" name="Tijdelijke aanduiding voor afbeelding 13"/>
          <p:cNvSpPr>
            <a:spLocks noGrp="1"/>
          </p:cNvSpPr>
          <p:nvPr>
            <p:ph type="pic" sz="quarter" idx="21" hasCustomPrompt="1"/>
          </p:nvPr>
        </p:nvSpPr>
        <p:spPr>
          <a:xfrm>
            <a:off x="8133951" y="4572000"/>
            <a:ext cx="4064399" cy="2286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55528137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afbeelding 13"/>
          <p:cNvSpPr>
            <a:spLocks noGrp="1"/>
          </p:cNvSpPr>
          <p:nvPr>
            <p:ph type="pic" sz="quarter" idx="13" hasCustomPrompt="1"/>
          </p:nvPr>
        </p:nvSpPr>
        <p:spPr>
          <a:xfrm>
            <a:off x="0" y="0"/>
            <a:ext cx="1219835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745446576"/>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
            <a:ext cx="12198350" cy="4521939"/>
          </a:xfrm>
          <a:solidFill>
            <a:schemeClr val="bg2"/>
          </a:solidFill>
        </p:spPr>
        <p:txBody>
          <a:bodyPr>
            <a:normAutofit/>
          </a:bodyPr>
          <a:lstStyle>
            <a:lvl1pPr marL="0" indent="0">
              <a:buNone/>
              <a:defRPr sz="100">
                <a:solidFill>
                  <a:schemeClr val="bg2"/>
                </a:solidFill>
              </a:defRPr>
            </a:lvl1pPr>
          </a:lstStyle>
          <a:p>
            <a:pPr lvl="0"/>
            <a:r>
              <a:rPr lang="nl-NL" dirty="0"/>
              <a:t>..</a:t>
            </a:r>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a:t>Titel afsluiting</a:t>
            </a:r>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5"/>
            <a:ext cx="2673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2396288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6846638"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baseline="0">
                <a:solidFill>
                  <a:srgbClr val="AD8B1D"/>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a:t>Opsomming</a:t>
            </a:r>
          </a:p>
          <a:p>
            <a:pPr lvl="1"/>
            <a:r>
              <a:rPr lang="nl-NL" dirty="0" err="1"/>
              <a:t>Bullet</a:t>
            </a:r>
            <a:endParaRPr lang="nl-NL" dirty="0"/>
          </a:p>
          <a:p>
            <a:pPr lvl="2"/>
            <a:r>
              <a:rPr lang="nl-NL" dirty="0"/>
              <a:t>Leestekst</a:t>
            </a:r>
          </a:p>
          <a:p>
            <a:pPr lvl="3"/>
            <a:r>
              <a:rPr lang="nl-NL" dirty="0"/>
              <a:t>Kopje wit</a:t>
            </a:r>
          </a:p>
          <a:p>
            <a:pPr lvl="4"/>
            <a:r>
              <a:rPr lang="nl-NL" dirty="0"/>
              <a:t>Kopje geel</a:t>
            </a:r>
          </a:p>
          <a:p>
            <a:pPr lvl="5"/>
            <a:r>
              <a:rPr lang="nl-NL" dirty="0"/>
              <a:t>Opsomming</a:t>
            </a:r>
          </a:p>
          <a:p>
            <a:pPr lvl="6"/>
            <a:r>
              <a:rPr lang="nl-NL" dirty="0" err="1"/>
              <a:t>Bullet</a:t>
            </a:r>
            <a:endParaRPr lang="nl-NL" dirty="0"/>
          </a:p>
          <a:p>
            <a:pPr lvl="7"/>
            <a:r>
              <a:rPr lang="nl-NL" sz="1800" dirty="0"/>
              <a:t>Leestekst</a:t>
            </a:r>
          </a:p>
          <a:p>
            <a:pPr lvl="8"/>
            <a:r>
              <a:rPr lang="nl-NL" dirty="0"/>
              <a:t>Kopje wit</a:t>
            </a:r>
          </a:p>
        </p:txBody>
      </p:sp>
      <p:sp>
        <p:nvSpPr>
          <p:cNvPr id="7" name="Tijdelijke aanduiding voor afbeelding 13"/>
          <p:cNvSpPr>
            <a:spLocks noGrp="1"/>
          </p:cNvSpPr>
          <p:nvPr>
            <p:ph type="pic" sz="quarter" idx="13" hasCustomPrompt="1"/>
          </p:nvPr>
        </p:nvSpPr>
        <p:spPr>
          <a:xfrm>
            <a:off x="7453634" y="-1"/>
            <a:ext cx="4744716" cy="6858001"/>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grpSp>
        <p:nvGrpSpPr>
          <p:cNvPr id="8" name="Grid" hidden="1"/>
          <p:cNvGrpSpPr/>
          <p:nvPr userDrawn="1"/>
        </p:nvGrpSpPr>
        <p:grpSpPr>
          <a:xfrm>
            <a:off x="0"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5442613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spTree>
    <p:extLst>
      <p:ext uri="{BB962C8B-B14F-4D97-AF65-F5344CB8AC3E}">
        <p14:creationId xmlns:p14="http://schemas.microsoft.com/office/powerpoint/2010/main" val="3592596851"/>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7926760"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7926761"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0"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4" y="0"/>
            <a:ext cx="3664597"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59030282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5592912"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5" y="0"/>
            <a:ext cx="5997575" cy="6858003"/>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68276742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3528392"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3534273"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7" y="0"/>
            <a:ext cx="8057083" cy="6858003"/>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41323176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0" y="1252538"/>
            <a:ext cx="12198350" cy="5605462"/>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9292582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 beeld met tekstvak 01">
    <p:spTree>
      <p:nvGrpSpPr>
        <p:cNvPr id="1" name=""/>
        <p:cNvGrpSpPr/>
        <p:nvPr/>
      </p:nvGrpSpPr>
      <p:grpSpPr>
        <a:xfrm>
          <a:off x="0" y="0"/>
          <a:ext cx="0" cy="0"/>
          <a:chOff x="0" y="0"/>
          <a:chExt cx="0" cy="0"/>
        </a:xfrm>
      </p:grpSpPr>
      <p:sp>
        <p:nvSpPr>
          <p:cNvPr id="3" name="Tijdelijke aanduiding voor afbeelding 13"/>
          <p:cNvSpPr>
            <a:spLocks noGrp="1"/>
          </p:cNvSpPr>
          <p:nvPr>
            <p:ph type="pic" sz="quarter" idx="13" hasCustomPrompt="1"/>
          </p:nvPr>
        </p:nvSpPr>
        <p:spPr>
          <a:xfrm>
            <a:off x="-1" y="0"/>
            <a:ext cx="12198350" cy="68580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 name="Titel 1"/>
          <p:cNvSpPr>
            <a:spLocks noGrp="1"/>
          </p:cNvSpPr>
          <p:nvPr>
            <p:ph type="title"/>
          </p:nvPr>
        </p:nvSpPr>
        <p:spPr>
          <a:xfrm>
            <a:off x="6099174" y="404664"/>
            <a:ext cx="5694511" cy="1222820"/>
          </a:xfrm>
        </p:spPr>
        <p:txBody>
          <a:bodyPr/>
          <a:lstStyle>
            <a:lvl1pPr marL="360000" fontAlgn="t">
              <a:defRPr/>
            </a:lvl1pPr>
          </a:lstStyle>
          <a:p>
            <a:r>
              <a:rPr lang="nl-NL" dirty="0"/>
              <a:t>Titelstijl van model bewerken</a:t>
            </a:r>
          </a:p>
        </p:txBody>
      </p:sp>
      <p:sp>
        <p:nvSpPr>
          <p:cNvPr id="5" name="Tijdelijke aanduiding voor verticale tekst 2"/>
          <p:cNvSpPr>
            <a:spLocks noGrp="1"/>
          </p:cNvSpPr>
          <p:nvPr>
            <p:ph type="body" orient="vert" idx="1" hasCustomPrompt="1"/>
          </p:nvPr>
        </p:nvSpPr>
        <p:spPr>
          <a:xfrm>
            <a:off x="6099174" y="1844824"/>
            <a:ext cx="5406481" cy="4795836"/>
          </a:xfrm>
        </p:spPr>
        <p:txBody>
          <a:bodyPr vert="horz"/>
          <a:lstStyle>
            <a:lvl1pPr marL="360000">
              <a:defRPr/>
            </a:lvl1pPr>
            <a:lvl2pPr marL="360000">
              <a:defRPr/>
            </a:lvl2pPr>
            <a:lvl3pPr marL="360000">
              <a:defRPr/>
            </a:lvl3pPr>
            <a:lvl4pPr marL="360000">
              <a:defRPr/>
            </a:lvl4pPr>
            <a:lvl5pPr marL="360000">
              <a:defRPr/>
            </a:lvl5pPr>
            <a:lvl6pPr marL="360000">
              <a:defRPr/>
            </a:lvl6pPr>
            <a:lvl7pPr marL="360000">
              <a:defRPr/>
            </a:lvl7pPr>
            <a:lvl8pPr marL="360000">
              <a:defRPr/>
            </a:lvl8pPr>
            <a:lvl9pPr marL="360000">
              <a:defRPr/>
            </a:lvl9pPr>
          </a:lstStyle>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spTree>
    <p:extLst>
      <p:ext uri="{BB962C8B-B14F-4D97-AF65-F5344CB8AC3E}">
        <p14:creationId xmlns:p14="http://schemas.microsoft.com/office/powerpoint/2010/main" val="1795639040"/>
      </p:ext>
    </p:extLst>
  </p:cSld>
  <p:clrMapOvr>
    <a:masterClrMapping/>
  </p:clrMapOvr>
  <p:transition spd="med">
    <p:pull/>
  </p:transition>
  <p:extLst>
    <p:ext uri="{DCECCB84-F9BA-43D5-87BE-67443E8EF086}">
      <p15:sldGuideLst xmlns:p15="http://schemas.microsoft.com/office/powerpoint/2012/main">
        <p15:guide id="1" orient="horz" pos="255" userDrawn="1">
          <p15:clr>
            <a:srgbClr val="FBAE40"/>
          </p15:clr>
        </p15:guide>
        <p15:guide id="2" pos="259" userDrawn="1">
          <p15:clr>
            <a:srgbClr val="FBAE40"/>
          </p15:clr>
        </p15:guide>
        <p15:guide id="3" pos="3842" userDrawn="1">
          <p15:clr>
            <a:srgbClr val="FBAE40"/>
          </p15:clr>
        </p15:guide>
        <p15:guide id="4" pos="7425" userDrawn="1">
          <p15:clr>
            <a:srgbClr val="FBAE40"/>
          </p15:clr>
        </p15:guide>
        <p15:guide id="5" orient="horz" pos="2160" userDrawn="1">
          <p15:clr>
            <a:srgbClr val="FBAE40"/>
          </p15:clr>
        </p15:guide>
        <p15:guide id="6" orient="horz" pos="406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662" y="404664"/>
            <a:ext cx="5592911" cy="432048"/>
          </a:xfrm>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800" dirty="0"/>
              <a:t>Leestekst</a:t>
            </a:r>
          </a:p>
          <a:p>
            <a:pPr lvl="8"/>
            <a:r>
              <a:rPr lang="nl-NL" dirty="0"/>
              <a:t>Kopje donker blauw</a:t>
            </a:r>
          </a:p>
        </p:txBody>
      </p:sp>
      <p:grpSp>
        <p:nvGrpSpPr>
          <p:cNvPr id="7" name="Grid" hidden="1"/>
          <p:cNvGrpSpPr/>
          <p:nvPr userDrawn="1"/>
        </p:nvGrpSpPr>
        <p:grpSpPr>
          <a:xfrm>
            <a:off x="-2"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0"/>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0" name="Tijdelijke aanduiding voor afbeelding 13"/>
          <p:cNvSpPr>
            <a:spLocks noGrp="1"/>
          </p:cNvSpPr>
          <p:nvPr>
            <p:ph type="pic" sz="quarter" idx="14" hasCustomPrompt="1"/>
          </p:nvPr>
        </p:nvSpPr>
        <p:spPr>
          <a:xfrm>
            <a:off x="9199349" y="0"/>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2" name="Tijdelijke aanduiding voor afbeelding 13"/>
          <p:cNvSpPr>
            <a:spLocks noGrp="1"/>
          </p:cNvSpPr>
          <p:nvPr>
            <p:ph type="pic" sz="quarter" idx="15" hasCustomPrompt="1"/>
          </p:nvPr>
        </p:nvSpPr>
        <p:spPr>
          <a:xfrm>
            <a:off x="6200776" y="3435179"/>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
        <p:nvSpPr>
          <p:cNvPr id="23" name="Tijdelijke aanduiding voor afbeelding 13"/>
          <p:cNvSpPr>
            <a:spLocks noGrp="1"/>
          </p:cNvSpPr>
          <p:nvPr>
            <p:ph type="pic" sz="quarter" idx="16" hasCustomPrompt="1"/>
          </p:nvPr>
        </p:nvSpPr>
        <p:spPr>
          <a:xfrm>
            <a:off x="9199349" y="3435179"/>
            <a:ext cx="2998800" cy="3430800"/>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a:t>Klik hier om een</a:t>
            </a:r>
            <a:br>
              <a:rPr lang="nl-NL" dirty="0"/>
            </a:br>
            <a:r>
              <a:rPr lang="nl-NL" dirty="0"/>
              <a:t>afbeelding in te voegen</a:t>
            </a:r>
          </a:p>
        </p:txBody>
      </p:sp>
    </p:spTree>
    <p:extLst>
      <p:ext uri="{BB962C8B-B14F-4D97-AF65-F5344CB8AC3E}">
        <p14:creationId xmlns:p14="http://schemas.microsoft.com/office/powerpoint/2010/main" val="367317344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2" y="404664"/>
            <a:ext cx="11389024" cy="432048"/>
          </a:xfrm>
          <a:prstGeom prst="rect">
            <a:avLst/>
          </a:prstGeom>
        </p:spPr>
        <p:txBody>
          <a:bodyPr vert="horz" lIns="0" tIns="0" rIns="0" bIns="0" rtlCol="0" anchor="ctr">
            <a:noAutofit/>
          </a:bodyPr>
          <a:lstStyle/>
          <a:p>
            <a:r>
              <a:rPr lang="nl-NL" dirty="0"/>
              <a:t>Titel</a:t>
            </a:r>
          </a:p>
        </p:txBody>
      </p:sp>
      <p:sp>
        <p:nvSpPr>
          <p:cNvPr id="3" name="Tijdelijke aanduiding voor tekst 2"/>
          <p:cNvSpPr>
            <a:spLocks noGrp="1"/>
          </p:cNvSpPr>
          <p:nvPr>
            <p:ph type="body" idx="1"/>
          </p:nvPr>
        </p:nvSpPr>
        <p:spPr>
          <a:xfrm>
            <a:off x="404662" y="1252836"/>
            <a:ext cx="11389023" cy="4795836"/>
          </a:xfrm>
          <a:prstGeom prst="rect">
            <a:avLst/>
          </a:prstGeom>
        </p:spPr>
        <p:txBody>
          <a:bodyPr vert="horz" lIns="0" tIns="0" rIns="0" bIns="0" rtlCol="0">
            <a:normAutofit/>
          </a:body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goud</a:t>
            </a:r>
          </a:p>
        </p:txBody>
      </p:sp>
      <p:grpSp>
        <p:nvGrpSpPr>
          <p:cNvPr id="11" name="Grid" hidden="1"/>
          <p:cNvGrpSpPr/>
          <p:nvPr/>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74" r:id="rId8"/>
    <p:sldLayoutId id="2147483662" r:id="rId9"/>
    <p:sldLayoutId id="2147483663" r:id="rId10"/>
    <p:sldLayoutId id="2147483667" r:id="rId11"/>
    <p:sldLayoutId id="2147483668" r:id="rId12"/>
    <p:sldLayoutId id="2147483675" r:id="rId13"/>
    <p:sldLayoutId id="2147483677" r:id="rId14"/>
    <p:sldLayoutId id="2147483676" r:id="rId15"/>
    <p:sldLayoutId id="2147483670" r:id="rId16"/>
  </p:sldLayoutIdLst>
  <p:transition spd="med">
    <p:pull/>
  </p:transition>
  <p:hf sldNum="0" hdr="0" ftr="0"/>
  <p:txStyles>
    <p:titleStyle>
      <a:lvl1pPr algn="l" defTabSz="914400" rtl="0" eaLnBrk="1" latinLnBrk="0" hangingPunct="1">
        <a:spcBef>
          <a:spcPct val="0"/>
        </a:spcBef>
        <a:buNone/>
        <a:defRPr sz="4000" b="1" i="0" kern="1200" baseline="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SzPct val="100000"/>
        <a:buFont typeface="Arial" charset="0"/>
        <a:buChar char="•"/>
        <a:defRPr sz="2400" b="0" i="0" kern="1200" baseline="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2000" b="0" i="0" kern="1200" baseline="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2400" b="0" i="0" kern="1200" baseline="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600" b="1" kern="1200" baseline="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600" b="1" kern="1200" baseline="0">
          <a:solidFill>
            <a:srgbClr val="AD8B1D"/>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emf"/><Relationship Id="rId18" Type="http://schemas.openxmlformats.org/officeDocument/2006/relationships/image" Target="../media/image32.png"/><Relationship Id="rId3" Type="http://schemas.openxmlformats.org/officeDocument/2006/relationships/image" Target="../media/image17.jpeg"/><Relationship Id="rId7" Type="http://schemas.openxmlformats.org/officeDocument/2006/relationships/image" Target="../media/image21.emf"/><Relationship Id="rId12" Type="http://schemas.openxmlformats.org/officeDocument/2006/relationships/image" Target="../media/image26.png"/><Relationship Id="rId17" Type="http://schemas.openxmlformats.org/officeDocument/2006/relationships/image" Target="../media/image31.emf"/><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emf"/><Relationship Id="rId5" Type="http://schemas.openxmlformats.org/officeDocument/2006/relationships/image" Target="../media/image19.png"/><Relationship Id="rId15" Type="http://schemas.openxmlformats.org/officeDocument/2006/relationships/image" Target="../media/image29.emf"/><Relationship Id="rId10" Type="http://schemas.openxmlformats.org/officeDocument/2006/relationships/image" Target="../media/image24.png"/><Relationship Id="rId19" Type="http://schemas.openxmlformats.org/officeDocument/2006/relationships/image" Target="../media/image33.emf"/><Relationship Id="rId4" Type="http://schemas.openxmlformats.org/officeDocument/2006/relationships/image" Target="../media/image18.png"/><Relationship Id="rId9" Type="http://schemas.openxmlformats.org/officeDocument/2006/relationships/image" Target="../media/image23.emf"/><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8.xml"/><Relationship Id="rId16" Type="http://schemas.openxmlformats.org/officeDocument/2006/relationships/image" Target="../media/image49.emf"/><Relationship Id="rId1" Type="http://schemas.openxmlformats.org/officeDocument/2006/relationships/slideLayout" Target="../slideLayouts/slideLayout15.xml"/><Relationship Id="rId6" Type="http://schemas.openxmlformats.org/officeDocument/2006/relationships/image" Target="../media/image39.emf"/><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emf"/><Relationship Id="rId4" Type="http://schemas.openxmlformats.org/officeDocument/2006/relationships/image" Target="../media/image13.png"/><Relationship Id="rId9" Type="http://schemas.openxmlformats.org/officeDocument/2006/relationships/image" Target="../media/image42.png"/><Relationship Id="rId14" Type="http://schemas.openxmlformats.org/officeDocument/2006/relationships/image" Target="../media/image47.emf"/></Relationships>
</file>

<file path=ppt/slides/_rels/slide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50.jpeg"/><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13.png"/><Relationship Id="rId9" Type="http://schemas.openxmlformats.org/officeDocument/2006/relationships/image" Target="../media/image5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p:cNvSpPr>
            <a:spLocks noGrp="1"/>
          </p:cNvSpPr>
          <p:nvPr>
            <p:ph type="body" sz="quarter" idx="13"/>
          </p:nvPr>
        </p:nvSpPr>
        <p:spPr/>
        <p:txBody>
          <a:bodyPr/>
          <a:lstStyle/>
          <a:p>
            <a:endParaRPr lang="en-US" dirty="0"/>
          </a:p>
        </p:txBody>
      </p:sp>
      <p:sp>
        <p:nvSpPr>
          <p:cNvPr id="8" name="Tijdelijke aanduiding voor tekst 7"/>
          <p:cNvSpPr>
            <a:spLocks noGrp="1"/>
          </p:cNvSpPr>
          <p:nvPr>
            <p:ph type="body" sz="quarter" idx="12"/>
          </p:nvPr>
        </p:nvSpPr>
        <p:spPr>
          <a:solidFill>
            <a:srgbClr val="001158"/>
          </a:solidFill>
        </p:spPr>
        <p:txBody>
          <a:bodyPr/>
          <a:lstStyle/>
          <a:p>
            <a:endParaRPr lang="en-US" dirty="0"/>
          </a:p>
        </p:txBody>
      </p:sp>
      <p:sp>
        <p:nvSpPr>
          <p:cNvPr id="4" name="Titel 3"/>
          <p:cNvSpPr>
            <a:spLocks noGrp="1"/>
          </p:cNvSpPr>
          <p:nvPr>
            <p:ph type="title"/>
          </p:nvPr>
        </p:nvSpPr>
        <p:spPr/>
        <p:txBody>
          <a:bodyPr/>
          <a:lstStyle/>
          <a:p>
            <a:r>
              <a:rPr lang="nl-NL" dirty="0"/>
              <a:t>Universiteit Leiden</a:t>
            </a:r>
          </a:p>
        </p:txBody>
      </p:sp>
      <p:sp>
        <p:nvSpPr>
          <p:cNvPr id="5" name="Tijdelijke aanduiding voor tekst 4"/>
          <p:cNvSpPr>
            <a:spLocks noGrp="1"/>
          </p:cNvSpPr>
          <p:nvPr>
            <p:ph type="body" sz="quarter" idx="14"/>
          </p:nvPr>
        </p:nvSpPr>
        <p:spPr/>
        <p:txBody>
          <a:bodyPr>
            <a:normAutofit/>
          </a:bodyPr>
          <a:lstStyle/>
          <a:p>
            <a:r>
              <a:rPr lang="nl-NL" dirty="0"/>
              <a:t>Naam</a:t>
            </a:r>
          </a:p>
        </p:txBody>
      </p:sp>
      <p:sp>
        <p:nvSpPr>
          <p:cNvPr id="13" name="Tijdelijke aanduiding voor datum 12"/>
          <p:cNvSpPr>
            <a:spLocks noGrp="1"/>
          </p:cNvSpPr>
          <p:nvPr>
            <p:ph type="dt" sz="half" idx="2"/>
          </p:nvPr>
        </p:nvSpPr>
        <p:spPr/>
        <p:txBody>
          <a:bodyPr/>
          <a:lstStyle/>
          <a:p>
            <a:pPr algn="ctr"/>
            <a:r>
              <a:rPr lang="nl-NL" dirty="0"/>
              <a:t>Datum</a:t>
            </a:r>
          </a:p>
        </p:txBody>
      </p:sp>
    </p:spTree>
    <p:extLst>
      <p:ext uri="{BB962C8B-B14F-4D97-AF65-F5344CB8AC3E}">
        <p14:creationId xmlns:p14="http://schemas.microsoft.com/office/powerpoint/2010/main" val="297781484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9652" r="15435" b="19462"/>
          <a:stretch/>
        </p:blipFill>
        <p:spPr>
          <a:xfrm>
            <a:off x="-1" y="0"/>
            <a:ext cx="12198351" cy="6858000"/>
          </a:xfrm>
        </p:spPr>
      </p:pic>
      <p:grpSp>
        <p:nvGrpSpPr>
          <p:cNvPr id="6" name="Groeperen 5"/>
          <p:cNvGrpSpPr/>
          <p:nvPr/>
        </p:nvGrpSpPr>
        <p:grpSpPr>
          <a:xfrm>
            <a:off x="-1" y="0"/>
            <a:ext cx="11762555" cy="6858000"/>
            <a:chOff x="-1" y="0"/>
            <a:chExt cx="11762555" cy="6858000"/>
          </a:xfrm>
        </p:grpSpPr>
        <p:sp>
          <p:nvSpPr>
            <p:cNvPr id="7" name="Rechthoek 6"/>
            <p:cNvSpPr/>
            <p:nvPr/>
          </p:nvSpPr>
          <p:spPr>
            <a:xfrm>
              <a:off x="-1"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403200" y="403200"/>
              <a:ext cx="11359354" cy="707886"/>
            </a:xfrm>
            <a:prstGeom prst="rect">
              <a:avLst/>
            </a:prstGeom>
            <a:noFill/>
            <a:effectLst>
              <a:glow rad="647700">
                <a:schemeClr val="tx1"/>
              </a:glow>
            </a:effectLst>
          </p:spPr>
          <p:txBody>
            <a:bodyPr wrap="square" rtlCol="0">
              <a:spAutoFit/>
            </a:bodyPr>
            <a:lstStyle/>
            <a:p>
              <a:r>
                <a:rPr lang="nl-NL" sz="4000" b="1" dirty="0">
                  <a:solidFill>
                    <a:schemeClr val="bg1"/>
                  </a:solidFill>
                </a:rPr>
                <a:t>Een studie kiezen</a:t>
              </a:r>
              <a:endParaRPr lang="nl-NL" sz="4000" dirty="0">
                <a:solidFill>
                  <a:schemeClr val="bg1"/>
                </a:solidFill>
              </a:endParaRPr>
            </a:p>
          </p:txBody>
        </p:sp>
      </p:gr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
        <p:nvSpPr>
          <p:cNvPr id="10" name="Tekstvak 9"/>
          <p:cNvSpPr txBox="1"/>
          <p:nvPr/>
        </p:nvSpPr>
        <p:spPr>
          <a:xfrm>
            <a:off x="411163" y="1436958"/>
            <a:ext cx="5688012" cy="523220"/>
          </a:xfrm>
          <a:prstGeom prst="rect">
            <a:avLst/>
          </a:prstGeom>
          <a:solidFill>
            <a:schemeClr val="bg1"/>
          </a:solidFill>
        </p:spPr>
        <p:txBody>
          <a:bodyPr wrap="square" rtlCol="0">
            <a:spAutoFit/>
          </a:bodyPr>
          <a:lstStyle/>
          <a:p>
            <a:pPr marL="180000"/>
            <a:r>
              <a:rPr lang="nl-NL" sz="2800" dirty="0">
                <a:solidFill>
                  <a:schemeClr val="bg2"/>
                </a:solidFill>
              </a:rPr>
              <a:t>Breed aanbod</a:t>
            </a:r>
          </a:p>
        </p:txBody>
      </p:sp>
      <p:sp>
        <p:nvSpPr>
          <p:cNvPr id="11" name="Tekstvak 10"/>
          <p:cNvSpPr txBox="1"/>
          <p:nvPr/>
        </p:nvSpPr>
        <p:spPr>
          <a:xfrm>
            <a:off x="411162" y="2108824"/>
            <a:ext cx="5688013" cy="523220"/>
          </a:xfrm>
          <a:prstGeom prst="rect">
            <a:avLst/>
          </a:prstGeom>
          <a:solidFill>
            <a:schemeClr val="bg1"/>
          </a:solidFill>
        </p:spPr>
        <p:txBody>
          <a:bodyPr wrap="square" rtlCol="0">
            <a:spAutoFit/>
          </a:bodyPr>
          <a:lstStyle/>
          <a:p>
            <a:pPr marL="180000"/>
            <a:r>
              <a:rPr lang="nl-NL" sz="2800" dirty="0">
                <a:solidFill>
                  <a:schemeClr val="bg2"/>
                </a:solidFill>
              </a:rPr>
              <a:t>Kleinschalig</a:t>
            </a:r>
          </a:p>
        </p:txBody>
      </p:sp>
      <p:sp>
        <p:nvSpPr>
          <p:cNvPr id="12" name="Tekstvak 11"/>
          <p:cNvSpPr txBox="1"/>
          <p:nvPr/>
        </p:nvSpPr>
        <p:spPr>
          <a:xfrm>
            <a:off x="411163" y="2780690"/>
            <a:ext cx="5688012" cy="523220"/>
          </a:xfrm>
          <a:prstGeom prst="rect">
            <a:avLst/>
          </a:prstGeom>
          <a:solidFill>
            <a:schemeClr val="bg1"/>
          </a:solidFill>
        </p:spPr>
        <p:txBody>
          <a:bodyPr wrap="square" rtlCol="0">
            <a:spAutoFit/>
          </a:bodyPr>
          <a:lstStyle/>
          <a:p>
            <a:pPr marL="180000"/>
            <a:r>
              <a:rPr lang="nl-NL" sz="2800" dirty="0">
                <a:solidFill>
                  <a:schemeClr val="bg2"/>
                </a:solidFill>
              </a:rPr>
              <a:t>Internationaal</a:t>
            </a:r>
          </a:p>
        </p:txBody>
      </p:sp>
      <p:sp>
        <p:nvSpPr>
          <p:cNvPr id="13" name="Tekstvak 12"/>
          <p:cNvSpPr txBox="1"/>
          <p:nvPr/>
        </p:nvSpPr>
        <p:spPr>
          <a:xfrm>
            <a:off x="411162" y="4124422"/>
            <a:ext cx="5688012" cy="523220"/>
          </a:xfrm>
          <a:prstGeom prst="rect">
            <a:avLst/>
          </a:prstGeom>
          <a:solidFill>
            <a:schemeClr val="bg1"/>
          </a:solidFill>
        </p:spPr>
        <p:txBody>
          <a:bodyPr wrap="square" rtlCol="0">
            <a:spAutoFit/>
          </a:bodyPr>
          <a:lstStyle/>
          <a:p>
            <a:pPr marL="180000"/>
            <a:r>
              <a:rPr lang="nl-NL" sz="2800" dirty="0">
                <a:solidFill>
                  <a:schemeClr val="bg2"/>
                </a:solidFill>
              </a:rPr>
              <a:t>Gezellige studentensteden</a:t>
            </a:r>
          </a:p>
        </p:txBody>
      </p:sp>
      <p:sp>
        <p:nvSpPr>
          <p:cNvPr id="14" name="Tekstvak 13"/>
          <p:cNvSpPr txBox="1"/>
          <p:nvPr/>
        </p:nvSpPr>
        <p:spPr>
          <a:xfrm>
            <a:off x="411162" y="4796290"/>
            <a:ext cx="5688012" cy="523220"/>
          </a:xfrm>
          <a:prstGeom prst="rect">
            <a:avLst/>
          </a:prstGeom>
          <a:solidFill>
            <a:schemeClr val="bg1"/>
          </a:solidFill>
        </p:spPr>
        <p:txBody>
          <a:bodyPr wrap="square" rtlCol="0">
            <a:spAutoFit/>
          </a:bodyPr>
          <a:lstStyle/>
          <a:p>
            <a:pPr marL="180000"/>
            <a:r>
              <a:rPr lang="nl-NL" sz="2800" dirty="0">
                <a:solidFill>
                  <a:schemeClr val="bg2"/>
                </a:solidFill>
              </a:rPr>
              <a:t>Goede reputatie</a:t>
            </a:r>
          </a:p>
        </p:txBody>
      </p:sp>
      <p:sp>
        <p:nvSpPr>
          <p:cNvPr id="15" name="Tekstvak 14"/>
          <p:cNvSpPr txBox="1"/>
          <p:nvPr/>
        </p:nvSpPr>
        <p:spPr>
          <a:xfrm>
            <a:off x="411163" y="3452556"/>
            <a:ext cx="5688012" cy="523220"/>
          </a:xfrm>
          <a:prstGeom prst="rect">
            <a:avLst/>
          </a:prstGeom>
          <a:solidFill>
            <a:schemeClr val="bg1"/>
          </a:solidFill>
        </p:spPr>
        <p:txBody>
          <a:bodyPr wrap="square" rtlCol="0">
            <a:spAutoFit/>
          </a:bodyPr>
          <a:lstStyle/>
          <a:p>
            <a:pPr marL="180000"/>
            <a:r>
              <a:rPr lang="en-US" sz="2800" dirty="0" err="1">
                <a:solidFill>
                  <a:schemeClr val="bg2"/>
                </a:solidFill>
              </a:rPr>
              <a:t>Onderzoeksgebaseerd</a:t>
            </a:r>
            <a:r>
              <a:rPr lang="en-US" sz="2800" dirty="0">
                <a:solidFill>
                  <a:schemeClr val="bg2"/>
                </a:solidFill>
              </a:rPr>
              <a:t> </a:t>
            </a:r>
            <a:r>
              <a:rPr lang="en-US" sz="2800" dirty="0" err="1">
                <a:solidFill>
                  <a:schemeClr val="bg2"/>
                </a:solidFill>
              </a:rPr>
              <a:t>onderwijs</a:t>
            </a:r>
            <a:endParaRPr lang="nl-NL" sz="2800" dirty="0">
              <a:solidFill>
                <a:schemeClr val="bg2"/>
              </a:solidFill>
            </a:endParaRPr>
          </a:p>
        </p:txBody>
      </p:sp>
    </p:spTree>
    <p:extLst>
      <p:ext uri="{BB962C8B-B14F-4D97-AF65-F5344CB8AC3E}">
        <p14:creationId xmlns:p14="http://schemas.microsoft.com/office/powerpoint/2010/main" val="19368590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12" presetClass="entr" presetSubtype="2"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left)">
                                      <p:cBhvr>
                                        <p:cTn id="13" dur="500"/>
                                        <p:tgtEl>
                                          <p:spTgt spid="10"/>
                                        </p:tgtEl>
                                      </p:cBhvr>
                                    </p:animEffect>
                                  </p:childTnLst>
                                </p:cTn>
                              </p:par>
                            </p:childTnLst>
                          </p:cTn>
                        </p:par>
                        <p:par>
                          <p:cTn id="14" fill="hold">
                            <p:stCondLst>
                              <p:cond delay="4000"/>
                            </p:stCondLst>
                            <p:childTnLst>
                              <p:par>
                                <p:cTn id="15" presetID="12" presetClass="entr" presetSubtype="8"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par>
                          <p:cTn id="19" fill="hold">
                            <p:stCondLst>
                              <p:cond delay="5500"/>
                            </p:stCondLst>
                            <p:childTnLst>
                              <p:par>
                                <p:cTn id="20" presetID="12" presetClass="entr" presetSubtype="2"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left)">
                                      <p:cBhvr>
                                        <p:cTn id="23" dur="500"/>
                                        <p:tgtEl>
                                          <p:spTgt spid="12"/>
                                        </p:tgtEl>
                                      </p:cBhvr>
                                    </p:animEffect>
                                  </p:childTnLst>
                                </p:cTn>
                              </p:par>
                            </p:childTnLst>
                          </p:cTn>
                        </p:par>
                        <p:par>
                          <p:cTn id="24" fill="hold">
                            <p:stCondLst>
                              <p:cond delay="7000"/>
                            </p:stCondLst>
                            <p:childTnLst>
                              <p:par>
                                <p:cTn id="25" presetID="12" presetClass="entr" presetSubtype="8"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right)">
                                      <p:cBhvr>
                                        <p:cTn id="28" dur="500"/>
                                        <p:tgtEl>
                                          <p:spTgt spid="15"/>
                                        </p:tgtEl>
                                      </p:cBhvr>
                                    </p:animEffect>
                                  </p:childTnLst>
                                </p:cTn>
                              </p:par>
                            </p:childTnLst>
                          </p:cTn>
                        </p:par>
                        <p:par>
                          <p:cTn id="29" fill="hold">
                            <p:stCondLst>
                              <p:cond delay="8500"/>
                            </p:stCondLst>
                            <p:childTnLst>
                              <p:par>
                                <p:cTn id="30" presetID="12" presetClass="entr" presetSubtype="2" fill="hold" grpId="0" nodeType="afterEffect">
                                  <p:stCondLst>
                                    <p:cond delay="1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ppt_x</p:attrName>
                                        </p:attrNameLst>
                                      </p:cBhvr>
                                      <p:tavLst>
                                        <p:tav tm="0">
                                          <p:val>
                                            <p:strVal val="#ppt_x+#ppt_w*1.125000"/>
                                          </p:val>
                                        </p:tav>
                                        <p:tav tm="100000">
                                          <p:val>
                                            <p:strVal val="#ppt_x"/>
                                          </p:val>
                                        </p:tav>
                                      </p:tavLst>
                                    </p:anim>
                                    <p:animEffect transition="in" filter="wipe(left)">
                                      <p:cBhvr>
                                        <p:cTn id="33" dur="500"/>
                                        <p:tgtEl>
                                          <p:spTgt spid="13"/>
                                        </p:tgtEl>
                                      </p:cBhvr>
                                    </p:animEffect>
                                  </p:childTnLst>
                                </p:cTn>
                              </p:par>
                            </p:childTnLst>
                          </p:cTn>
                        </p:par>
                        <p:par>
                          <p:cTn id="34" fill="hold">
                            <p:stCondLst>
                              <p:cond delay="10000"/>
                            </p:stCondLst>
                            <p:childTnLst>
                              <p:par>
                                <p:cTn id="35" presetID="12" presetClass="entr" presetSubtype="8" fill="hold" grpId="0"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ppt_x</p:attrName>
                                        </p:attrNameLst>
                                      </p:cBhvr>
                                      <p:tavLst>
                                        <p:tav tm="0">
                                          <p:val>
                                            <p:strVal val="#ppt_x-#ppt_w*1.125000"/>
                                          </p:val>
                                        </p:tav>
                                        <p:tav tm="100000">
                                          <p:val>
                                            <p:strVal val="#ppt_x"/>
                                          </p:val>
                                        </p:tav>
                                      </p:tavLst>
                                    </p:anim>
                                    <p:animEffect transition="in" filter="wipe(righ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p:cNvPicPr>
          <p:nvPr/>
        </p:nvPicPr>
        <p:blipFill rotWithShape="1">
          <a:blip r:embed="rId3" cstate="print">
            <a:extLst>
              <a:ext uri="{28A0092B-C50C-407E-A947-70E740481C1C}">
                <a14:useLocalDpi xmlns:a14="http://schemas.microsoft.com/office/drawing/2010/main" val="0"/>
              </a:ext>
            </a:extLst>
          </a:blip>
          <a:srcRect t="9817" r="189" b="8026"/>
          <a:stretch/>
        </p:blipFill>
        <p:spPr>
          <a:xfrm>
            <a:off x="-1" y="0"/>
            <a:ext cx="12196800" cy="6858000"/>
          </a:xfrm>
          <a:prstGeom prst="rect">
            <a:avLst/>
          </a:prstGeom>
        </p:spPr>
      </p:pic>
      <p:pic>
        <p:nvPicPr>
          <p:cNvPr id="6" name="Tijdelijke aanduiding voor afbeelding 5"/>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9160" t="2634" r="7843" b="3951"/>
          <a:stretch/>
        </p:blipFill>
        <p:spPr>
          <a:xfrm>
            <a:off x="3049200" y="3430800"/>
            <a:ext cx="3048000" cy="3430588"/>
          </a:xfrm>
        </p:spPr>
      </p:pic>
      <p:pic>
        <p:nvPicPr>
          <p:cNvPr id="2" name="Tijdelijke aanduiding voor afbeelding 1"/>
          <p:cNvPicPr>
            <a:picLocks noGrp="1" noChangeAspect="1"/>
          </p:cNvPicPr>
          <p:nvPr>
            <p:ph type="pic" sz="quarter" idx="15"/>
          </p:nvPr>
        </p:nvPicPr>
        <p:blipFill rotWithShape="1">
          <a:blip r:embed="rId5" cstate="print">
            <a:extLst>
              <a:ext uri="{28A0092B-C50C-407E-A947-70E740481C1C}">
                <a14:useLocalDpi xmlns:a14="http://schemas.microsoft.com/office/drawing/2010/main" val="0"/>
              </a:ext>
            </a:extLst>
          </a:blip>
          <a:srcRect l="2137" t="18172" r="7451" b="3302"/>
          <a:stretch/>
        </p:blipFill>
        <p:spPr>
          <a:xfrm>
            <a:off x="6099174" y="3430800"/>
            <a:ext cx="3047225" cy="3430588"/>
          </a:xfrm>
        </p:spPr>
      </p:pic>
      <p:pic>
        <p:nvPicPr>
          <p:cNvPr id="16" name="Tijdelijke aanduiding voor afbeelding 15"/>
          <p:cNvPicPr>
            <a:picLocks noGrp="1" noChangeAspect="1"/>
          </p:cNvPicPr>
          <p:nvPr>
            <p:ph type="pic" sz="quarter" idx="16"/>
          </p:nvPr>
        </p:nvPicPr>
        <p:blipFill rotWithShape="1">
          <a:blip r:embed="rId6" cstate="print">
            <a:extLst>
              <a:ext uri="{28A0092B-C50C-407E-A947-70E740481C1C}">
                <a14:useLocalDpi xmlns:a14="http://schemas.microsoft.com/office/drawing/2010/main" val="0"/>
              </a:ext>
            </a:extLst>
          </a:blip>
          <a:srcRect l="27052" r="13674"/>
          <a:stretch/>
        </p:blipFill>
        <p:spPr>
          <a:xfrm>
            <a:off x="9147175" y="3430800"/>
            <a:ext cx="3049588" cy="3430588"/>
          </a:xfrm>
        </p:spPr>
      </p:pic>
      <p:pic>
        <p:nvPicPr>
          <p:cNvPr id="12" name="Afbeelding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pic>
        <p:nvPicPr>
          <p:cNvPr id="15" name="Tijdelijke aanduiding voor afbeelding 14"/>
          <p:cNvPicPr>
            <a:picLocks noGrp="1" noChangeAspect="1"/>
          </p:cNvPicPr>
          <p:nvPr>
            <p:ph type="pic" sz="quarter" idx="14"/>
          </p:nvPr>
        </p:nvPicPr>
        <p:blipFill rotWithShape="1">
          <a:blip r:embed="rId8" cstate="print">
            <a:extLst>
              <a:ext uri="{28A0092B-C50C-407E-A947-70E740481C1C}">
                <a14:useLocalDpi xmlns:a14="http://schemas.microsoft.com/office/drawing/2010/main" val="0"/>
              </a:ext>
            </a:extLst>
          </a:blip>
          <a:srcRect l="24923" t="2043" r="17393" b="2041"/>
          <a:stretch/>
        </p:blipFill>
        <p:spPr>
          <a:xfrm>
            <a:off x="0" y="3429000"/>
            <a:ext cx="3049588" cy="3429000"/>
          </a:xfrm>
        </p:spPr>
      </p:pic>
      <p:grpSp>
        <p:nvGrpSpPr>
          <p:cNvPr id="21" name="Groeperen 20"/>
          <p:cNvGrpSpPr/>
          <p:nvPr/>
        </p:nvGrpSpPr>
        <p:grpSpPr>
          <a:xfrm>
            <a:off x="-1" y="0"/>
            <a:ext cx="12196763" cy="3445202"/>
            <a:chOff x="-1" y="0"/>
            <a:chExt cx="12196763" cy="3445202"/>
          </a:xfrm>
        </p:grpSpPr>
        <p:sp>
          <p:nvSpPr>
            <p:cNvPr id="8" name="Rechthoek 7"/>
            <p:cNvSpPr/>
            <p:nvPr/>
          </p:nvSpPr>
          <p:spPr>
            <a:xfrm>
              <a:off x="-1" y="0"/>
              <a:ext cx="12196763" cy="3430800"/>
            </a:xfrm>
            <a:prstGeom prst="rect">
              <a:avLst/>
            </a:prstGeom>
            <a:solidFill>
              <a:srgbClr val="AD8B1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9" name="Groeperen 18"/>
            <p:cNvGrpSpPr/>
            <p:nvPr/>
          </p:nvGrpSpPr>
          <p:grpSpPr>
            <a:xfrm>
              <a:off x="409186" y="1"/>
              <a:ext cx="5689987" cy="3445201"/>
              <a:chOff x="409186" y="1"/>
              <a:chExt cx="5689987" cy="3445201"/>
            </a:xfrm>
          </p:grpSpPr>
          <p:sp>
            <p:nvSpPr>
              <p:cNvPr id="10" name="Rechthoek 9"/>
              <p:cNvSpPr/>
              <p:nvPr/>
            </p:nvSpPr>
            <p:spPr>
              <a:xfrm>
                <a:off x="411160" y="1"/>
                <a:ext cx="5688013" cy="3265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411159" y="327601"/>
                <a:ext cx="5688013" cy="2492990"/>
              </a:xfrm>
              <a:prstGeom prst="rect">
                <a:avLst/>
              </a:prstGeom>
              <a:noFill/>
            </p:spPr>
            <p:txBody>
              <a:bodyPr wrap="square" rtlCol="0">
                <a:spAutoFit/>
              </a:bodyPr>
              <a:lstStyle/>
              <a:p>
                <a:pPr marL="180000"/>
                <a:r>
                  <a:rPr lang="nl-NL" sz="4000" b="1" dirty="0">
                    <a:solidFill>
                      <a:schemeClr val="bg2"/>
                    </a:solidFill>
                    <a:latin typeface="+mj-lt"/>
                  </a:rPr>
                  <a:t>Impact</a:t>
                </a:r>
                <a:endParaRPr lang="nl-NL" sz="4000" dirty="0">
                  <a:solidFill>
                    <a:schemeClr val="bg2"/>
                  </a:solidFill>
                  <a:latin typeface="+mj-lt"/>
                </a:endParaRPr>
              </a:p>
              <a:p>
                <a:pPr marL="180000"/>
                <a:endParaRPr lang="nl-NL" b="1" dirty="0">
                  <a:solidFill>
                    <a:schemeClr val="bg2"/>
                  </a:solidFill>
                </a:endParaRPr>
              </a:p>
              <a:p>
                <a:pPr marL="360000" indent="-180000">
                  <a:buFont typeface="Arial" charset="0"/>
                  <a:buChar char="•"/>
                </a:pPr>
                <a:r>
                  <a:rPr lang="nl-NL" sz="2400" dirty="0">
                    <a:solidFill>
                      <a:schemeClr val="bg2"/>
                    </a:solidFill>
                  </a:rPr>
                  <a:t>Academisch veld</a:t>
                </a:r>
              </a:p>
              <a:p>
                <a:pPr marL="360000" indent="-180000">
                  <a:buFont typeface="Arial" charset="0"/>
                  <a:buChar char="•"/>
                </a:pPr>
                <a:r>
                  <a:rPr lang="nl-NL" sz="2400" dirty="0" err="1">
                    <a:solidFill>
                      <a:schemeClr val="bg2"/>
                    </a:solidFill>
                  </a:rPr>
                  <a:t>Beroepsveld</a:t>
                </a:r>
                <a:endParaRPr lang="nl-NL" sz="2400" dirty="0">
                  <a:solidFill>
                    <a:schemeClr val="bg2"/>
                  </a:solidFill>
                </a:endParaRPr>
              </a:p>
              <a:p>
                <a:pPr marL="360000" indent="-180000">
                  <a:buFont typeface="Arial" charset="0"/>
                  <a:buChar char="•"/>
                </a:pPr>
                <a:r>
                  <a:rPr lang="nl-NL" sz="2400" dirty="0">
                    <a:solidFill>
                      <a:schemeClr val="bg2"/>
                    </a:solidFill>
                  </a:rPr>
                  <a:t>Commerciële en overheidssector</a:t>
                </a:r>
              </a:p>
              <a:p>
                <a:pPr marL="360000" indent="-180000">
                  <a:buFont typeface="Arial" charset="0"/>
                  <a:buChar char="•"/>
                </a:pPr>
                <a:r>
                  <a:rPr lang="nl-NL" sz="2400" dirty="0">
                    <a:solidFill>
                      <a:schemeClr val="bg2"/>
                    </a:solidFill>
                  </a:rPr>
                  <a:t>Breed publiek</a:t>
                </a:r>
              </a:p>
            </p:txBody>
          </p:sp>
          <p:sp>
            <p:nvSpPr>
              <p:cNvPr id="13" name="Rechthoek 12"/>
              <p:cNvSpPr/>
              <p:nvPr/>
            </p:nvSpPr>
            <p:spPr>
              <a:xfrm>
                <a:off x="409186" y="3265202"/>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87101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34" b="7834"/>
          <a:stretch>
            <a:fillRect/>
          </a:stretch>
        </p:blipFill>
        <p:spPr/>
      </p:pic>
      <p:grpSp>
        <p:nvGrpSpPr>
          <p:cNvPr id="3" name="Groeperen 2"/>
          <p:cNvGrpSpPr/>
          <p:nvPr/>
        </p:nvGrpSpPr>
        <p:grpSpPr>
          <a:xfrm>
            <a:off x="-5390" y="0"/>
            <a:ext cx="12198351" cy="6858000"/>
            <a:chOff x="0" y="0"/>
            <a:chExt cx="12198351" cy="6858000"/>
          </a:xfrm>
        </p:grpSpPr>
        <p:sp>
          <p:nvSpPr>
            <p:cNvPr id="20" name="Rechthoek 19"/>
            <p:cNvSpPr/>
            <p:nvPr/>
          </p:nvSpPr>
          <p:spPr>
            <a:xfrm>
              <a:off x="0" y="0"/>
              <a:ext cx="12198351"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403200" y="403200"/>
              <a:ext cx="11359354" cy="707886"/>
            </a:xfrm>
            <a:prstGeom prst="rect">
              <a:avLst/>
            </a:prstGeom>
            <a:noFill/>
            <a:effectLst>
              <a:glow rad="647700">
                <a:schemeClr val="tx1"/>
              </a:glow>
            </a:effectLst>
          </p:spPr>
          <p:txBody>
            <a:bodyPr wrap="square" rtlCol="0">
              <a:spAutoFit/>
            </a:bodyPr>
            <a:lstStyle/>
            <a:p>
              <a:r>
                <a:rPr lang="en-US" sz="4000" b="1" dirty="0" err="1">
                  <a:solidFill>
                    <a:schemeClr val="bg1"/>
                  </a:solidFill>
                </a:rPr>
                <a:t>Landelijke</a:t>
              </a:r>
              <a:r>
                <a:rPr lang="en-US" sz="4000" b="1" dirty="0">
                  <a:solidFill>
                    <a:schemeClr val="bg1"/>
                  </a:solidFill>
                </a:rPr>
                <a:t> </a:t>
              </a:r>
              <a:r>
                <a:rPr lang="en-US" sz="4000" b="1" dirty="0" err="1">
                  <a:solidFill>
                    <a:schemeClr val="bg1"/>
                  </a:solidFill>
                </a:rPr>
                <a:t>samenwerking</a:t>
              </a:r>
              <a:endParaRPr lang="nl-NL" sz="4000" b="1" dirty="0">
                <a:solidFill>
                  <a:schemeClr val="bg1"/>
                </a:solidFill>
              </a:endParaRPr>
            </a:p>
          </p:txBody>
        </p:sp>
      </p:gr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
        <p:nvSpPr>
          <p:cNvPr id="6" name="Tekstvak 5"/>
          <p:cNvSpPr txBox="1"/>
          <p:nvPr/>
        </p:nvSpPr>
        <p:spPr>
          <a:xfrm>
            <a:off x="404535" y="1723630"/>
            <a:ext cx="4843637" cy="461665"/>
          </a:xfrm>
          <a:prstGeom prst="rect">
            <a:avLst/>
          </a:prstGeom>
          <a:solidFill>
            <a:schemeClr val="bg1"/>
          </a:solidFill>
        </p:spPr>
        <p:txBody>
          <a:bodyPr wrap="square" rtlCol="0">
            <a:spAutoFit/>
          </a:bodyPr>
          <a:lstStyle/>
          <a:p>
            <a:pPr marL="180000"/>
            <a:r>
              <a:rPr lang="nl-NL" sz="2400" dirty="0">
                <a:solidFill>
                  <a:schemeClr val="bg2"/>
                </a:solidFill>
              </a:rPr>
              <a:t>LUMC</a:t>
            </a:r>
          </a:p>
        </p:txBody>
      </p:sp>
      <p:sp>
        <p:nvSpPr>
          <p:cNvPr id="10" name="Tekstvak 9"/>
          <p:cNvSpPr txBox="1"/>
          <p:nvPr/>
        </p:nvSpPr>
        <p:spPr>
          <a:xfrm>
            <a:off x="404535" y="2403629"/>
            <a:ext cx="4843637" cy="461665"/>
          </a:xfrm>
          <a:prstGeom prst="rect">
            <a:avLst/>
          </a:prstGeom>
          <a:solidFill>
            <a:schemeClr val="bg1"/>
          </a:solidFill>
        </p:spPr>
        <p:txBody>
          <a:bodyPr wrap="square" rtlCol="0">
            <a:spAutoFit/>
          </a:bodyPr>
          <a:lstStyle/>
          <a:p>
            <a:pPr marL="180000"/>
            <a:r>
              <a:rPr lang="nl-NL" sz="2400" dirty="0" err="1">
                <a:solidFill>
                  <a:schemeClr val="bg2"/>
                </a:solidFill>
              </a:rPr>
              <a:t>Medical</a:t>
            </a:r>
            <a:r>
              <a:rPr lang="nl-NL" sz="2400" dirty="0">
                <a:solidFill>
                  <a:schemeClr val="bg2"/>
                </a:solidFill>
              </a:rPr>
              <a:t> Delta</a:t>
            </a:r>
          </a:p>
        </p:txBody>
      </p:sp>
      <p:sp>
        <p:nvSpPr>
          <p:cNvPr id="12" name="Tekstvak 11"/>
          <p:cNvSpPr txBox="1"/>
          <p:nvPr/>
        </p:nvSpPr>
        <p:spPr>
          <a:xfrm>
            <a:off x="404535" y="3083628"/>
            <a:ext cx="4843637" cy="461665"/>
          </a:xfrm>
          <a:prstGeom prst="rect">
            <a:avLst/>
          </a:prstGeom>
          <a:solidFill>
            <a:schemeClr val="bg1"/>
          </a:solidFill>
        </p:spPr>
        <p:txBody>
          <a:bodyPr wrap="square" rtlCol="0">
            <a:spAutoFit/>
          </a:bodyPr>
          <a:lstStyle/>
          <a:p>
            <a:pPr marL="180000"/>
            <a:r>
              <a:rPr lang="nl-NL" sz="2400" dirty="0">
                <a:solidFill>
                  <a:schemeClr val="bg2"/>
                </a:solidFill>
              </a:rPr>
              <a:t>Gemeenten Leiden en Den Haag</a:t>
            </a:r>
          </a:p>
        </p:txBody>
      </p:sp>
      <p:sp>
        <p:nvSpPr>
          <p:cNvPr id="13" name="Tekstvak 12"/>
          <p:cNvSpPr txBox="1"/>
          <p:nvPr/>
        </p:nvSpPr>
        <p:spPr>
          <a:xfrm>
            <a:off x="404535" y="3763627"/>
            <a:ext cx="4843637" cy="461665"/>
          </a:xfrm>
          <a:prstGeom prst="rect">
            <a:avLst/>
          </a:prstGeom>
          <a:solidFill>
            <a:schemeClr val="bg1"/>
          </a:solidFill>
        </p:spPr>
        <p:txBody>
          <a:bodyPr wrap="square" rtlCol="0">
            <a:spAutoFit/>
          </a:bodyPr>
          <a:lstStyle/>
          <a:p>
            <a:pPr marL="180000"/>
            <a:r>
              <a:rPr lang="nl-NL" sz="2400" dirty="0">
                <a:solidFill>
                  <a:schemeClr val="bg2"/>
                </a:solidFill>
              </a:rPr>
              <a:t>Bio </a:t>
            </a:r>
            <a:r>
              <a:rPr lang="nl-NL" sz="2400" dirty="0" err="1">
                <a:solidFill>
                  <a:schemeClr val="bg2"/>
                </a:solidFill>
              </a:rPr>
              <a:t>Science</a:t>
            </a:r>
            <a:r>
              <a:rPr lang="nl-NL" sz="2400" dirty="0">
                <a:solidFill>
                  <a:schemeClr val="bg2"/>
                </a:solidFill>
              </a:rPr>
              <a:t> Park</a:t>
            </a:r>
          </a:p>
        </p:txBody>
      </p:sp>
      <p:sp>
        <p:nvSpPr>
          <p:cNvPr id="15" name="Tekstvak 14"/>
          <p:cNvSpPr txBox="1"/>
          <p:nvPr/>
        </p:nvSpPr>
        <p:spPr>
          <a:xfrm>
            <a:off x="5451103" y="1729938"/>
            <a:ext cx="4820337" cy="461665"/>
          </a:xfrm>
          <a:prstGeom prst="rect">
            <a:avLst/>
          </a:prstGeom>
          <a:solidFill>
            <a:schemeClr val="bg1"/>
          </a:solidFill>
        </p:spPr>
        <p:txBody>
          <a:bodyPr wrap="square" rtlCol="0">
            <a:spAutoFit/>
          </a:bodyPr>
          <a:lstStyle/>
          <a:p>
            <a:pPr marL="180000"/>
            <a:r>
              <a:rPr lang="nl-NL" sz="2400" dirty="0">
                <a:solidFill>
                  <a:schemeClr val="bg2"/>
                </a:solidFill>
              </a:rPr>
              <a:t>Leidse Musea/Leiden Global</a:t>
            </a:r>
          </a:p>
        </p:txBody>
      </p:sp>
      <p:sp>
        <p:nvSpPr>
          <p:cNvPr id="16" name="Tekstvak 15"/>
          <p:cNvSpPr txBox="1"/>
          <p:nvPr/>
        </p:nvSpPr>
        <p:spPr>
          <a:xfrm>
            <a:off x="5451102" y="2408360"/>
            <a:ext cx="4820337" cy="461665"/>
          </a:xfrm>
          <a:prstGeom prst="rect">
            <a:avLst/>
          </a:prstGeom>
          <a:solidFill>
            <a:schemeClr val="bg1"/>
          </a:solidFill>
        </p:spPr>
        <p:txBody>
          <a:bodyPr wrap="square" rtlCol="0">
            <a:spAutoFit/>
          </a:bodyPr>
          <a:lstStyle/>
          <a:p>
            <a:pPr marL="180000"/>
            <a:r>
              <a:rPr lang="nl-NL" sz="2400" dirty="0">
                <a:solidFill>
                  <a:schemeClr val="bg2"/>
                </a:solidFill>
              </a:rPr>
              <a:t>Leids </a:t>
            </a:r>
            <a:r>
              <a:rPr lang="nl-NL" sz="2400" dirty="0" err="1">
                <a:solidFill>
                  <a:schemeClr val="bg2"/>
                </a:solidFill>
              </a:rPr>
              <a:t>Universiteits</a:t>
            </a:r>
            <a:r>
              <a:rPr lang="nl-NL" sz="2400" dirty="0">
                <a:solidFill>
                  <a:schemeClr val="bg2"/>
                </a:solidFill>
              </a:rPr>
              <a:t> Fonds </a:t>
            </a:r>
          </a:p>
        </p:txBody>
      </p:sp>
      <p:sp>
        <p:nvSpPr>
          <p:cNvPr id="17" name="Tekstvak 16"/>
          <p:cNvSpPr txBox="1"/>
          <p:nvPr/>
        </p:nvSpPr>
        <p:spPr>
          <a:xfrm>
            <a:off x="5451104" y="3086782"/>
            <a:ext cx="4824538" cy="461665"/>
          </a:xfrm>
          <a:prstGeom prst="rect">
            <a:avLst/>
          </a:prstGeom>
          <a:solidFill>
            <a:schemeClr val="bg1"/>
          </a:solidFill>
        </p:spPr>
        <p:txBody>
          <a:bodyPr wrap="square" rtlCol="0">
            <a:spAutoFit/>
          </a:bodyPr>
          <a:lstStyle/>
          <a:p>
            <a:pPr marL="180000"/>
            <a:r>
              <a:rPr lang="nl-NL" sz="2400" dirty="0">
                <a:solidFill>
                  <a:schemeClr val="bg2"/>
                </a:solidFill>
              </a:rPr>
              <a:t>Hogeschool der Kunsten</a:t>
            </a:r>
          </a:p>
        </p:txBody>
      </p:sp>
      <p:sp>
        <p:nvSpPr>
          <p:cNvPr id="18" name="Tekstvak 17"/>
          <p:cNvSpPr txBox="1"/>
          <p:nvPr/>
        </p:nvSpPr>
        <p:spPr>
          <a:xfrm>
            <a:off x="5451101" y="3765204"/>
            <a:ext cx="4820337" cy="430887"/>
          </a:xfrm>
          <a:prstGeom prst="rect">
            <a:avLst/>
          </a:prstGeom>
          <a:solidFill>
            <a:schemeClr val="bg1"/>
          </a:solidFill>
        </p:spPr>
        <p:txBody>
          <a:bodyPr wrap="square" rtlCol="0">
            <a:spAutoFit/>
          </a:bodyPr>
          <a:lstStyle/>
          <a:p>
            <a:pPr marL="180000"/>
            <a:r>
              <a:rPr lang="nl-NL" sz="2200" dirty="0">
                <a:solidFill>
                  <a:schemeClr val="bg2"/>
                </a:solidFill>
              </a:rPr>
              <a:t>Leiden-Delft-Erasmus </a:t>
            </a:r>
            <a:r>
              <a:rPr lang="nl-NL" sz="2200" dirty="0" err="1">
                <a:solidFill>
                  <a:schemeClr val="bg2"/>
                </a:solidFill>
              </a:rPr>
              <a:t>Universities</a:t>
            </a:r>
            <a:endParaRPr lang="nl-NL" sz="2200" dirty="0">
              <a:solidFill>
                <a:schemeClr val="bg2"/>
              </a:solidFill>
            </a:endParaRPr>
          </a:p>
        </p:txBody>
      </p:sp>
    </p:spTree>
    <p:extLst>
      <p:ext uri="{BB962C8B-B14F-4D97-AF65-F5344CB8AC3E}">
        <p14:creationId xmlns:p14="http://schemas.microsoft.com/office/powerpoint/2010/main" val="1914290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p:tgtEl>
                                          <p:spTgt spid="6"/>
                                        </p:tgtEl>
                                        <p:attrNameLst>
                                          <p:attrName>ppt_x</p:attrName>
                                        </p:attrNameLst>
                                      </p:cBhvr>
                                      <p:tavLst>
                                        <p:tav tm="0">
                                          <p:val>
                                            <p:strVal val="#ppt_x-#ppt_w*1.125000"/>
                                          </p:val>
                                        </p:tav>
                                        <p:tav tm="100000">
                                          <p:val>
                                            <p:strVal val="#ppt_x"/>
                                          </p:val>
                                        </p:tav>
                                      </p:tavLst>
                                    </p:anim>
                                    <p:animEffect transition="in" filter="wipe(right)">
                                      <p:cBhvr>
                                        <p:cTn id="13" dur="250"/>
                                        <p:tgtEl>
                                          <p:spTgt spid="6"/>
                                        </p:tgtEl>
                                      </p:cBhvr>
                                    </p:animEffect>
                                  </p:childTnLst>
                                </p:cTn>
                              </p:par>
                            </p:childTnLst>
                          </p:cTn>
                        </p:par>
                        <p:par>
                          <p:cTn id="14" fill="hold">
                            <p:stCondLst>
                              <p:cond delay="750"/>
                            </p:stCondLst>
                            <p:childTnLst>
                              <p:par>
                                <p:cTn id="15" presetID="1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50"/>
                                        <p:tgtEl>
                                          <p:spTgt spid="10"/>
                                        </p:tgtEl>
                                        <p:attrNameLst>
                                          <p:attrName>ppt_x</p:attrName>
                                        </p:attrNameLst>
                                      </p:cBhvr>
                                      <p:tavLst>
                                        <p:tav tm="0">
                                          <p:val>
                                            <p:strVal val="#ppt_x-#ppt_w*1.125000"/>
                                          </p:val>
                                        </p:tav>
                                        <p:tav tm="100000">
                                          <p:val>
                                            <p:strVal val="#ppt_x"/>
                                          </p:val>
                                        </p:tav>
                                      </p:tavLst>
                                    </p:anim>
                                    <p:animEffect transition="in" filter="wipe(right)">
                                      <p:cBhvr>
                                        <p:cTn id="18" dur="250"/>
                                        <p:tgtEl>
                                          <p:spTgt spid="10"/>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50"/>
                                        <p:tgtEl>
                                          <p:spTgt spid="12"/>
                                        </p:tgtEl>
                                        <p:attrNameLst>
                                          <p:attrName>ppt_x</p:attrName>
                                        </p:attrNameLst>
                                      </p:cBhvr>
                                      <p:tavLst>
                                        <p:tav tm="0">
                                          <p:val>
                                            <p:strVal val="#ppt_x-#ppt_w*1.125000"/>
                                          </p:val>
                                        </p:tav>
                                        <p:tav tm="100000">
                                          <p:val>
                                            <p:strVal val="#ppt_x"/>
                                          </p:val>
                                        </p:tav>
                                      </p:tavLst>
                                    </p:anim>
                                    <p:animEffect transition="in" filter="wipe(right)">
                                      <p:cBhvr>
                                        <p:cTn id="23" dur="250"/>
                                        <p:tgtEl>
                                          <p:spTgt spid="12"/>
                                        </p:tgtEl>
                                      </p:cBhvr>
                                    </p:animEffect>
                                  </p:childTnLst>
                                </p:cTn>
                              </p:par>
                            </p:childTnLst>
                          </p:cTn>
                        </p:par>
                        <p:par>
                          <p:cTn id="24" fill="hold">
                            <p:stCondLst>
                              <p:cond delay="1250"/>
                            </p:stCondLst>
                            <p:childTnLst>
                              <p:par>
                                <p:cTn id="25" presetID="1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p:tgtEl>
                                          <p:spTgt spid="13"/>
                                        </p:tgtEl>
                                        <p:attrNameLst>
                                          <p:attrName>ppt_x</p:attrName>
                                        </p:attrNameLst>
                                      </p:cBhvr>
                                      <p:tavLst>
                                        <p:tav tm="0">
                                          <p:val>
                                            <p:strVal val="#ppt_x-#ppt_w*1.125000"/>
                                          </p:val>
                                        </p:tav>
                                        <p:tav tm="100000">
                                          <p:val>
                                            <p:strVal val="#ppt_x"/>
                                          </p:val>
                                        </p:tav>
                                      </p:tavLst>
                                    </p:anim>
                                    <p:animEffect transition="in" filter="wipe(right)">
                                      <p:cBhvr>
                                        <p:cTn id="28" dur="250"/>
                                        <p:tgtEl>
                                          <p:spTgt spid="13"/>
                                        </p:tgtEl>
                                      </p:cBhvr>
                                    </p:animEffect>
                                  </p:childTnLst>
                                </p:cTn>
                              </p:par>
                            </p:childTnLst>
                          </p:cTn>
                        </p:par>
                        <p:par>
                          <p:cTn id="29" fill="hold">
                            <p:stCondLst>
                              <p:cond delay="1500"/>
                            </p:stCondLst>
                            <p:childTnLst>
                              <p:par>
                                <p:cTn id="30" presetID="12" presetClass="entr" presetSubtype="2"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50"/>
                                        <p:tgtEl>
                                          <p:spTgt spid="15"/>
                                        </p:tgtEl>
                                        <p:attrNameLst>
                                          <p:attrName>ppt_x</p:attrName>
                                        </p:attrNameLst>
                                      </p:cBhvr>
                                      <p:tavLst>
                                        <p:tav tm="0">
                                          <p:val>
                                            <p:strVal val="#ppt_x+#ppt_w*1.125000"/>
                                          </p:val>
                                        </p:tav>
                                        <p:tav tm="100000">
                                          <p:val>
                                            <p:strVal val="#ppt_x"/>
                                          </p:val>
                                        </p:tav>
                                      </p:tavLst>
                                    </p:anim>
                                    <p:animEffect transition="in" filter="wipe(left)">
                                      <p:cBhvr>
                                        <p:cTn id="33" dur="250"/>
                                        <p:tgtEl>
                                          <p:spTgt spid="15"/>
                                        </p:tgtEl>
                                      </p:cBhvr>
                                    </p:animEffect>
                                  </p:childTnLst>
                                </p:cTn>
                              </p:par>
                            </p:childTnLst>
                          </p:cTn>
                        </p:par>
                        <p:par>
                          <p:cTn id="34" fill="hold">
                            <p:stCondLst>
                              <p:cond delay="1750"/>
                            </p:stCondLst>
                            <p:childTnLst>
                              <p:par>
                                <p:cTn id="35" presetID="1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50"/>
                                        <p:tgtEl>
                                          <p:spTgt spid="16"/>
                                        </p:tgtEl>
                                        <p:attrNameLst>
                                          <p:attrName>ppt_x</p:attrName>
                                        </p:attrNameLst>
                                      </p:cBhvr>
                                      <p:tavLst>
                                        <p:tav tm="0">
                                          <p:val>
                                            <p:strVal val="#ppt_x+#ppt_w*1.125000"/>
                                          </p:val>
                                        </p:tav>
                                        <p:tav tm="100000">
                                          <p:val>
                                            <p:strVal val="#ppt_x"/>
                                          </p:val>
                                        </p:tav>
                                      </p:tavLst>
                                    </p:anim>
                                    <p:animEffect transition="in" filter="wipe(left)">
                                      <p:cBhvr>
                                        <p:cTn id="38" dur="250"/>
                                        <p:tgtEl>
                                          <p:spTgt spid="16"/>
                                        </p:tgtEl>
                                      </p:cBhvr>
                                    </p:animEffect>
                                  </p:childTnLst>
                                </p:cTn>
                              </p:par>
                            </p:childTnLst>
                          </p:cTn>
                        </p:par>
                        <p:par>
                          <p:cTn id="39" fill="hold">
                            <p:stCondLst>
                              <p:cond delay="2000"/>
                            </p:stCondLst>
                            <p:childTnLst>
                              <p:par>
                                <p:cTn id="40" presetID="12" presetClass="entr" presetSubtype="2"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250"/>
                                        <p:tgtEl>
                                          <p:spTgt spid="17"/>
                                        </p:tgtEl>
                                        <p:attrNameLst>
                                          <p:attrName>ppt_x</p:attrName>
                                        </p:attrNameLst>
                                      </p:cBhvr>
                                      <p:tavLst>
                                        <p:tav tm="0">
                                          <p:val>
                                            <p:strVal val="#ppt_x+#ppt_w*1.125000"/>
                                          </p:val>
                                        </p:tav>
                                        <p:tav tm="100000">
                                          <p:val>
                                            <p:strVal val="#ppt_x"/>
                                          </p:val>
                                        </p:tav>
                                      </p:tavLst>
                                    </p:anim>
                                    <p:animEffect transition="in" filter="wipe(left)">
                                      <p:cBhvr>
                                        <p:cTn id="43" dur="250"/>
                                        <p:tgtEl>
                                          <p:spTgt spid="17"/>
                                        </p:tgtEl>
                                      </p:cBhvr>
                                    </p:animEffect>
                                  </p:childTnLst>
                                </p:cTn>
                              </p:par>
                            </p:childTnLst>
                          </p:cTn>
                        </p:par>
                        <p:par>
                          <p:cTn id="44" fill="hold">
                            <p:stCondLst>
                              <p:cond delay="2250"/>
                            </p:stCondLst>
                            <p:childTnLst>
                              <p:par>
                                <p:cTn id="45" presetID="12" presetClass="entr" presetSubtype="2"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250"/>
                                        <p:tgtEl>
                                          <p:spTgt spid="18"/>
                                        </p:tgtEl>
                                        <p:attrNameLst>
                                          <p:attrName>ppt_x</p:attrName>
                                        </p:attrNameLst>
                                      </p:cBhvr>
                                      <p:tavLst>
                                        <p:tav tm="0">
                                          <p:val>
                                            <p:strVal val="#ppt_x+#ppt_w*1.125000"/>
                                          </p:val>
                                        </p:tav>
                                        <p:tav tm="100000">
                                          <p:val>
                                            <p:strVal val="#ppt_x"/>
                                          </p:val>
                                        </p:tav>
                                      </p:tavLst>
                                    </p:anim>
                                    <p:animEffect transition="in" filter="wipe(left)">
                                      <p:cBhvr>
                                        <p:cTn id="48"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5" t="-712" r="10521" b="32097"/>
          <a:stretch/>
        </p:blipFill>
        <p:spPr>
          <a:xfrm>
            <a:off x="-21505" y="-99393"/>
            <a:ext cx="12457384" cy="6976807"/>
          </a:xfrm>
        </p:spPr>
      </p:pic>
      <p:grpSp>
        <p:nvGrpSpPr>
          <p:cNvPr id="3" name="Groeperen 2"/>
          <p:cNvGrpSpPr/>
          <p:nvPr/>
        </p:nvGrpSpPr>
        <p:grpSpPr>
          <a:xfrm>
            <a:off x="-5390" y="0"/>
            <a:ext cx="12198351" cy="6858000"/>
            <a:chOff x="0" y="0"/>
            <a:chExt cx="12198351" cy="6858000"/>
          </a:xfrm>
        </p:grpSpPr>
        <p:sp>
          <p:nvSpPr>
            <p:cNvPr id="20" name="Rechthoek 19"/>
            <p:cNvSpPr/>
            <p:nvPr/>
          </p:nvSpPr>
          <p:spPr>
            <a:xfrm>
              <a:off x="0" y="0"/>
              <a:ext cx="12198351"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403200" y="403200"/>
              <a:ext cx="11359354" cy="707886"/>
            </a:xfrm>
            <a:prstGeom prst="rect">
              <a:avLst/>
            </a:prstGeom>
            <a:noFill/>
            <a:effectLst>
              <a:glow rad="647700">
                <a:schemeClr val="tx1"/>
              </a:glow>
            </a:effectLst>
          </p:spPr>
          <p:txBody>
            <a:bodyPr wrap="square" rtlCol="0">
              <a:spAutoFit/>
            </a:bodyPr>
            <a:lstStyle/>
            <a:p>
              <a:r>
                <a:rPr lang="en-US" sz="4000" b="1" dirty="0" err="1">
                  <a:solidFill>
                    <a:schemeClr val="bg1"/>
                  </a:solidFill>
                </a:rPr>
                <a:t>Internationale</a:t>
              </a:r>
              <a:r>
                <a:rPr lang="en-US" sz="4000" b="1" dirty="0">
                  <a:solidFill>
                    <a:schemeClr val="bg1"/>
                  </a:solidFill>
                </a:rPr>
                <a:t> </a:t>
              </a:r>
              <a:r>
                <a:rPr lang="en-US" sz="4000" b="1" dirty="0" err="1">
                  <a:solidFill>
                    <a:schemeClr val="bg1"/>
                  </a:solidFill>
                </a:rPr>
                <a:t>samenwerking</a:t>
              </a:r>
              <a:endParaRPr lang="nl-NL" sz="4000" b="1" dirty="0">
                <a:solidFill>
                  <a:schemeClr val="bg1"/>
                </a:solidFill>
              </a:endParaRPr>
            </a:p>
          </p:txBody>
        </p:sp>
      </p:gr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
        <p:nvSpPr>
          <p:cNvPr id="17" name="Tekstvak 16"/>
          <p:cNvSpPr txBox="1"/>
          <p:nvPr/>
        </p:nvSpPr>
        <p:spPr>
          <a:xfrm>
            <a:off x="529849" y="2636912"/>
            <a:ext cx="4824539" cy="461665"/>
          </a:xfrm>
          <a:prstGeom prst="rect">
            <a:avLst/>
          </a:prstGeom>
          <a:solidFill>
            <a:schemeClr val="bg1"/>
          </a:solidFill>
        </p:spPr>
        <p:txBody>
          <a:bodyPr wrap="square" rtlCol="0" anchor="ctr">
            <a:spAutoFit/>
          </a:bodyPr>
          <a:lstStyle/>
          <a:p>
            <a:pPr marL="180000"/>
            <a:r>
              <a:rPr lang="nl-NL" sz="2400" dirty="0" err="1">
                <a:solidFill>
                  <a:schemeClr val="bg2"/>
                </a:solidFill>
              </a:rPr>
              <a:t>Una</a:t>
            </a:r>
            <a:r>
              <a:rPr lang="nl-NL" sz="2400" dirty="0">
                <a:solidFill>
                  <a:schemeClr val="bg2"/>
                </a:solidFill>
              </a:rPr>
              <a:t> Europa</a:t>
            </a:r>
          </a:p>
        </p:txBody>
      </p:sp>
      <p:sp>
        <p:nvSpPr>
          <p:cNvPr id="18" name="Tekstvak 17"/>
          <p:cNvSpPr txBox="1"/>
          <p:nvPr/>
        </p:nvSpPr>
        <p:spPr>
          <a:xfrm>
            <a:off x="535458" y="1676098"/>
            <a:ext cx="4820338" cy="830997"/>
          </a:xfrm>
          <a:prstGeom prst="rect">
            <a:avLst/>
          </a:prstGeom>
          <a:solidFill>
            <a:schemeClr val="bg1"/>
          </a:solidFill>
        </p:spPr>
        <p:txBody>
          <a:bodyPr wrap="square" rtlCol="0" anchor="ctr">
            <a:spAutoFit/>
          </a:bodyPr>
          <a:lstStyle/>
          <a:p>
            <a:pPr marL="180000"/>
            <a:r>
              <a:rPr lang="nl-NL" sz="2400" dirty="0">
                <a:solidFill>
                  <a:schemeClr val="bg2"/>
                </a:solidFill>
              </a:rPr>
              <a:t>League of European Research </a:t>
            </a:r>
            <a:r>
              <a:rPr lang="nl-NL" sz="2400" dirty="0" err="1">
                <a:solidFill>
                  <a:schemeClr val="bg2"/>
                </a:solidFill>
              </a:rPr>
              <a:t>Universities</a:t>
            </a:r>
            <a:endParaRPr lang="nl-NL" sz="2400" dirty="0">
              <a:solidFill>
                <a:schemeClr val="bg2"/>
              </a:solidFill>
            </a:endParaRPr>
          </a:p>
        </p:txBody>
      </p:sp>
      <p:sp>
        <p:nvSpPr>
          <p:cNvPr id="21" name="Tekstvak 9"/>
          <p:cNvSpPr txBox="1"/>
          <p:nvPr/>
        </p:nvSpPr>
        <p:spPr>
          <a:xfrm>
            <a:off x="5599316" y="1665732"/>
            <a:ext cx="4824539" cy="461665"/>
          </a:xfrm>
          <a:prstGeom prst="rect">
            <a:avLst/>
          </a:prstGeom>
          <a:solidFill>
            <a:schemeClr val="bg1"/>
          </a:solidFill>
        </p:spPr>
        <p:txBody>
          <a:bodyPr wrap="square" rtlCol="0" anchor="ctr">
            <a:spAutoFit/>
          </a:bodyPr>
          <a:lstStyle/>
          <a:p>
            <a:pPr marL="180000"/>
            <a:r>
              <a:rPr lang="nl-NL" sz="2400" dirty="0">
                <a:solidFill>
                  <a:schemeClr val="bg2"/>
                </a:solidFill>
              </a:rPr>
              <a:t>Coimbra Group</a:t>
            </a:r>
          </a:p>
        </p:txBody>
      </p:sp>
      <p:sp>
        <p:nvSpPr>
          <p:cNvPr id="22" name="Tekstvak 11"/>
          <p:cNvSpPr txBox="1"/>
          <p:nvPr/>
        </p:nvSpPr>
        <p:spPr>
          <a:xfrm>
            <a:off x="535458" y="3222091"/>
            <a:ext cx="4816743" cy="461665"/>
          </a:xfrm>
          <a:prstGeom prst="rect">
            <a:avLst/>
          </a:prstGeom>
          <a:solidFill>
            <a:schemeClr val="bg1"/>
          </a:solidFill>
        </p:spPr>
        <p:txBody>
          <a:bodyPr wrap="square" rtlCol="0" anchor="ctr">
            <a:spAutoFit/>
          </a:bodyPr>
          <a:lstStyle/>
          <a:p>
            <a:pPr marL="180000"/>
            <a:r>
              <a:rPr lang="nl-NL" sz="2400" dirty="0">
                <a:solidFill>
                  <a:schemeClr val="bg2"/>
                </a:solidFill>
              </a:rPr>
              <a:t>Het </a:t>
            </a:r>
            <a:r>
              <a:rPr lang="nl-NL" sz="2400" dirty="0" err="1">
                <a:solidFill>
                  <a:schemeClr val="bg2"/>
                </a:solidFill>
              </a:rPr>
              <a:t>Europaeum</a:t>
            </a:r>
            <a:endParaRPr lang="nl-NL" sz="2400" dirty="0">
              <a:solidFill>
                <a:schemeClr val="bg2"/>
              </a:solidFill>
            </a:endParaRPr>
          </a:p>
        </p:txBody>
      </p:sp>
      <p:sp>
        <p:nvSpPr>
          <p:cNvPr id="23" name="Tekstvak 12"/>
          <p:cNvSpPr txBox="1"/>
          <p:nvPr/>
        </p:nvSpPr>
        <p:spPr>
          <a:xfrm>
            <a:off x="529849" y="3795690"/>
            <a:ext cx="4824539" cy="461665"/>
          </a:xfrm>
          <a:prstGeom prst="rect">
            <a:avLst/>
          </a:prstGeom>
          <a:solidFill>
            <a:schemeClr val="bg1"/>
          </a:solidFill>
        </p:spPr>
        <p:txBody>
          <a:bodyPr wrap="square" rtlCol="0" anchor="ctr">
            <a:spAutoFit/>
          </a:bodyPr>
          <a:lstStyle/>
          <a:p>
            <a:pPr marL="180000"/>
            <a:r>
              <a:rPr lang="nl-NL" sz="2400" dirty="0">
                <a:solidFill>
                  <a:schemeClr val="bg2"/>
                </a:solidFill>
              </a:rPr>
              <a:t>European University Association</a:t>
            </a:r>
          </a:p>
        </p:txBody>
      </p:sp>
      <p:sp>
        <p:nvSpPr>
          <p:cNvPr id="24" name="Tekstvak 13"/>
          <p:cNvSpPr txBox="1"/>
          <p:nvPr/>
        </p:nvSpPr>
        <p:spPr>
          <a:xfrm>
            <a:off x="5595119" y="2246703"/>
            <a:ext cx="4820338" cy="461665"/>
          </a:xfrm>
          <a:prstGeom prst="rect">
            <a:avLst/>
          </a:prstGeom>
          <a:solidFill>
            <a:schemeClr val="bg1"/>
          </a:solidFill>
        </p:spPr>
        <p:txBody>
          <a:bodyPr wrap="square" rtlCol="0" anchor="ctr">
            <a:spAutoFit/>
          </a:bodyPr>
          <a:lstStyle/>
          <a:p>
            <a:pPr marL="180000"/>
            <a:r>
              <a:rPr lang="en-US" sz="2400" dirty="0">
                <a:solidFill>
                  <a:schemeClr val="bg2"/>
                </a:solidFill>
              </a:rPr>
              <a:t>Erasmus Mundus</a:t>
            </a:r>
            <a:endParaRPr lang="nl-NL" sz="2400" dirty="0">
              <a:solidFill>
                <a:schemeClr val="bg2"/>
              </a:solidFill>
            </a:endParaRPr>
          </a:p>
        </p:txBody>
      </p:sp>
      <p:sp>
        <p:nvSpPr>
          <p:cNvPr id="25" name="Tekstvak 13"/>
          <p:cNvSpPr txBox="1"/>
          <p:nvPr/>
        </p:nvSpPr>
        <p:spPr>
          <a:xfrm>
            <a:off x="5595119" y="2838533"/>
            <a:ext cx="4820338" cy="830997"/>
          </a:xfrm>
          <a:prstGeom prst="rect">
            <a:avLst/>
          </a:prstGeom>
          <a:solidFill>
            <a:schemeClr val="bg1"/>
          </a:solidFill>
        </p:spPr>
        <p:txBody>
          <a:bodyPr wrap="square" rtlCol="0" anchor="ctr">
            <a:spAutoFit/>
          </a:bodyPr>
          <a:lstStyle/>
          <a:p>
            <a:pPr marL="180000"/>
            <a:r>
              <a:rPr lang="en-US" sz="2400" dirty="0">
                <a:solidFill>
                  <a:schemeClr val="bg2"/>
                </a:solidFill>
              </a:rPr>
              <a:t>International Association of Universities</a:t>
            </a:r>
          </a:p>
        </p:txBody>
      </p:sp>
      <p:sp>
        <p:nvSpPr>
          <p:cNvPr id="26" name="Tekstvak 13"/>
          <p:cNvSpPr txBox="1"/>
          <p:nvPr/>
        </p:nvSpPr>
        <p:spPr>
          <a:xfrm>
            <a:off x="535458" y="4365104"/>
            <a:ext cx="4816743" cy="461665"/>
          </a:xfrm>
          <a:prstGeom prst="rect">
            <a:avLst/>
          </a:prstGeom>
          <a:solidFill>
            <a:schemeClr val="bg1"/>
          </a:solidFill>
        </p:spPr>
        <p:txBody>
          <a:bodyPr wrap="square" rtlCol="0" anchor="ctr">
            <a:spAutoFit/>
          </a:bodyPr>
          <a:lstStyle/>
          <a:p>
            <a:pPr marL="180000"/>
            <a:r>
              <a:rPr lang="en-US" sz="2400" dirty="0" err="1">
                <a:solidFill>
                  <a:schemeClr val="bg2"/>
                </a:solidFill>
              </a:rPr>
              <a:t>Euroscholars</a:t>
            </a:r>
            <a:endParaRPr lang="nl-NL" sz="2400" dirty="0">
              <a:solidFill>
                <a:schemeClr val="bg2"/>
              </a:solidFill>
            </a:endParaRPr>
          </a:p>
        </p:txBody>
      </p:sp>
      <p:sp>
        <p:nvSpPr>
          <p:cNvPr id="27" name="Tekstvak 13"/>
          <p:cNvSpPr txBox="1"/>
          <p:nvPr/>
        </p:nvSpPr>
        <p:spPr>
          <a:xfrm>
            <a:off x="5595795" y="3799347"/>
            <a:ext cx="4819662" cy="461665"/>
          </a:xfrm>
          <a:prstGeom prst="rect">
            <a:avLst/>
          </a:prstGeom>
          <a:solidFill>
            <a:schemeClr val="bg1"/>
          </a:solidFill>
        </p:spPr>
        <p:txBody>
          <a:bodyPr wrap="square" rtlCol="0" anchor="ctr">
            <a:spAutoFit/>
          </a:bodyPr>
          <a:lstStyle/>
          <a:p>
            <a:pPr marL="180000"/>
            <a:r>
              <a:rPr lang="en-US" sz="2400" dirty="0" err="1">
                <a:solidFill>
                  <a:schemeClr val="bg2"/>
                </a:solidFill>
              </a:rPr>
              <a:t>Uitwisselingspartners</a:t>
            </a:r>
            <a:endParaRPr lang="nl-NL" sz="2400" dirty="0">
              <a:solidFill>
                <a:schemeClr val="bg2"/>
              </a:solidFill>
            </a:endParaRPr>
          </a:p>
        </p:txBody>
      </p:sp>
    </p:spTree>
    <p:extLst>
      <p:ext uri="{BB962C8B-B14F-4D97-AF65-F5344CB8AC3E}">
        <p14:creationId xmlns:p14="http://schemas.microsoft.com/office/powerpoint/2010/main" val="16884477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1+#ppt_w/2"/>
                                          </p:val>
                                        </p:tav>
                                        <p:tav tm="100000">
                                          <p:val>
                                            <p:strVal val="#ppt_x"/>
                                          </p:val>
                                        </p:tav>
                                      </p:tavLst>
                                    </p:anim>
                                    <p:anim calcmode="lin" valueType="num">
                                      <p:cBhvr additive="base">
                                        <p:cTn id="43" dur="500" fill="hold"/>
                                        <p:tgtEl>
                                          <p:spTgt spid="2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1+#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1+#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0" y="-32272"/>
            <a:ext cx="12198350" cy="68853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2570783" y="1711605"/>
            <a:ext cx="1512168" cy="1512168"/>
          </a:xfrm>
          <a:prstGeom prst="ellipse">
            <a:avLst/>
          </a:prstGeom>
          <a:solidFill>
            <a:schemeClr val="accent1"/>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662" y="2067378"/>
            <a:ext cx="5891309" cy="5106038"/>
          </a:xfrm>
          <a:prstGeom prst="rect">
            <a:avLst/>
          </a:prstGeom>
        </p:spPr>
      </p:pic>
      <p:sp>
        <p:nvSpPr>
          <p:cNvPr id="8" name="Titel 1"/>
          <p:cNvSpPr>
            <a:spLocks noGrp="1"/>
          </p:cNvSpPr>
          <p:nvPr>
            <p:ph type="title"/>
          </p:nvPr>
        </p:nvSpPr>
        <p:spPr>
          <a:xfrm>
            <a:off x="404662" y="403200"/>
            <a:ext cx="11389024" cy="432048"/>
          </a:xfrm>
        </p:spPr>
        <p:txBody>
          <a:bodyPr/>
          <a:lstStyle/>
          <a:p>
            <a:r>
              <a:rPr lang="nl-NL" dirty="0">
                <a:solidFill>
                  <a:schemeClr val="bg1"/>
                </a:solidFill>
              </a:rPr>
              <a:t>Hoge score in </a:t>
            </a:r>
            <a:r>
              <a:rPr lang="nl-NL" dirty="0" err="1">
                <a:solidFill>
                  <a:schemeClr val="bg1"/>
                </a:solidFill>
              </a:rPr>
              <a:t>rankings</a:t>
            </a:r>
            <a:endParaRPr lang="nl-NL" dirty="0">
              <a:solidFill>
                <a:schemeClr val="bg1"/>
              </a:solidFill>
            </a:endParaRPr>
          </a:p>
        </p:txBody>
      </p:sp>
      <p:grpSp>
        <p:nvGrpSpPr>
          <p:cNvPr id="9" name="Groeperen 8"/>
          <p:cNvGrpSpPr/>
          <p:nvPr/>
        </p:nvGrpSpPr>
        <p:grpSpPr>
          <a:xfrm>
            <a:off x="1490663" y="4944309"/>
            <a:ext cx="3672408" cy="1695093"/>
            <a:chOff x="1670683" y="4609820"/>
            <a:chExt cx="3672408" cy="1695093"/>
          </a:xfrm>
        </p:grpSpPr>
        <p:sp>
          <p:nvSpPr>
            <p:cNvPr id="10" name="Tekstvak 9"/>
            <p:cNvSpPr txBox="1"/>
            <p:nvPr/>
          </p:nvSpPr>
          <p:spPr>
            <a:xfrm>
              <a:off x="2016322" y="5473916"/>
              <a:ext cx="2981131" cy="830997"/>
            </a:xfrm>
            <a:prstGeom prst="rect">
              <a:avLst/>
            </a:prstGeom>
            <a:noFill/>
          </p:spPr>
          <p:txBody>
            <a:bodyPr wrap="square" rtlCol="0">
              <a:spAutoFit/>
            </a:bodyPr>
            <a:lstStyle/>
            <a:p>
              <a:pPr algn="ctr"/>
              <a:r>
                <a:rPr lang="nl-NL" sz="2400" b="1" dirty="0">
                  <a:solidFill>
                    <a:schemeClr val="bg1"/>
                  </a:solidFill>
                </a:rPr>
                <a:t>Universiteiten wereldwijd</a:t>
              </a:r>
            </a:p>
          </p:txBody>
        </p:sp>
        <p:sp>
          <p:nvSpPr>
            <p:cNvPr id="11" name="Tekstvak 10"/>
            <p:cNvSpPr txBox="1"/>
            <p:nvPr/>
          </p:nvSpPr>
          <p:spPr>
            <a:xfrm>
              <a:off x="1670683" y="4609820"/>
              <a:ext cx="3672408" cy="923330"/>
            </a:xfrm>
            <a:prstGeom prst="rect">
              <a:avLst/>
            </a:prstGeom>
            <a:noFill/>
          </p:spPr>
          <p:txBody>
            <a:bodyPr wrap="square" rtlCol="0">
              <a:spAutoFit/>
            </a:bodyPr>
            <a:lstStyle/>
            <a:p>
              <a:pPr algn="ctr"/>
              <a:r>
                <a:rPr lang="nb-NO" sz="5400" b="1" dirty="0">
                  <a:solidFill>
                    <a:schemeClr val="bg1"/>
                  </a:solidFill>
                </a:rPr>
                <a:t>17.000</a:t>
              </a:r>
              <a:endParaRPr lang="nl-NL" sz="5400" b="1" dirty="0">
                <a:solidFill>
                  <a:schemeClr val="bg1"/>
                </a:solidFill>
              </a:endParaRPr>
            </a:p>
          </p:txBody>
        </p:sp>
      </p:grpSp>
      <p:grpSp>
        <p:nvGrpSpPr>
          <p:cNvPr id="12" name="Groeperen 11"/>
          <p:cNvGrpSpPr/>
          <p:nvPr/>
        </p:nvGrpSpPr>
        <p:grpSpPr>
          <a:xfrm>
            <a:off x="9483551" y="3864189"/>
            <a:ext cx="2540742" cy="2733163"/>
            <a:chOff x="9771583" y="3207198"/>
            <a:chExt cx="2232249" cy="2733163"/>
          </a:xfrm>
        </p:grpSpPr>
        <p:sp>
          <p:nvSpPr>
            <p:cNvPr id="13" name="Tekstvak 12"/>
            <p:cNvSpPr txBox="1"/>
            <p:nvPr/>
          </p:nvSpPr>
          <p:spPr>
            <a:xfrm>
              <a:off x="9771584" y="3207198"/>
              <a:ext cx="2102634" cy="1200329"/>
            </a:xfrm>
            <a:prstGeom prst="rect">
              <a:avLst/>
            </a:prstGeom>
            <a:noFill/>
          </p:spPr>
          <p:txBody>
            <a:bodyPr wrap="square" rtlCol="0">
              <a:spAutoFit/>
            </a:bodyPr>
            <a:lstStyle/>
            <a:p>
              <a:r>
                <a:rPr lang="nl-NL" sz="2400" b="1" dirty="0">
                  <a:solidFill>
                    <a:schemeClr val="bg1"/>
                  </a:solidFill>
                </a:rPr>
                <a:t>En behoort </a:t>
              </a:r>
            </a:p>
            <a:p>
              <a:r>
                <a:rPr lang="nl-NL" sz="2400" b="1" dirty="0">
                  <a:solidFill>
                    <a:schemeClr val="bg1"/>
                  </a:solidFill>
                </a:rPr>
                <a:t>daarmee </a:t>
              </a:r>
            </a:p>
            <a:p>
              <a:r>
                <a:rPr lang="nl-NL" sz="2400" b="1" dirty="0">
                  <a:solidFill>
                    <a:schemeClr val="bg1"/>
                  </a:solidFill>
                </a:rPr>
                <a:t>tot de beste</a:t>
              </a:r>
            </a:p>
          </p:txBody>
        </p:sp>
        <p:sp>
          <p:nvSpPr>
            <p:cNvPr id="14" name="Tekstvak 13"/>
            <p:cNvSpPr txBox="1"/>
            <p:nvPr/>
          </p:nvSpPr>
          <p:spPr>
            <a:xfrm>
              <a:off x="9771584" y="5109364"/>
              <a:ext cx="2232248" cy="830997"/>
            </a:xfrm>
            <a:prstGeom prst="rect">
              <a:avLst/>
            </a:prstGeom>
            <a:noFill/>
          </p:spPr>
          <p:txBody>
            <a:bodyPr wrap="square" rtlCol="0">
              <a:spAutoFit/>
            </a:bodyPr>
            <a:lstStyle/>
            <a:p>
              <a:r>
                <a:rPr lang="nl-NL" sz="2400" b="1" dirty="0">
                  <a:solidFill>
                    <a:schemeClr val="bg1"/>
                  </a:solidFill>
                </a:rPr>
                <a:t>van alle </a:t>
              </a:r>
            </a:p>
            <a:p>
              <a:r>
                <a:rPr lang="nl-NL" sz="2400" b="1" dirty="0">
                  <a:solidFill>
                    <a:schemeClr val="bg1"/>
                  </a:solidFill>
                </a:rPr>
                <a:t>universiteiten</a:t>
              </a:r>
            </a:p>
          </p:txBody>
        </p:sp>
        <p:sp>
          <p:nvSpPr>
            <p:cNvPr id="15" name="Tekstvak 14"/>
            <p:cNvSpPr txBox="1"/>
            <p:nvPr/>
          </p:nvSpPr>
          <p:spPr>
            <a:xfrm>
              <a:off x="9771583" y="4360812"/>
              <a:ext cx="2232248" cy="923330"/>
            </a:xfrm>
            <a:prstGeom prst="rect">
              <a:avLst/>
            </a:prstGeom>
            <a:noFill/>
          </p:spPr>
          <p:txBody>
            <a:bodyPr wrap="square" rtlCol="0">
              <a:spAutoFit/>
            </a:bodyPr>
            <a:lstStyle/>
            <a:p>
              <a:r>
                <a:rPr lang="nb-NO" sz="5400" b="1" dirty="0">
                  <a:solidFill>
                    <a:schemeClr val="bg1"/>
                  </a:solidFill>
                </a:rPr>
                <a:t>1%</a:t>
              </a:r>
              <a:endParaRPr lang="nl-NL" sz="5400" b="1" dirty="0">
                <a:solidFill>
                  <a:schemeClr val="bg1"/>
                </a:solidFill>
              </a:endParaRPr>
            </a:p>
          </p:txBody>
        </p:sp>
      </p:grpSp>
      <p:pic>
        <p:nvPicPr>
          <p:cNvPr id="16" name="Afbeelding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142" y="2911667"/>
            <a:ext cx="2920740" cy="2910290"/>
          </a:xfrm>
          <a:prstGeom prst="rect">
            <a:avLst/>
          </a:prstGeom>
        </p:spPr>
      </p:pic>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9970" y="3726703"/>
            <a:ext cx="1333794" cy="1333794"/>
          </a:xfrm>
          <a:prstGeom prst="rect">
            <a:avLst/>
          </a:prstGeom>
        </p:spPr>
      </p:pic>
      <p:grpSp>
        <p:nvGrpSpPr>
          <p:cNvPr id="18" name="Groeperen 17"/>
          <p:cNvGrpSpPr/>
          <p:nvPr/>
        </p:nvGrpSpPr>
        <p:grpSpPr>
          <a:xfrm>
            <a:off x="2565126" y="1703949"/>
            <a:ext cx="2708620" cy="1512168"/>
            <a:chOff x="2565126" y="1249032"/>
            <a:chExt cx="2708620" cy="1512168"/>
          </a:xfrm>
        </p:grpSpPr>
        <p:sp>
          <p:nvSpPr>
            <p:cNvPr id="19" name="Ovaal 18"/>
            <p:cNvSpPr/>
            <p:nvPr/>
          </p:nvSpPr>
          <p:spPr>
            <a:xfrm>
              <a:off x="2565126" y="1249032"/>
              <a:ext cx="1512168" cy="1512168"/>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p:cNvCxnSpPr/>
            <p:nvPr/>
          </p:nvCxnSpPr>
          <p:spPr>
            <a:xfrm flipV="1">
              <a:off x="4077294" y="1969112"/>
              <a:ext cx="1196452" cy="1627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eperen 24"/>
          <p:cNvGrpSpPr/>
          <p:nvPr/>
        </p:nvGrpSpPr>
        <p:grpSpPr>
          <a:xfrm>
            <a:off x="9771583" y="2455476"/>
            <a:ext cx="898660" cy="1304434"/>
            <a:chOff x="9771583" y="1992902"/>
            <a:chExt cx="898660" cy="1598357"/>
          </a:xfrm>
        </p:grpSpPr>
        <p:cxnSp>
          <p:nvCxnSpPr>
            <p:cNvPr id="26" name="Rechte verbindingslijn 25"/>
            <p:cNvCxnSpPr/>
            <p:nvPr/>
          </p:nvCxnSpPr>
          <p:spPr>
            <a:xfrm flipV="1">
              <a:off x="9771583" y="1992902"/>
              <a:ext cx="680063" cy="92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a:off x="10409437" y="2009032"/>
              <a:ext cx="10218" cy="115017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Driehoek 27"/>
            <p:cNvSpPr/>
            <p:nvPr/>
          </p:nvSpPr>
          <p:spPr>
            <a:xfrm rot="10800000">
              <a:off x="10169067" y="3159211"/>
              <a:ext cx="501176" cy="4320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1" name="Groeperen 20"/>
          <p:cNvGrpSpPr/>
          <p:nvPr/>
        </p:nvGrpSpPr>
        <p:grpSpPr>
          <a:xfrm>
            <a:off x="5004849" y="1803035"/>
            <a:ext cx="5244416" cy="1275548"/>
            <a:chOff x="5419975" y="908414"/>
            <a:chExt cx="5244416" cy="1275548"/>
          </a:xfrm>
        </p:grpSpPr>
        <p:sp>
          <p:nvSpPr>
            <p:cNvPr id="22" name="Rechthoek 21"/>
            <p:cNvSpPr/>
            <p:nvPr/>
          </p:nvSpPr>
          <p:spPr>
            <a:xfrm>
              <a:off x="5419975" y="908414"/>
              <a:ext cx="5164217" cy="124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p:cNvSpPr txBox="1"/>
            <p:nvPr/>
          </p:nvSpPr>
          <p:spPr>
            <a:xfrm>
              <a:off x="5552099" y="1002046"/>
              <a:ext cx="4367221" cy="830997"/>
            </a:xfrm>
            <a:prstGeom prst="rect">
              <a:avLst/>
            </a:prstGeom>
            <a:noFill/>
          </p:spPr>
          <p:txBody>
            <a:bodyPr wrap="square" rtlCol="0">
              <a:spAutoFit/>
            </a:bodyPr>
            <a:lstStyle/>
            <a:p>
              <a:r>
                <a:rPr lang="nl-NL" sz="2400" b="1" dirty="0">
                  <a:solidFill>
                    <a:schemeClr val="accent1"/>
                  </a:solidFill>
                </a:rPr>
                <a:t>Universiteit Leiden scoort </a:t>
              </a:r>
            </a:p>
            <a:p>
              <a:r>
                <a:rPr lang="nl-NL" sz="2400" b="1" dirty="0">
                  <a:solidFill>
                    <a:schemeClr val="accent1"/>
                  </a:solidFill>
                </a:rPr>
                <a:t>altijd in de</a:t>
              </a:r>
            </a:p>
          </p:txBody>
        </p:sp>
        <p:sp>
          <p:nvSpPr>
            <p:cNvPr id="24" name="Tekstvak 23"/>
            <p:cNvSpPr txBox="1"/>
            <p:nvPr/>
          </p:nvSpPr>
          <p:spPr>
            <a:xfrm>
              <a:off x="7378397" y="1260632"/>
              <a:ext cx="3285994" cy="923330"/>
            </a:xfrm>
            <a:prstGeom prst="rect">
              <a:avLst/>
            </a:prstGeom>
            <a:noFill/>
          </p:spPr>
          <p:txBody>
            <a:bodyPr wrap="square" rtlCol="0">
              <a:spAutoFit/>
            </a:bodyPr>
            <a:lstStyle/>
            <a:p>
              <a:r>
                <a:rPr lang="nb-NO" sz="5400" b="1" dirty="0">
                  <a:solidFill>
                    <a:schemeClr val="accent1"/>
                  </a:solidFill>
                </a:rPr>
                <a:t>TOP </a:t>
              </a:r>
              <a:endParaRPr lang="nl-NL" sz="5400" b="1" dirty="0">
                <a:solidFill>
                  <a:schemeClr val="accent1"/>
                </a:solidFill>
              </a:endParaRPr>
            </a:p>
          </p:txBody>
        </p:sp>
      </p:grpSp>
      <p:sp>
        <p:nvSpPr>
          <p:cNvPr id="30" name="Titel 1"/>
          <p:cNvSpPr txBox="1">
            <a:spLocks/>
          </p:cNvSpPr>
          <p:nvPr/>
        </p:nvSpPr>
        <p:spPr>
          <a:xfrm>
            <a:off x="404662" y="985091"/>
            <a:ext cx="11389024"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baseline="0">
                <a:solidFill>
                  <a:schemeClr val="bg2"/>
                </a:solidFill>
                <a:latin typeface="+mj-lt"/>
                <a:ea typeface="+mj-ea"/>
                <a:cs typeface="+mj-cs"/>
              </a:defRPr>
            </a:lvl1pPr>
          </a:lstStyle>
          <a:p>
            <a:r>
              <a:rPr lang="nl-NL" dirty="0">
                <a:solidFill>
                  <a:schemeClr val="bg1"/>
                </a:solidFill>
              </a:rPr>
              <a:t>Koploper Spinozaprijswinnaars</a:t>
            </a:r>
          </a:p>
        </p:txBody>
      </p:sp>
    </p:spTree>
    <p:extLst>
      <p:ext uri="{BB962C8B-B14F-4D97-AF65-F5344CB8AC3E}">
        <p14:creationId xmlns:p14="http://schemas.microsoft.com/office/powerpoint/2010/main" val="551930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55"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par>
                          <p:cTn id="25" fill="hold">
                            <p:stCondLst>
                              <p:cond delay="4000"/>
                            </p:stCondLst>
                            <p:childTnLst>
                              <p:par>
                                <p:cTn id="26" presetID="3" presetClass="entr" presetSubtype="1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5000"/>
                            </p:stCondLst>
                            <p:childTnLst>
                              <p:par>
                                <p:cTn id="34" presetID="31"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par>
                          <p:cTn id="40" fill="hold">
                            <p:stCondLst>
                              <p:cond delay="6000"/>
                            </p:stCondLst>
                            <p:childTnLst>
                              <p:par>
                                <p:cTn id="41" presetID="3" presetClass="entr" presetSubtype="1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7000"/>
                            </p:stCondLst>
                            <p:childTnLst>
                              <p:par>
                                <p:cTn id="49" presetID="26" presetClass="emph" presetSubtype="0" fill="hold" grpId="1" nodeType="afterEffect">
                                  <p:stCondLst>
                                    <p:cond delay="0"/>
                                  </p:stCondLst>
                                  <p:childTnLst>
                                    <p:animEffect transition="out" filter="fade">
                                      <p:cBhvr>
                                        <p:cTn id="50" dur="500" tmFilter="0, 0; .2, .5; .8, .5; 1, 0"/>
                                        <p:tgtEl>
                                          <p:spTgt spid="6"/>
                                        </p:tgtEl>
                                      </p:cBhvr>
                                    </p:animEffect>
                                    <p:animScale>
                                      <p:cBhvr>
                                        <p:cTn id="51" dur="250" autoRev="1" fill="hold"/>
                                        <p:tgtEl>
                                          <p:spTgt spid="6"/>
                                        </p:tgtEl>
                                      </p:cBhvr>
                                      <p:by x="105000" y="105000"/>
                                    </p:animScale>
                                  </p:childTnLst>
                                </p:cTn>
                              </p:par>
                            </p:childTnLst>
                          </p:cTn>
                        </p:par>
                        <p:par>
                          <p:cTn id="52" fill="hold">
                            <p:stCondLst>
                              <p:cond delay="7500"/>
                            </p:stCondLst>
                            <p:childTnLst>
                              <p:par>
                                <p:cTn id="53" presetID="6" presetClass="emph" presetSubtype="0" fill="hold" nodeType="afterEffect">
                                  <p:stCondLst>
                                    <p:cond delay="0"/>
                                  </p:stCondLst>
                                  <p:childTnLst>
                                    <p:animScale>
                                      <p:cBhvr>
                                        <p:cTn id="54"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8" b="7818"/>
          <a:stretch>
            <a:fillRect/>
          </a:stretch>
        </p:blipFill>
        <p:spPr/>
      </p:pic>
      <p:sp>
        <p:nvSpPr>
          <p:cNvPr id="11" name="Rechthoek 10"/>
          <p:cNvSpPr/>
          <p:nvPr/>
        </p:nvSpPr>
        <p:spPr>
          <a:xfrm>
            <a:off x="2513" y="0"/>
            <a:ext cx="7680838" cy="6858000"/>
          </a:xfrm>
          <a:prstGeom prst="rect">
            <a:avLst/>
          </a:prstGeom>
          <a:solidFill>
            <a:srgbClr val="001158">
              <a:alpha val="9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Tekstvak 7"/>
          <p:cNvSpPr txBox="1"/>
          <p:nvPr/>
        </p:nvSpPr>
        <p:spPr>
          <a:xfrm>
            <a:off x="405714" y="403200"/>
            <a:ext cx="7997717" cy="1631216"/>
          </a:xfrm>
          <a:prstGeom prst="rect">
            <a:avLst/>
          </a:prstGeom>
          <a:noFill/>
          <a:effectLst>
            <a:glow rad="647700">
              <a:schemeClr val="tx1"/>
            </a:glow>
          </a:effectLst>
        </p:spPr>
        <p:txBody>
          <a:bodyPr wrap="square" rtlCol="0">
            <a:spAutoFit/>
          </a:bodyPr>
          <a:lstStyle/>
          <a:p>
            <a:r>
              <a:rPr lang="nl-NL" sz="4000" b="1" dirty="0">
                <a:solidFill>
                  <a:schemeClr val="bg1"/>
                </a:solidFill>
              </a:rPr>
              <a:t>Vernieuwen en verbinden</a:t>
            </a:r>
          </a:p>
          <a:p>
            <a:endParaRPr lang="nl-NL" sz="3200" b="1" i="1" dirty="0">
              <a:solidFill>
                <a:schemeClr val="bg1"/>
              </a:solidFill>
            </a:endParaRPr>
          </a:p>
          <a:p>
            <a:r>
              <a:rPr lang="nl-NL" sz="2800" b="1" i="1" dirty="0">
                <a:solidFill>
                  <a:schemeClr val="bg1"/>
                </a:solidFill>
              </a:rPr>
              <a:t>Strategisch plan 2022-2027</a:t>
            </a:r>
            <a:endParaRPr lang="nl-NL" sz="2800" dirty="0">
              <a:solidFill>
                <a:schemeClr val="bg1"/>
              </a:solidFill>
            </a:endParaRPr>
          </a:p>
        </p:txBody>
      </p:sp>
      <p:pic>
        <p:nvPicPr>
          <p:cNvPr id="9" name="Afbeelding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
        <p:nvSpPr>
          <p:cNvPr id="12" name="Tekstvak 11">
            <a:extLst>
              <a:ext uri="{FF2B5EF4-FFF2-40B4-BE49-F238E27FC236}">
                <a16:creationId xmlns:a16="http://schemas.microsoft.com/office/drawing/2014/main" id="{34C786B9-4002-426B-8069-9A594B1EAFA9}"/>
              </a:ext>
            </a:extLst>
          </p:cNvPr>
          <p:cNvSpPr txBox="1"/>
          <p:nvPr/>
        </p:nvSpPr>
        <p:spPr>
          <a:xfrm>
            <a:off x="554559" y="3429000"/>
            <a:ext cx="7128792" cy="523220"/>
          </a:xfrm>
          <a:prstGeom prst="rect">
            <a:avLst/>
          </a:prstGeom>
          <a:solidFill>
            <a:schemeClr val="bg1"/>
          </a:solidFill>
        </p:spPr>
        <p:txBody>
          <a:bodyPr wrap="square" lIns="144000" rtlCol="0">
            <a:spAutoFit/>
          </a:bodyPr>
          <a:lstStyle>
            <a:defPPr>
              <a:defRPr lang="nl-NL"/>
            </a:defPPr>
          </a:lstStyle>
          <a:p>
            <a:r>
              <a:rPr lang="nl-NL" sz="2800" dirty="0">
                <a:solidFill>
                  <a:srgbClr val="001158"/>
                </a:solidFill>
              </a:rPr>
              <a:t>Zes ambities</a:t>
            </a:r>
          </a:p>
        </p:txBody>
      </p:sp>
    </p:spTree>
    <p:extLst>
      <p:ext uri="{BB962C8B-B14F-4D97-AF65-F5344CB8AC3E}">
        <p14:creationId xmlns:p14="http://schemas.microsoft.com/office/powerpoint/2010/main" val="2227628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1">
            <a:extLst>
              <a:ext uri="{FF2B5EF4-FFF2-40B4-BE49-F238E27FC236}">
                <a16:creationId xmlns:a16="http://schemas.microsoft.com/office/drawing/2014/main" id="{2B9C7786-438F-48D4-9724-5476A10CCCD4}"/>
              </a:ext>
            </a:extLst>
          </p:cNvPr>
          <p:cNvSpPr/>
          <p:nvPr/>
        </p:nvSpPr>
        <p:spPr>
          <a:xfrm>
            <a:off x="1256" y="5445224"/>
            <a:ext cx="12195837" cy="1412776"/>
          </a:xfrm>
          <a:prstGeom prst="rect">
            <a:avLst/>
          </a:prstGeom>
          <a:solidFill>
            <a:srgbClr val="0011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18" name="Picture 17"/>
          <p:cNvPicPr>
            <a:picLocks noChangeAspect="1"/>
          </p:cNvPicPr>
          <p:nvPr/>
        </p:nvPicPr>
        <p:blipFill rotWithShape="1">
          <a:blip r:embed="rId3"/>
          <a:srcRect t="6676" b="12009"/>
          <a:stretch/>
        </p:blipFill>
        <p:spPr>
          <a:xfrm>
            <a:off x="0" y="-27384"/>
            <a:ext cx="12198350" cy="1944216"/>
          </a:xfrm>
          <a:prstGeom prst="rect">
            <a:avLst/>
          </a:prstGeom>
        </p:spPr>
      </p:pic>
      <p:sp>
        <p:nvSpPr>
          <p:cNvPr id="8" name="Tekstvak 7"/>
          <p:cNvSpPr txBox="1"/>
          <p:nvPr/>
        </p:nvSpPr>
        <p:spPr>
          <a:xfrm>
            <a:off x="462912" y="118373"/>
            <a:ext cx="7205629" cy="584775"/>
          </a:xfrm>
          <a:prstGeom prst="rect">
            <a:avLst/>
          </a:prstGeom>
          <a:noFill/>
          <a:effectLst>
            <a:glow rad="647700">
              <a:schemeClr val="tx1"/>
            </a:glow>
          </a:effectLst>
        </p:spPr>
        <p:txBody>
          <a:bodyPr wrap="square" rtlCol="0">
            <a:spAutoFit/>
          </a:bodyPr>
          <a:lstStyle/>
          <a:p>
            <a:r>
              <a:rPr lang="nl-NL" sz="3200" b="1" dirty="0">
                <a:solidFill>
                  <a:schemeClr val="bg1"/>
                </a:solidFill>
              </a:rPr>
              <a:t>Vernieuwen en verbinden</a:t>
            </a:r>
            <a:endParaRPr lang="nl-NL" sz="3200" dirty="0">
              <a:solidFill>
                <a:schemeClr val="bg1"/>
              </a:solidFill>
            </a:endParaRPr>
          </a:p>
        </p:txBody>
      </p:sp>
      <p:sp>
        <p:nvSpPr>
          <p:cNvPr id="11" name="Rectangle 10"/>
          <p:cNvSpPr/>
          <p:nvPr/>
        </p:nvSpPr>
        <p:spPr>
          <a:xfrm>
            <a:off x="0" y="1191"/>
            <a:ext cx="12198350" cy="336158"/>
          </a:xfrm>
          <a:prstGeom prst="rect">
            <a:avLst/>
          </a:prstGeom>
          <a:solidFill>
            <a:srgbClr val="001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p:cNvPicPr>
            <a:picLocks noChangeAspect="1"/>
          </p:cNvPicPr>
          <p:nvPr/>
        </p:nvPicPr>
        <p:blipFill rotWithShape="1">
          <a:blip r:embed="rId3"/>
          <a:srcRect t="6676" b="12009"/>
          <a:stretch/>
        </p:blipFill>
        <p:spPr>
          <a:xfrm>
            <a:off x="0" y="337349"/>
            <a:ext cx="12198350" cy="1944216"/>
          </a:xfrm>
          <a:prstGeom prst="rect">
            <a:avLst/>
          </a:prstGeom>
        </p:spPr>
      </p:pic>
      <p:sp>
        <p:nvSpPr>
          <p:cNvPr id="13" name="Tekstvak 7"/>
          <p:cNvSpPr txBox="1"/>
          <p:nvPr/>
        </p:nvSpPr>
        <p:spPr>
          <a:xfrm>
            <a:off x="462912" y="323945"/>
            <a:ext cx="7205629" cy="584775"/>
          </a:xfrm>
          <a:prstGeom prst="rect">
            <a:avLst/>
          </a:prstGeom>
          <a:noFill/>
          <a:effectLst>
            <a:glow rad="647700">
              <a:schemeClr val="tx1"/>
            </a:glow>
          </a:effectLst>
        </p:spPr>
        <p:txBody>
          <a:bodyPr wrap="square" rtlCol="0">
            <a:spAutoFit/>
          </a:bodyPr>
          <a:lstStyle/>
          <a:p>
            <a:r>
              <a:rPr lang="nl-NL" sz="3200" b="1" dirty="0">
                <a:solidFill>
                  <a:schemeClr val="bg1"/>
                </a:solidFill>
              </a:rPr>
              <a:t>Vernieuwen en verbinden</a:t>
            </a:r>
          </a:p>
        </p:txBody>
      </p:sp>
      <p:pic>
        <p:nvPicPr>
          <p:cNvPr id="19" name="Afbeelding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
        <p:nvSpPr>
          <p:cNvPr id="20" name="Tekstvak 11">
            <a:extLst>
              <a:ext uri="{FF2B5EF4-FFF2-40B4-BE49-F238E27FC236}">
                <a16:creationId xmlns:a16="http://schemas.microsoft.com/office/drawing/2014/main" id="{34C786B9-4002-426B-8069-9A594B1EAFA9}"/>
              </a:ext>
            </a:extLst>
          </p:cNvPr>
          <p:cNvSpPr txBox="1"/>
          <p:nvPr/>
        </p:nvSpPr>
        <p:spPr>
          <a:xfrm>
            <a:off x="462912" y="2713831"/>
            <a:ext cx="8627313" cy="769441"/>
          </a:xfrm>
          <a:prstGeom prst="rect">
            <a:avLst/>
          </a:prstGeom>
          <a:noFill/>
        </p:spPr>
        <p:txBody>
          <a:bodyPr wrap="square" lIns="144000" rtlCol="0">
            <a:spAutoFit/>
          </a:bodyPr>
          <a:lstStyle>
            <a:defPPr>
              <a:defRPr lang="nl-NL"/>
            </a:defPPr>
          </a:lstStyle>
          <a:p>
            <a:r>
              <a:rPr lang="nl-NL" sz="4400" b="1" dirty="0">
                <a:solidFill>
                  <a:srgbClr val="001158"/>
                </a:solidFill>
              </a:rPr>
              <a:t>Strategisch Plan 2022-2027</a:t>
            </a:r>
          </a:p>
        </p:txBody>
      </p:sp>
    </p:spTree>
    <p:extLst>
      <p:ext uri="{BB962C8B-B14F-4D97-AF65-F5344CB8AC3E}">
        <p14:creationId xmlns:p14="http://schemas.microsoft.com/office/powerpoint/2010/main" val="2278614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50" fill="hold"/>
                                        <p:tgtEl>
                                          <p:spTgt spid="17"/>
                                        </p:tgtEl>
                                        <p:attrNameLst>
                                          <p:attrName>ppt_x</p:attrName>
                                        </p:attrNameLst>
                                      </p:cBhvr>
                                      <p:tavLst>
                                        <p:tav tm="0">
                                          <p:val>
                                            <p:strVal val="0-#ppt_w/2"/>
                                          </p:val>
                                        </p:tav>
                                        <p:tav tm="100000">
                                          <p:val>
                                            <p:strVal val="#ppt_x"/>
                                          </p:val>
                                        </p:tav>
                                      </p:tavLst>
                                    </p:anim>
                                    <p:anim calcmode="lin" valueType="num">
                                      <p:cBhvr additive="base">
                                        <p:cTn id="8" dur="2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1">
            <a:extLst>
              <a:ext uri="{FF2B5EF4-FFF2-40B4-BE49-F238E27FC236}">
                <a16:creationId xmlns:a16="http://schemas.microsoft.com/office/drawing/2014/main" id="{2B9C7786-438F-48D4-9724-5476A10CCCD4}"/>
              </a:ext>
            </a:extLst>
          </p:cNvPr>
          <p:cNvSpPr/>
          <p:nvPr/>
        </p:nvSpPr>
        <p:spPr>
          <a:xfrm>
            <a:off x="1256" y="4509120"/>
            <a:ext cx="12195837" cy="2348880"/>
          </a:xfrm>
          <a:prstGeom prst="rect">
            <a:avLst/>
          </a:prstGeom>
          <a:solidFill>
            <a:srgbClr val="0011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18" name="Picture 17"/>
          <p:cNvPicPr>
            <a:picLocks noChangeAspect="1"/>
          </p:cNvPicPr>
          <p:nvPr/>
        </p:nvPicPr>
        <p:blipFill rotWithShape="1">
          <a:blip r:embed="rId3"/>
          <a:srcRect t="6676" b="12009"/>
          <a:stretch/>
        </p:blipFill>
        <p:spPr>
          <a:xfrm>
            <a:off x="0" y="-27384"/>
            <a:ext cx="12198350" cy="1944216"/>
          </a:xfrm>
          <a:prstGeom prst="rect">
            <a:avLst/>
          </a:prstGeom>
        </p:spPr>
      </p:pic>
      <p:sp>
        <p:nvSpPr>
          <p:cNvPr id="8" name="Tekstvak 7"/>
          <p:cNvSpPr txBox="1"/>
          <p:nvPr/>
        </p:nvSpPr>
        <p:spPr>
          <a:xfrm>
            <a:off x="462912" y="118373"/>
            <a:ext cx="7205629" cy="584775"/>
          </a:xfrm>
          <a:prstGeom prst="rect">
            <a:avLst/>
          </a:prstGeom>
          <a:noFill/>
          <a:effectLst>
            <a:glow rad="647700">
              <a:schemeClr val="tx1"/>
            </a:glow>
          </a:effectLst>
        </p:spPr>
        <p:txBody>
          <a:bodyPr wrap="square" rtlCol="0">
            <a:spAutoFit/>
          </a:bodyPr>
          <a:lstStyle/>
          <a:p>
            <a:r>
              <a:rPr lang="nl-NL" sz="3200" b="1" dirty="0">
                <a:solidFill>
                  <a:schemeClr val="bg1"/>
                </a:solidFill>
              </a:rPr>
              <a:t>Vernieuwen en verbinden</a:t>
            </a:r>
            <a:endParaRPr lang="nl-NL" sz="32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792" y="2853115"/>
            <a:ext cx="2189582" cy="218958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185" y="2495021"/>
            <a:ext cx="2194392" cy="258807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829" y="2770284"/>
            <a:ext cx="2354142" cy="2346762"/>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562671" y="5278452"/>
            <a:ext cx="1440160" cy="725260"/>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979495" y="5283264"/>
            <a:ext cx="2002699" cy="918714"/>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42719" y="5278452"/>
            <a:ext cx="1818858" cy="1174884"/>
          </a:xfrm>
          <a:prstGeom prst="rect">
            <a:avLst/>
          </a:prstGeom>
        </p:spPr>
      </p:pic>
      <p:sp>
        <p:nvSpPr>
          <p:cNvPr id="11" name="Rectangle 10"/>
          <p:cNvSpPr/>
          <p:nvPr/>
        </p:nvSpPr>
        <p:spPr>
          <a:xfrm>
            <a:off x="0" y="1191"/>
            <a:ext cx="12198350" cy="336158"/>
          </a:xfrm>
          <a:prstGeom prst="rect">
            <a:avLst/>
          </a:prstGeom>
          <a:solidFill>
            <a:srgbClr val="001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p:cNvPicPr>
            <a:picLocks noChangeAspect="1"/>
          </p:cNvPicPr>
          <p:nvPr/>
        </p:nvPicPr>
        <p:blipFill rotWithShape="1">
          <a:blip r:embed="rId3"/>
          <a:srcRect t="6676" b="12009"/>
          <a:stretch/>
        </p:blipFill>
        <p:spPr>
          <a:xfrm>
            <a:off x="0" y="337349"/>
            <a:ext cx="12198350" cy="1944216"/>
          </a:xfrm>
          <a:prstGeom prst="rect">
            <a:avLst/>
          </a:prstGeom>
        </p:spPr>
      </p:pic>
      <p:sp>
        <p:nvSpPr>
          <p:cNvPr id="13" name="Tekstvak 7"/>
          <p:cNvSpPr txBox="1"/>
          <p:nvPr/>
        </p:nvSpPr>
        <p:spPr>
          <a:xfrm>
            <a:off x="462912" y="324000"/>
            <a:ext cx="7205629" cy="584775"/>
          </a:xfrm>
          <a:prstGeom prst="rect">
            <a:avLst/>
          </a:prstGeom>
          <a:noFill/>
          <a:effectLst>
            <a:glow rad="647700">
              <a:schemeClr val="tx1"/>
            </a:glow>
          </a:effectLst>
        </p:spPr>
        <p:txBody>
          <a:bodyPr wrap="square" rtlCol="0">
            <a:spAutoFit/>
          </a:bodyPr>
          <a:lstStyle/>
          <a:p>
            <a:r>
              <a:rPr lang="nl-NL" sz="3200" b="1" dirty="0">
                <a:solidFill>
                  <a:schemeClr val="bg1"/>
                </a:solidFill>
              </a:rPr>
              <a:t>6 ambities</a:t>
            </a:r>
            <a:endParaRPr lang="nl-NL" sz="3200" dirty="0">
              <a:solidFill>
                <a:schemeClr val="bg1"/>
              </a:solidFill>
            </a:endParaRPr>
          </a:p>
        </p:txBody>
      </p:sp>
    </p:spTree>
    <p:extLst>
      <p:ext uri="{BB962C8B-B14F-4D97-AF65-F5344CB8AC3E}">
        <p14:creationId xmlns:p14="http://schemas.microsoft.com/office/powerpoint/2010/main" val="4276763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ppt_w</p:attrName>
                                        </p:attrNameLst>
                                      </p:cBhvr>
                                      <p:tavLst>
                                        <p:tav tm="0" fmla="#ppt_w*sin(2.5*pi*$)">
                                          <p:val>
                                            <p:fltVal val="0"/>
                                          </p:val>
                                        </p:tav>
                                        <p:tav tm="100000">
                                          <p:val>
                                            <p:fltVal val="1"/>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000"/>
                            </p:stCondLst>
                            <p:childTnLst>
                              <p:par>
                                <p:cTn id="25" presetID="45"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ppt_w</p:attrName>
                                        </p:attrNameLst>
                                      </p:cBhvr>
                                      <p:tavLst>
                                        <p:tav tm="0" fmla="#ppt_w*sin(2.5*pi*$)">
                                          <p:val>
                                            <p:fltVal val="0"/>
                                          </p:val>
                                        </p:tav>
                                        <p:tav tm="100000">
                                          <p:val>
                                            <p:fltVal val="1"/>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250" fill="hold"/>
                                        <p:tgtEl>
                                          <p:spTgt spid="17"/>
                                        </p:tgtEl>
                                        <p:attrNameLst>
                                          <p:attrName>ppt_x</p:attrName>
                                        </p:attrNameLst>
                                      </p:cBhvr>
                                      <p:tavLst>
                                        <p:tav tm="0">
                                          <p:val>
                                            <p:strVal val="0-#ppt_w/2"/>
                                          </p:val>
                                        </p:tav>
                                        <p:tav tm="100000">
                                          <p:val>
                                            <p:strVal val="#ppt_x"/>
                                          </p:val>
                                        </p:tav>
                                      </p:tavLst>
                                    </p:anim>
                                    <p:anim calcmode="lin" valueType="num">
                                      <p:cBhvr additive="base">
                                        <p:cTn id="38"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1">
            <a:extLst>
              <a:ext uri="{FF2B5EF4-FFF2-40B4-BE49-F238E27FC236}">
                <a16:creationId xmlns:a16="http://schemas.microsoft.com/office/drawing/2014/main" id="{2B9C7786-438F-48D4-9724-5476A10CCCD4}"/>
              </a:ext>
            </a:extLst>
          </p:cNvPr>
          <p:cNvSpPr/>
          <p:nvPr/>
        </p:nvSpPr>
        <p:spPr>
          <a:xfrm>
            <a:off x="-21968" y="4509120"/>
            <a:ext cx="12195837" cy="2348880"/>
          </a:xfrm>
          <a:prstGeom prst="rect">
            <a:avLst/>
          </a:prstGeom>
          <a:solidFill>
            <a:srgbClr val="0011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Tekstvak 7"/>
          <p:cNvSpPr txBox="1"/>
          <p:nvPr/>
        </p:nvSpPr>
        <p:spPr>
          <a:xfrm>
            <a:off x="405714" y="403200"/>
            <a:ext cx="7205629" cy="707886"/>
          </a:xfrm>
          <a:prstGeom prst="rect">
            <a:avLst/>
          </a:prstGeom>
          <a:noFill/>
          <a:effectLst>
            <a:glow rad="647700">
              <a:schemeClr val="tx1"/>
            </a:glow>
          </a:effectLst>
        </p:spPr>
        <p:txBody>
          <a:bodyPr wrap="square" rtlCol="0">
            <a:spAutoFit/>
          </a:bodyPr>
          <a:lstStyle/>
          <a:p>
            <a:r>
              <a:rPr lang="nl-NL" sz="4000" b="1" dirty="0">
                <a:solidFill>
                  <a:schemeClr val="bg1"/>
                </a:solidFill>
              </a:rPr>
              <a:t>Vernieuwen en verbinden</a:t>
            </a:r>
            <a:endParaRPr lang="nl-NL" sz="4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656" y="3065122"/>
            <a:ext cx="2462943" cy="21322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039" y="2924944"/>
            <a:ext cx="2405465" cy="241256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065" y="2930103"/>
            <a:ext cx="2492822" cy="2500176"/>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060667" y="5430279"/>
            <a:ext cx="2041797" cy="680599"/>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99526" y="5461654"/>
            <a:ext cx="2188230" cy="951404"/>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403897" y="5492001"/>
            <a:ext cx="2203106" cy="950656"/>
          </a:xfrm>
          <a:prstGeom prst="rect">
            <a:avLst/>
          </a:prstGeom>
        </p:spPr>
      </p:pic>
      <p:sp>
        <p:nvSpPr>
          <p:cNvPr id="12" name="Rectangle 11"/>
          <p:cNvSpPr/>
          <p:nvPr/>
        </p:nvSpPr>
        <p:spPr>
          <a:xfrm>
            <a:off x="0" y="1191"/>
            <a:ext cx="12198350" cy="336158"/>
          </a:xfrm>
          <a:prstGeom prst="rect">
            <a:avLst/>
          </a:prstGeom>
          <a:solidFill>
            <a:srgbClr val="001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15"/>
          <p:cNvPicPr>
            <a:picLocks noChangeAspect="1"/>
          </p:cNvPicPr>
          <p:nvPr/>
        </p:nvPicPr>
        <p:blipFill rotWithShape="1">
          <a:blip r:embed="rId9"/>
          <a:srcRect t="6676" b="12009"/>
          <a:stretch/>
        </p:blipFill>
        <p:spPr>
          <a:xfrm>
            <a:off x="0" y="337349"/>
            <a:ext cx="12198350" cy="1944216"/>
          </a:xfrm>
          <a:prstGeom prst="rect">
            <a:avLst/>
          </a:prstGeom>
        </p:spPr>
      </p:pic>
      <p:sp>
        <p:nvSpPr>
          <p:cNvPr id="17" name="Tekstvak 7"/>
          <p:cNvSpPr txBox="1"/>
          <p:nvPr/>
        </p:nvSpPr>
        <p:spPr>
          <a:xfrm>
            <a:off x="462912" y="324000"/>
            <a:ext cx="7205629" cy="584775"/>
          </a:xfrm>
          <a:prstGeom prst="rect">
            <a:avLst/>
          </a:prstGeom>
          <a:noFill/>
          <a:effectLst>
            <a:glow rad="647700">
              <a:schemeClr val="tx1"/>
            </a:glow>
          </a:effectLst>
        </p:spPr>
        <p:txBody>
          <a:bodyPr wrap="square" rtlCol="0">
            <a:spAutoFit/>
          </a:bodyPr>
          <a:lstStyle/>
          <a:p>
            <a:r>
              <a:rPr lang="nl-NL" sz="3200" b="1" dirty="0">
                <a:solidFill>
                  <a:schemeClr val="bg1"/>
                </a:solidFill>
              </a:rPr>
              <a:t>6 ambities</a:t>
            </a:r>
            <a:endParaRPr lang="nl-NL" sz="3200" dirty="0">
              <a:solidFill>
                <a:schemeClr val="bg1"/>
              </a:solidFill>
            </a:endParaRPr>
          </a:p>
        </p:txBody>
      </p:sp>
    </p:spTree>
    <p:extLst>
      <p:ext uri="{BB962C8B-B14F-4D97-AF65-F5344CB8AC3E}">
        <p14:creationId xmlns:p14="http://schemas.microsoft.com/office/powerpoint/2010/main" val="24443164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ppt_w</p:attrName>
                                        </p:attrNameLst>
                                      </p:cBhvr>
                                      <p:tavLst>
                                        <p:tav tm="0" fmla="#ppt_w*sin(2.5*pi*$)">
                                          <p:val>
                                            <p:fltVal val="0"/>
                                          </p:val>
                                        </p:tav>
                                        <p:tav tm="100000">
                                          <p:val>
                                            <p:fltVal val="1"/>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7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2250"/>
                            </p:stCondLst>
                            <p:childTnLst>
                              <p:par>
                                <p:cTn id="35" presetID="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250" fill="hold"/>
                                        <p:tgtEl>
                                          <p:spTgt spid="14"/>
                                        </p:tgtEl>
                                        <p:attrNameLst>
                                          <p:attrName>ppt_x</p:attrName>
                                        </p:attrNameLst>
                                      </p:cBhvr>
                                      <p:tavLst>
                                        <p:tav tm="0">
                                          <p:val>
                                            <p:strVal val="0-#ppt_w/2"/>
                                          </p:val>
                                        </p:tav>
                                        <p:tav tm="100000">
                                          <p:val>
                                            <p:strVal val="#ppt_x"/>
                                          </p:val>
                                        </p:tav>
                                      </p:tavLst>
                                    </p:anim>
                                    <p:anim calcmode="lin" valueType="num">
                                      <p:cBhvr additive="base">
                                        <p:cTn id="38"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1">
            <a:extLst>
              <a:ext uri="{FF2B5EF4-FFF2-40B4-BE49-F238E27FC236}">
                <a16:creationId xmlns:a16="http://schemas.microsoft.com/office/drawing/2014/main" id="{34C786B9-4002-426B-8069-9A594B1EAFA9}"/>
              </a:ext>
            </a:extLst>
          </p:cNvPr>
          <p:cNvSpPr txBox="1"/>
          <p:nvPr/>
        </p:nvSpPr>
        <p:spPr>
          <a:xfrm>
            <a:off x="1648326" y="2617723"/>
            <a:ext cx="4834800" cy="2246769"/>
          </a:xfrm>
          <a:prstGeom prst="rect">
            <a:avLst/>
          </a:prstGeom>
          <a:noFill/>
        </p:spPr>
        <p:txBody>
          <a:bodyPr wrap="square" lIns="144000" rtlCol="0">
            <a:spAutoFit/>
          </a:bodyPr>
          <a:lstStyle>
            <a:defPPr>
              <a:defRPr lang="nl-NL"/>
            </a:defPPr>
          </a:lstStyle>
          <a:p>
            <a:pPr marL="342900" indent="-342900">
              <a:buFont typeface="Arial" panose="020B0604020202020204" pitchFamily="34" charset="0"/>
              <a:buChar char="•"/>
            </a:pPr>
            <a:r>
              <a:rPr lang="nl-NL" sz="2800" dirty="0">
                <a:solidFill>
                  <a:srgbClr val="001158"/>
                </a:solidFill>
              </a:rPr>
              <a:t>Digitalisering</a:t>
            </a:r>
          </a:p>
          <a:p>
            <a:pPr marL="342900" indent="-342900">
              <a:buFont typeface="Arial" panose="020B0604020202020204" pitchFamily="34" charset="0"/>
              <a:buChar char="•"/>
            </a:pPr>
            <a:r>
              <a:rPr lang="nl-NL" sz="2800" dirty="0">
                <a:solidFill>
                  <a:srgbClr val="001158"/>
                </a:solidFill>
              </a:rPr>
              <a:t>Duurzaamheid</a:t>
            </a:r>
          </a:p>
          <a:p>
            <a:pPr marL="342900" indent="-342900">
              <a:buFont typeface="Arial" panose="020B0604020202020204" pitchFamily="34" charset="0"/>
              <a:buChar char="•"/>
            </a:pPr>
            <a:r>
              <a:rPr lang="nl-NL" sz="2800" dirty="0">
                <a:solidFill>
                  <a:srgbClr val="001158"/>
                </a:solidFill>
              </a:rPr>
              <a:t>Diversiteit en inclusie</a:t>
            </a:r>
          </a:p>
          <a:p>
            <a:pPr marL="342900" indent="-342900">
              <a:buFont typeface="Arial" panose="020B0604020202020204" pitchFamily="34" charset="0"/>
              <a:buChar char="•"/>
            </a:pPr>
            <a:r>
              <a:rPr lang="nl-NL" sz="2800" dirty="0">
                <a:solidFill>
                  <a:srgbClr val="001158"/>
                </a:solidFill>
              </a:rPr>
              <a:t>Internationalisering</a:t>
            </a:r>
          </a:p>
          <a:p>
            <a:pPr marL="342900" indent="-342900">
              <a:buFont typeface="Arial" panose="020B0604020202020204" pitchFamily="34" charset="0"/>
              <a:buChar char="•"/>
            </a:pPr>
            <a:r>
              <a:rPr lang="nl-NL" sz="2800" dirty="0">
                <a:solidFill>
                  <a:srgbClr val="001158"/>
                </a:solidFill>
              </a:rPr>
              <a:t>Campus van de toekomst</a:t>
            </a:r>
          </a:p>
        </p:txBody>
      </p:sp>
      <p:sp>
        <p:nvSpPr>
          <p:cNvPr id="14" name="Rectangle 13"/>
          <p:cNvSpPr/>
          <p:nvPr/>
        </p:nvSpPr>
        <p:spPr>
          <a:xfrm>
            <a:off x="0" y="1191"/>
            <a:ext cx="12198350" cy="336158"/>
          </a:xfrm>
          <a:prstGeom prst="rect">
            <a:avLst/>
          </a:prstGeom>
          <a:solidFill>
            <a:srgbClr val="001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14"/>
          <p:cNvPicPr>
            <a:picLocks noChangeAspect="1"/>
          </p:cNvPicPr>
          <p:nvPr/>
        </p:nvPicPr>
        <p:blipFill rotWithShape="1">
          <a:blip r:embed="rId3"/>
          <a:srcRect t="6676" b="12009"/>
          <a:stretch/>
        </p:blipFill>
        <p:spPr>
          <a:xfrm>
            <a:off x="0" y="337349"/>
            <a:ext cx="12198350" cy="1944216"/>
          </a:xfrm>
          <a:prstGeom prst="rect">
            <a:avLst/>
          </a:prstGeom>
        </p:spPr>
      </p:pic>
      <p:sp>
        <p:nvSpPr>
          <p:cNvPr id="16" name="Tekstvak 7"/>
          <p:cNvSpPr txBox="1"/>
          <p:nvPr/>
        </p:nvSpPr>
        <p:spPr>
          <a:xfrm>
            <a:off x="462912" y="324000"/>
            <a:ext cx="7205629" cy="584775"/>
          </a:xfrm>
          <a:prstGeom prst="rect">
            <a:avLst/>
          </a:prstGeom>
          <a:noFill/>
          <a:effectLst>
            <a:glow rad="647700">
              <a:schemeClr val="tx1"/>
            </a:glow>
          </a:effectLst>
        </p:spPr>
        <p:txBody>
          <a:bodyPr wrap="square" rtlCol="0">
            <a:spAutoFit/>
          </a:bodyPr>
          <a:lstStyle/>
          <a:p>
            <a:r>
              <a:rPr lang="nl-NL" sz="3200" b="1" dirty="0">
                <a:solidFill>
                  <a:schemeClr val="bg1"/>
                </a:solidFill>
              </a:rPr>
              <a:t>Doorlopende thema’s</a:t>
            </a:r>
            <a:endParaRPr lang="nl-NL" sz="3200" dirty="0">
              <a:solidFill>
                <a:schemeClr val="bg1"/>
              </a:solidFill>
            </a:endParaRPr>
          </a:p>
        </p:txBody>
      </p:sp>
    </p:spTree>
    <p:extLst>
      <p:ext uri="{BB962C8B-B14F-4D97-AF65-F5344CB8AC3E}">
        <p14:creationId xmlns:p14="http://schemas.microsoft.com/office/powerpoint/2010/main" val="6126689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53D6C1D-94E0-59DE-26F6-8919AD6FA3B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4913" t="37566" r="36429" b="44193"/>
          <a:stretch/>
        </p:blipFill>
        <p:spPr>
          <a:xfrm>
            <a:off x="1" y="0"/>
            <a:ext cx="4064399" cy="2286000"/>
          </a:xfrm>
        </p:spPr>
      </p:pic>
      <p:pic>
        <p:nvPicPr>
          <p:cNvPr id="19" name="Picture Placeholder 18">
            <a:extLst>
              <a:ext uri="{FF2B5EF4-FFF2-40B4-BE49-F238E27FC236}">
                <a16:creationId xmlns:a16="http://schemas.microsoft.com/office/drawing/2014/main" id="{1F55A617-03A4-AB4D-601E-8F22E23C83A7}"/>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32202" t="27459" r="7669" b="50000"/>
          <a:stretch/>
        </p:blipFill>
        <p:spPr>
          <a:xfrm>
            <a:off x="0" y="2286000"/>
            <a:ext cx="4064399" cy="2286000"/>
          </a:xfrm>
        </p:spPr>
      </p:pic>
      <p:pic>
        <p:nvPicPr>
          <p:cNvPr id="27" name="Picture Placeholder 26">
            <a:extLst>
              <a:ext uri="{FF2B5EF4-FFF2-40B4-BE49-F238E27FC236}">
                <a16:creationId xmlns:a16="http://schemas.microsoft.com/office/drawing/2014/main" id="{9F46EED1-D8EE-99D0-BB4A-3B2641699336}"/>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8749" t="40808" r="50051" b="43746"/>
          <a:stretch/>
        </p:blipFill>
        <p:spPr>
          <a:xfrm>
            <a:off x="1" y="4572000"/>
            <a:ext cx="4064399" cy="2286000"/>
          </a:xfrm>
        </p:spPr>
      </p:pic>
      <p:pic>
        <p:nvPicPr>
          <p:cNvPr id="25" name="Picture Placeholder 24">
            <a:extLst>
              <a:ext uri="{FF2B5EF4-FFF2-40B4-BE49-F238E27FC236}">
                <a16:creationId xmlns:a16="http://schemas.microsoft.com/office/drawing/2014/main" id="{D6A25E12-0C34-86D8-B458-7D1F4C40D03B}"/>
              </a:ext>
            </a:extLst>
          </p:cNvPr>
          <p:cNvPicPr>
            <a:picLocks noGrp="1" noChangeAspect="1"/>
          </p:cNvPicPr>
          <p:nvPr>
            <p:ph type="pic" sz="quarter" idx="17"/>
          </p:nvPr>
        </p:nvPicPr>
        <p:blipFill rotWithShape="1">
          <a:blip r:embed="rId6">
            <a:extLst>
              <a:ext uri="{28A0092B-C50C-407E-A947-70E740481C1C}">
                <a14:useLocalDpi xmlns:a14="http://schemas.microsoft.com/office/drawing/2010/main" val="0"/>
              </a:ext>
            </a:extLst>
          </a:blip>
          <a:srcRect l="18405" t="39331" r="37840" b="44267"/>
          <a:stretch/>
        </p:blipFill>
        <p:spPr>
          <a:xfrm>
            <a:off x="4064400" y="2286000"/>
            <a:ext cx="4064399" cy="2286000"/>
          </a:xfrm>
        </p:spPr>
      </p:pic>
      <p:pic>
        <p:nvPicPr>
          <p:cNvPr id="29" name="Picture Placeholder 28">
            <a:extLst>
              <a:ext uri="{FF2B5EF4-FFF2-40B4-BE49-F238E27FC236}">
                <a16:creationId xmlns:a16="http://schemas.microsoft.com/office/drawing/2014/main" id="{59A169D7-3AB7-6993-B629-03CBCA3B7DCC}"/>
              </a:ext>
            </a:extLst>
          </p:cNvPr>
          <p:cNvPicPr>
            <a:picLocks noGrp="1" noChangeAspect="1"/>
          </p:cNvPicPr>
          <p:nvPr>
            <p:ph type="pic" sz="quarter" idx="18"/>
          </p:nvPr>
        </p:nvPicPr>
        <p:blipFill rotWithShape="1">
          <a:blip r:embed="rId7">
            <a:extLst>
              <a:ext uri="{28A0092B-C50C-407E-A947-70E740481C1C}">
                <a14:useLocalDpi xmlns:a14="http://schemas.microsoft.com/office/drawing/2010/main" val="0"/>
              </a:ext>
            </a:extLst>
          </a:blip>
          <a:srcRect l="37493" t="39194" r="16313" b="43494"/>
          <a:stretch/>
        </p:blipFill>
        <p:spPr>
          <a:xfrm>
            <a:off x="4064400" y="4572000"/>
            <a:ext cx="4064399" cy="2286000"/>
          </a:xfrm>
        </p:spPr>
      </p:pic>
      <p:pic>
        <p:nvPicPr>
          <p:cNvPr id="17" name="Picture Placeholder 16">
            <a:extLst>
              <a:ext uri="{FF2B5EF4-FFF2-40B4-BE49-F238E27FC236}">
                <a16:creationId xmlns:a16="http://schemas.microsoft.com/office/drawing/2014/main" id="{B9A4672F-6CCB-3E29-B8D5-18456FB21230}"/>
              </a:ext>
            </a:extLst>
          </p:cNvPr>
          <p:cNvPicPr>
            <a:picLocks noGrp="1" noChangeAspect="1"/>
          </p:cNvPicPr>
          <p:nvPr>
            <p:ph type="pic" sz="quarter" idx="19"/>
          </p:nvPr>
        </p:nvPicPr>
        <p:blipFill rotWithShape="1">
          <a:blip r:embed="rId8">
            <a:extLst>
              <a:ext uri="{28A0092B-C50C-407E-A947-70E740481C1C}">
                <a14:useLocalDpi xmlns:a14="http://schemas.microsoft.com/office/drawing/2010/main" val="0"/>
              </a:ext>
            </a:extLst>
          </a:blip>
          <a:srcRect l="15464" t="35299" r="41449" b="48549"/>
          <a:stretch/>
        </p:blipFill>
        <p:spPr>
          <a:xfrm>
            <a:off x="8128799" y="0"/>
            <a:ext cx="4068000" cy="2288025"/>
          </a:xfrm>
        </p:spPr>
      </p:pic>
      <p:pic>
        <p:nvPicPr>
          <p:cNvPr id="23" name="Picture Placeholder 22">
            <a:extLst>
              <a:ext uri="{FF2B5EF4-FFF2-40B4-BE49-F238E27FC236}">
                <a16:creationId xmlns:a16="http://schemas.microsoft.com/office/drawing/2014/main" id="{962A3042-43CC-94DD-B296-4BDBD38D1941}"/>
              </a:ext>
            </a:extLst>
          </p:cNvPr>
          <p:cNvPicPr>
            <a:picLocks noGrp="1" noChangeAspect="1"/>
          </p:cNvPicPr>
          <p:nvPr>
            <p:ph type="pic" sz="quarter" idx="20"/>
          </p:nvPr>
        </p:nvPicPr>
        <p:blipFill rotWithShape="1">
          <a:blip r:embed="rId9">
            <a:extLst>
              <a:ext uri="{28A0092B-C50C-407E-A947-70E740481C1C}">
                <a14:useLocalDpi xmlns:a14="http://schemas.microsoft.com/office/drawing/2010/main" val="0"/>
              </a:ext>
            </a:extLst>
          </a:blip>
          <a:srcRect l="36288" t="32958" r="13985" b="48400"/>
          <a:stretch/>
        </p:blipFill>
        <p:spPr>
          <a:xfrm>
            <a:off x="8128923" y="2286000"/>
            <a:ext cx="4068000" cy="2288025"/>
          </a:xfrm>
        </p:spPr>
      </p:pic>
      <p:pic>
        <p:nvPicPr>
          <p:cNvPr id="31" name="Picture Placeholder 30">
            <a:extLst>
              <a:ext uri="{FF2B5EF4-FFF2-40B4-BE49-F238E27FC236}">
                <a16:creationId xmlns:a16="http://schemas.microsoft.com/office/drawing/2014/main" id="{69EBD639-FF93-6BCB-B09D-BB2D329D355E}"/>
              </a:ext>
            </a:extLst>
          </p:cNvPr>
          <p:cNvPicPr>
            <a:picLocks noGrp="1" noChangeAspect="1"/>
          </p:cNvPicPr>
          <p:nvPr>
            <p:ph type="pic" sz="quarter" idx="21"/>
          </p:nvPr>
        </p:nvPicPr>
        <p:blipFill rotWithShape="1">
          <a:blip r:embed="rId10">
            <a:extLst>
              <a:ext uri="{28A0092B-C50C-407E-A947-70E740481C1C}">
                <a14:useLocalDpi xmlns:a14="http://schemas.microsoft.com/office/drawing/2010/main" val="0"/>
              </a:ext>
            </a:extLst>
          </a:blip>
          <a:srcRect l="7911" t="24611" r="30565" b="52323"/>
          <a:stretch/>
        </p:blipFill>
        <p:spPr>
          <a:xfrm>
            <a:off x="8128799" y="4572000"/>
            <a:ext cx="4068000" cy="2288025"/>
          </a:xfrm>
        </p:spPr>
      </p:pic>
      <p:pic>
        <p:nvPicPr>
          <p:cNvPr id="15" name="Picture Placeholder 14">
            <a:extLst>
              <a:ext uri="{FF2B5EF4-FFF2-40B4-BE49-F238E27FC236}">
                <a16:creationId xmlns:a16="http://schemas.microsoft.com/office/drawing/2014/main" id="{1FB8C231-146D-2064-1A63-2970384E17AF}"/>
              </a:ext>
            </a:extLst>
          </p:cNvPr>
          <p:cNvPicPr>
            <a:picLocks noGrp="1" noChangeAspect="1"/>
          </p:cNvPicPr>
          <p:nvPr>
            <p:ph type="pic" sz="quarter" idx="16"/>
          </p:nvPr>
        </p:nvPicPr>
        <p:blipFill rotWithShape="1">
          <a:blip r:embed="rId11">
            <a:extLst>
              <a:ext uri="{28A0092B-C50C-407E-A947-70E740481C1C}">
                <a14:useLocalDpi xmlns:a14="http://schemas.microsoft.com/office/drawing/2010/main" val="0"/>
              </a:ext>
            </a:extLst>
          </a:blip>
          <a:srcRect l="31767" t="36459" r="13471" b="43018"/>
          <a:stretch/>
        </p:blipFill>
        <p:spPr>
          <a:xfrm>
            <a:off x="4064400" y="0"/>
            <a:ext cx="4064400" cy="2285333"/>
          </a:xfrm>
        </p:spPr>
      </p:pic>
    </p:spTree>
    <p:extLst>
      <p:ext uri="{BB962C8B-B14F-4D97-AF65-F5344CB8AC3E}">
        <p14:creationId xmlns:p14="http://schemas.microsoft.com/office/powerpoint/2010/main" val="18663587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50"/>
                                        <p:tgtEl>
                                          <p:spTgt spid="27"/>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50"/>
                                        <p:tgtEl>
                                          <p:spTgt spid="29"/>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p:txBody>
          <a:bodyPr/>
          <a:lstStyle/>
          <a:p>
            <a:endParaRPr lang="nl-NL"/>
          </a:p>
        </p:txBody>
      </p:sp>
      <p:sp>
        <p:nvSpPr>
          <p:cNvPr id="2" name="Tijdelijke aanduiding voor tekst 1"/>
          <p:cNvSpPr>
            <a:spLocks noGrp="1"/>
          </p:cNvSpPr>
          <p:nvPr>
            <p:ph type="body" sz="quarter" idx="12"/>
          </p:nvPr>
        </p:nvSpPr>
        <p:spPr>
          <a:solidFill>
            <a:srgbClr val="001158"/>
          </a:solidFill>
        </p:spPr>
        <p:txBody>
          <a:bodyPr/>
          <a:lstStyle/>
          <a:p>
            <a:endParaRPr lang="nl-NL" dirty="0"/>
          </a:p>
        </p:txBody>
      </p:sp>
      <p:sp>
        <p:nvSpPr>
          <p:cNvPr id="4" name="Titel 3"/>
          <p:cNvSpPr>
            <a:spLocks noGrp="1"/>
          </p:cNvSpPr>
          <p:nvPr>
            <p:ph type="title"/>
          </p:nvPr>
        </p:nvSpPr>
        <p:spPr/>
        <p:txBody>
          <a:bodyPr/>
          <a:lstStyle/>
          <a:p>
            <a:r>
              <a:rPr lang="nl-NL" dirty="0"/>
              <a:t>universiteitleiden.nl</a:t>
            </a:r>
          </a:p>
        </p:txBody>
      </p:sp>
      <p:sp>
        <p:nvSpPr>
          <p:cNvPr id="5" name="Tijdelijke aanduiding voor tekst 4"/>
          <p:cNvSpPr>
            <a:spLocks noGrp="1"/>
          </p:cNvSpPr>
          <p:nvPr>
            <p:ph type="body" sz="quarter" idx="14"/>
          </p:nvPr>
        </p:nvSpPr>
        <p:spPr/>
        <p:txBody>
          <a:bodyPr>
            <a:normAutofit/>
          </a:bodyPr>
          <a:lstStyle/>
          <a:p>
            <a:r>
              <a:rPr lang="nl-NL" dirty="0"/>
              <a:t>E-mailadres</a:t>
            </a:r>
          </a:p>
        </p:txBody>
      </p:sp>
    </p:spTree>
    <p:extLst>
      <p:ext uri="{BB962C8B-B14F-4D97-AF65-F5344CB8AC3E}">
        <p14:creationId xmlns:p14="http://schemas.microsoft.com/office/powerpoint/2010/main" val="200619375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A6CEA8C7-0C79-E14D-BFCD-9963481ECC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8350" cy="6858000"/>
          </a:xfrm>
          <a:prstGeom prst="rect">
            <a:avLst/>
          </a:prstGeom>
        </p:spPr>
      </p:pic>
      <p:sp>
        <p:nvSpPr>
          <p:cNvPr id="7" name="Rechthoek 6"/>
          <p:cNvSpPr/>
          <p:nvPr/>
        </p:nvSpPr>
        <p:spPr>
          <a:xfrm>
            <a:off x="-1"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b="1" dirty="0">
                <a:solidFill>
                  <a:schemeClr val="bg2"/>
                </a:solidFill>
              </a:rPr>
              <a:t>	</a:t>
            </a:r>
            <a:endParaRPr lang="nl-NL" dirty="0">
              <a:solidFill>
                <a:srgbClr val="FFFFFF"/>
              </a:solidFill>
            </a:endParaRPr>
          </a:p>
        </p:txBody>
      </p:sp>
      <p:pic>
        <p:nvPicPr>
          <p:cNvPr id="9" name="Afbeelding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sp>
        <p:nvSpPr>
          <p:cNvPr id="10" name="Tekstvak 9"/>
          <p:cNvSpPr txBox="1"/>
          <p:nvPr/>
        </p:nvSpPr>
        <p:spPr>
          <a:xfrm>
            <a:off x="411163" y="414485"/>
            <a:ext cx="5688012" cy="954107"/>
          </a:xfrm>
          <a:prstGeom prst="rect">
            <a:avLst/>
          </a:prstGeom>
          <a:solidFill>
            <a:schemeClr val="bg1"/>
          </a:solidFill>
        </p:spPr>
        <p:txBody>
          <a:bodyPr wrap="square" rtlCol="0">
            <a:spAutoFit/>
          </a:bodyPr>
          <a:lstStyle/>
          <a:p>
            <a:pPr marL="180000">
              <a:tabLst>
                <a:tab pos="180000" algn="l"/>
              </a:tabLst>
            </a:pPr>
            <a:r>
              <a:rPr lang="nl-NL" sz="2800" b="1" dirty="0">
                <a:solidFill>
                  <a:schemeClr val="accent1"/>
                </a:solidFill>
              </a:rPr>
              <a:t>1</a:t>
            </a:r>
            <a:r>
              <a:rPr lang="nl-NL" sz="2800" b="1" dirty="0">
                <a:solidFill>
                  <a:srgbClr val="001158"/>
                </a:solidFill>
              </a:rPr>
              <a:t> internationale</a:t>
            </a:r>
          </a:p>
          <a:p>
            <a:pPr marL="180000" defTabSz="180000">
              <a:tabLst>
                <a:tab pos="180000" algn="l"/>
              </a:tabLst>
            </a:pPr>
            <a:r>
              <a:rPr lang="nl-NL" sz="2800" b="1" dirty="0">
                <a:solidFill>
                  <a:srgbClr val="001158"/>
                </a:solidFill>
              </a:rPr>
              <a:t>	 </a:t>
            </a:r>
            <a:r>
              <a:rPr lang="nl-NL" sz="2800" b="1" dirty="0">
                <a:solidFill>
                  <a:schemeClr val="bg2"/>
                </a:solidFill>
              </a:rPr>
              <a:t>topuniversiteit</a:t>
            </a:r>
            <a:endParaRPr lang="nl-NL" sz="2800" dirty="0">
              <a:solidFill>
                <a:schemeClr val="accent1"/>
              </a:solidFill>
            </a:endParaRPr>
          </a:p>
        </p:txBody>
      </p:sp>
      <p:sp>
        <p:nvSpPr>
          <p:cNvPr id="11" name="Tekstvak 10"/>
          <p:cNvSpPr txBox="1"/>
          <p:nvPr/>
        </p:nvSpPr>
        <p:spPr>
          <a:xfrm>
            <a:off x="411162" y="1913102"/>
            <a:ext cx="5688013" cy="1015663"/>
          </a:xfrm>
          <a:prstGeom prst="rect">
            <a:avLst/>
          </a:prstGeom>
          <a:solidFill>
            <a:schemeClr val="bg1"/>
          </a:solidFill>
        </p:spPr>
        <p:txBody>
          <a:bodyPr wrap="square" rtlCol="0">
            <a:spAutoFit/>
          </a:bodyPr>
          <a:lstStyle/>
          <a:p>
            <a:pPr marL="180000" defTabSz="180000">
              <a:tabLst>
                <a:tab pos="180000" algn="l"/>
              </a:tabLst>
            </a:pPr>
            <a:r>
              <a:rPr lang="nl-NL" sz="3200" b="1" dirty="0">
                <a:solidFill>
                  <a:schemeClr val="accent1"/>
                </a:solidFill>
              </a:rPr>
              <a:t>2</a:t>
            </a:r>
            <a:r>
              <a:rPr lang="nl-NL" sz="3200" b="1" dirty="0">
                <a:solidFill>
                  <a:srgbClr val="001158"/>
                </a:solidFill>
              </a:rPr>
              <a:t> inspirerende steden</a:t>
            </a:r>
            <a:r>
              <a:rPr lang="nl-NL" sz="2800" dirty="0">
                <a:solidFill>
                  <a:srgbClr val="001158"/>
                </a:solidFill>
              </a:rPr>
              <a:t/>
            </a:r>
            <a:br>
              <a:rPr lang="nl-NL" sz="2800" dirty="0">
                <a:solidFill>
                  <a:srgbClr val="001158"/>
                </a:solidFill>
              </a:rPr>
            </a:br>
            <a:r>
              <a:rPr lang="nl-NL" sz="2800" b="1" dirty="0">
                <a:solidFill>
                  <a:schemeClr val="bg2"/>
                </a:solidFill>
              </a:rPr>
              <a:t>		</a:t>
            </a:r>
            <a:r>
              <a:rPr lang="nl-NL" sz="2800" dirty="0">
                <a:solidFill>
                  <a:schemeClr val="bg2"/>
                </a:solidFill>
              </a:rPr>
              <a:t>Leiden en Den Haag</a:t>
            </a:r>
            <a:endParaRPr lang="nl-NL" sz="2800" dirty="0">
              <a:solidFill>
                <a:schemeClr val="accent1"/>
              </a:solidFill>
            </a:endParaRPr>
          </a:p>
        </p:txBody>
      </p:sp>
      <p:sp>
        <p:nvSpPr>
          <p:cNvPr id="15" name="Tekstvak 14"/>
          <p:cNvSpPr txBox="1"/>
          <p:nvPr/>
        </p:nvSpPr>
        <p:spPr>
          <a:xfrm>
            <a:off x="411163" y="3473274"/>
            <a:ext cx="5688012" cy="1877437"/>
          </a:xfrm>
          <a:prstGeom prst="rect">
            <a:avLst/>
          </a:prstGeom>
          <a:solidFill>
            <a:schemeClr val="bg1"/>
          </a:solidFill>
        </p:spPr>
        <p:txBody>
          <a:bodyPr wrap="square" rtlCol="0">
            <a:spAutoFit/>
          </a:bodyPr>
          <a:lstStyle/>
          <a:p>
            <a:pPr marL="180000" defTabSz="180000">
              <a:tabLst>
                <a:tab pos="180000" algn="l"/>
              </a:tabLst>
            </a:pPr>
            <a:r>
              <a:rPr lang="nl-NL" sz="3200" b="1" dirty="0">
                <a:solidFill>
                  <a:schemeClr val="accent1"/>
                </a:solidFill>
              </a:rPr>
              <a:t>3</a:t>
            </a:r>
            <a:r>
              <a:rPr lang="nl-NL" sz="3200" b="1" dirty="0">
                <a:solidFill>
                  <a:srgbClr val="001158"/>
                </a:solidFill>
              </a:rPr>
              <a:t> campussen</a:t>
            </a:r>
            <a:r>
              <a:rPr lang="nl-NL" sz="2800" dirty="0">
                <a:solidFill>
                  <a:srgbClr val="001158"/>
                </a:solidFill>
              </a:rPr>
              <a:t/>
            </a:r>
            <a:br>
              <a:rPr lang="nl-NL" sz="2800" dirty="0">
                <a:solidFill>
                  <a:srgbClr val="001158"/>
                </a:solidFill>
              </a:rPr>
            </a:br>
            <a:r>
              <a:rPr lang="nl-NL" sz="2800" dirty="0">
                <a:solidFill>
                  <a:srgbClr val="001158"/>
                </a:solidFill>
              </a:rPr>
              <a:t>		Leiden </a:t>
            </a:r>
            <a:r>
              <a:rPr lang="nl-NL" sz="2800" dirty="0">
                <a:solidFill>
                  <a:schemeClr val="bg2"/>
                </a:solidFill>
              </a:rPr>
              <a:t>binnenstad</a:t>
            </a:r>
          </a:p>
          <a:p>
            <a:pPr marL="180000" defTabSz="180000">
              <a:tabLst>
                <a:tab pos="180000" algn="l"/>
              </a:tabLst>
            </a:pPr>
            <a:r>
              <a:rPr lang="nl-NL" sz="2800" dirty="0">
                <a:solidFill>
                  <a:schemeClr val="bg2"/>
                </a:solidFill>
              </a:rPr>
              <a:t>	  Leiden Bio Science Park</a:t>
            </a:r>
          </a:p>
          <a:p>
            <a:pPr marL="180000" defTabSz="180000">
              <a:tabLst>
                <a:tab pos="180000" algn="l"/>
              </a:tabLst>
            </a:pPr>
            <a:r>
              <a:rPr lang="nl-NL" sz="2800" dirty="0">
                <a:solidFill>
                  <a:schemeClr val="bg2"/>
                </a:solidFill>
              </a:rPr>
              <a:t>    Campus Den Haag</a:t>
            </a:r>
          </a:p>
        </p:txBody>
      </p:sp>
      <p:sp>
        <p:nvSpPr>
          <p:cNvPr id="4" name="Tekstvak 3">
            <a:extLst>
              <a:ext uri="{FF2B5EF4-FFF2-40B4-BE49-F238E27FC236}">
                <a16:creationId xmlns:a16="http://schemas.microsoft.com/office/drawing/2014/main" id="{5CFBC690-5F4B-294C-A971-02B339E0FFE0}"/>
              </a:ext>
            </a:extLst>
          </p:cNvPr>
          <p:cNvSpPr txBox="1"/>
          <p:nvPr/>
        </p:nvSpPr>
        <p:spPr>
          <a:xfrm>
            <a:off x="427833" y="1368592"/>
            <a:ext cx="1134838" cy="523220"/>
          </a:xfrm>
          <a:prstGeom prst="rect">
            <a:avLst/>
          </a:prstGeom>
          <a:noFill/>
        </p:spPr>
        <p:txBody>
          <a:bodyPr wrap="square" rtlCol="0">
            <a:spAutoFit/>
          </a:bodyPr>
          <a:lstStyle/>
          <a:p>
            <a:r>
              <a:rPr lang="nl-NL" sz="2800" dirty="0">
                <a:solidFill>
                  <a:schemeClr val="bg1"/>
                </a:solidFill>
              </a:rPr>
              <a:t>in…</a:t>
            </a:r>
          </a:p>
        </p:txBody>
      </p:sp>
      <p:sp>
        <p:nvSpPr>
          <p:cNvPr id="17" name="Tekstvak 16">
            <a:extLst>
              <a:ext uri="{FF2B5EF4-FFF2-40B4-BE49-F238E27FC236}">
                <a16:creationId xmlns:a16="http://schemas.microsoft.com/office/drawing/2014/main" id="{8523DD7A-3249-C845-95AE-48DEAB7F7C51}"/>
              </a:ext>
            </a:extLst>
          </p:cNvPr>
          <p:cNvSpPr txBox="1"/>
          <p:nvPr/>
        </p:nvSpPr>
        <p:spPr>
          <a:xfrm>
            <a:off x="427833" y="2928765"/>
            <a:ext cx="1134838" cy="523220"/>
          </a:xfrm>
          <a:prstGeom prst="rect">
            <a:avLst/>
          </a:prstGeom>
          <a:noFill/>
        </p:spPr>
        <p:txBody>
          <a:bodyPr wrap="square" rtlCol="0">
            <a:spAutoFit/>
          </a:bodyPr>
          <a:lstStyle/>
          <a:p>
            <a:r>
              <a:rPr lang="nl-NL" sz="2800" dirty="0">
                <a:solidFill>
                  <a:schemeClr val="bg1"/>
                </a:solidFill>
              </a:rPr>
              <a:t>met…</a:t>
            </a:r>
          </a:p>
        </p:txBody>
      </p:sp>
    </p:spTree>
    <p:extLst>
      <p:ext uri="{BB962C8B-B14F-4D97-AF65-F5344CB8AC3E}">
        <p14:creationId xmlns:p14="http://schemas.microsoft.com/office/powerpoint/2010/main" val="4240885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right)">
                                      <p:cBhvr>
                                        <p:cTn id="13" dur="500"/>
                                        <p:tgtEl>
                                          <p:spTgt spid="10"/>
                                        </p:tgtEl>
                                      </p:cBhvr>
                                    </p:animEffect>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12" presetClass="entr" presetSubtype="8"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ppt_x</p:attrName>
                                        </p:attrNameLst>
                                      </p:cBhvr>
                                      <p:tavLst>
                                        <p:tav tm="0">
                                          <p:val>
                                            <p:strVal val="#ppt_x-#ppt_w*1.125000"/>
                                          </p:val>
                                        </p:tav>
                                        <p:tav tm="100000">
                                          <p:val>
                                            <p:strVal val="#ppt_x"/>
                                          </p:val>
                                        </p:tav>
                                      </p:tavLst>
                                    </p:anim>
                                    <p:animEffect transition="in" filter="wipe(right)">
                                      <p:cBhvr>
                                        <p:cTn id="23" dur="500"/>
                                        <p:tgtEl>
                                          <p:spTgt spid="11"/>
                                        </p:tgtEl>
                                      </p:cBhvr>
                                    </p:animEffect>
                                  </p:childTnLst>
                                </p:cTn>
                              </p:par>
                            </p:childTnLst>
                          </p:cTn>
                        </p:par>
                        <p:par>
                          <p:cTn id="24" fill="hold">
                            <p:stCondLst>
                              <p:cond delay="4500"/>
                            </p:stCondLst>
                            <p:childTnLst>
                              <p:par>
                                <p:cTn id="25" presetID="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0-#ppt_w/2"/>
                                          </p:val>
                                        </p:tav>
                                        <p:tav tm="100000">
                                          <p:val>
                                            <p:strVal val="#ppt_x"/>
                                          </p:val>
                                        </p:tav>
                                      </p:tavLst>
                                    </p:anim>
                                    <p:anim calcmode="lin" valueType="num">
                                      <p:cBhvr additive="base">
                                        <p:cTn id="28" dur="10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5500"/>
                            </p:stCondLst>
                            <p:childTnLst>
                              <p:par>
                                <p:cTn id="30" presetID="12" presetClass="entr" presetSubtype="8" fill="hold" grpId="0" nodeType="afterEffect">
                                  <p:stCondLst>
                                    <p:cond delay="10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ppt_x</p:attrName>
                                        </p:attrNameLst>
                                      </p:cBhvr>
                                      <p:tavLst>
                                        <p:tav tm="0">
                                          <p:val>
                                            <p:strVal val="#ppt_x-#ppt_w*1.125000"/>
                                          </p:val>
                                        </p:tav>
                                        <p:tav tm="100000">
                                          <p:val>
                                            <p:strVal val="#ppt_x"/>
                                          </p:val>
                                        </p:tav>
                                      </p:tavLst>
                                    </p:anim>
                                    <p:animEffect transition="in" filter="wipe(righ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1890" b="21890"/>
          <a:stretch>
            <a:fillRect/>
          </a:stretch>
        </p:blipFill>
        <p:spPr/>
      </p:pic>
      <p:grpSp>
        <p:nvGrpSpPr>
          <p:cNvPr id="13" name="Groeperen 12"/>
          <p:cNvGrpSpPr/>
          <p:nvPr/>
        </p:nvGrpSpPr>
        <p:grpSpPr>
          <a:xfrm>
            <a:off x="-1" y="0"/>
            <a:ext cx="12198349" cy="6858000"/>
            <a:chOff x="-1" y="0"/>
            <a:chExt cx="12198349" cy="6858000"/>
          </a:xfrm>
        </p:grpSpPr>
        <p:sp>
          <p:nvSpPr>
            <p:cNvPr id="8" name="Rechthoek 7"/>
            <p:cNvSpPr/>
            <p:nvPr/>
          </p:nvSpPr>
          <p:spPr>
            <a:xfrm>
              <a:off x="-1" y="0"/>
              <a:ext cx="12198349" cy="6858000"/>
            </a:xfrm>
            <a:prstGeom prst="rect">
              <a:avLst/>
            </a:prstGeom>
            <a:solidFill>
              <a:srgbClr val="AD8B1D">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Afbeelding 11"/>
            <p:cNvPicPr>
              <a:picLocks/>
            </p:cNvPicPr>
            <p:nvPr/>
          </p:nvPicPr>
          <p:blipFill>
            <a:blip r:embed="rId4">
              <a:extLst>
                <a:ext uri="{28A0092B-C50C-407E-A947-70E740481C1C}">
                  <a14:useLocalDpi xmlns:a14="http://schemas.microsoft.com/office/drawing/2010/main" val="0"/>
                </a:ext>
              </a:extLst>
            </a:blip>
            <a:stretch>
              <a:fillRect/>
            </a:stretch>
          </p:blipFill>
          <p:spPr>
            <a:xfrm>
              <a:off x="6099173" y="0"/>
              <a:ext cx="4777329" cy="5372380"/>
            </a:xfrm>
            <a:prstGeom prst="rect">
              <a:avLst/>
            </a:prstGeom>
          </p:spPr>
        </p:pic>
      </p:grpSp>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grpSp>
        <p:nvGrpSpPr>
          <p:cNvPr id="7" name="Groeperen 6"/>
          <p:cNvGrpSpPr/>
          <p:nvPr/>
        </p:nvGrpSpPr>
        <p:grpSpPr>
          <a:xfrm>
            <a:off x="411161" y="0"/>
            <a:ext cx="5688014" cy="5372380"/>
            <a:chOff x="411161" y="0"/>
            <a:chExt cx="5688014" cy="5372380"/>
          </a:xfrm>
        </p:grpSpPr>
        <p:sp>
          <p:nvSpPr>
            <p:cNvPr id="4" name="Rechthoek 3"/>
            <p:cNvSpPr/>
            <p:nvPr/>
          </p:nvSpPr>
          <p:spPr>
            <a:xfrm>
              <a:off x="411162" y="0"/>
              <a:ext cx="5688013" cy="5192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1161" y="401770"/>
              <a:ext cx="5688013" cy="4339650"/>
            </a:xfrm>
            <a:prstGeom prst="rect">
              <a:avLst/>
            </a:prstGeom>
            <a:noFill/>
          </p:spPr>
          <p:txBody>
            <a:bodyPr wrap="square" rtlCol="0">
              <a:spAutoFit/>
            </a:bodyPr>
            <a:lstStyle/>
            <a:p>
              <a:pPr marL="180000"/>
              <a:r>
                <a:rPr lang="nl-NL" sz="4000" b="1" dirty="0">
                  <a:solidFill>
                    <a:schemeClr val="bg2"/>
                  </a:solidFill>
                </a:rPr>
                <a:t>Eerste universiteit van Nederland</a:t>
              </a:r>
              <a:endParaRPr lang="nl-NL" sz="4000" dirty="0">
                <a:solidFill>
                  <a:schemeClr val="bg2"/>
                </a:solidFill>
              </a:endParaRPr>
            </a:p>
            <a:p>
              <a:pPr marL="180000"/>
              <a:endParaRPr lang="nl-NL" b="1" dirty="0">
                <a:solidFill>
                  <a:schemeClr val="bg2"/>
                </a:solidFill>
              </a:endParaRPr>
            </a:p>
            <a:p>
              <a:pPr marL="180000"/>
              <a:r>
                <a:rPr lang="nl-NL" sz="2600" dirty="0">
                  <a:solidFill>
                    <a:schemeClr val="bg2"/>
                  </a:solidFill>
                  <a:latin typeface="+mj-lt"/>
                </a:rPr>
                <a:t>Opgericht door </a:t>
              </a:r>
            </a:p>
            <a:p>
              <a:pPr marL="180000"/>
              <a:r>
                <a:rPr lang="nl-NL" sz="2400" dirty="0">
                  <a:solidFill>
                    <a:schemeClr val="bg2"/>
                  </a:solidFill>
                  <a:ea typeface="Verdana" charset="0"/>
                  <a:cs typeface="Verdana" charset="0"/>
                </a:rPr>
                <a:t>Willem van Oranje in 1575 </a:t>
              </a:r>
            </a:p>
            <a:p>
              <a:pPr marL="180000"/>
              <a:r>
                <a:rPr lang="nl-NL" sz="2400" dirty="0">
                  <a:solidFill>
                    <a:schemeClr val="bg2"/>
                  </a:solidFill>
                  <a:ea typeface="Verdana" charset="0"/>
                  <a:cs typeface="Verdana" charset="0"/>
                </a:rPr>
                <a:t>Als beloning voor verzet tegen </a:t>
              </a:r>
              <a:br>
                <a:rPr lang="nl-NL" sz="2400" dirty="0">
                  <a:solidFill>
                    <a:schemeClr val="bg2"/>
                  </a:solidFill>
                  <a:ea typeface="Verdana" charset="0"/>
                  <a:cs typeface="Verdana" charset="0"/>
                </a:rPr>
              </a:br>
              <a:r>
                <a:rPr lang="nl-NL" sz="2400" dirty="0">
                  <a:solidFill>
                    <a:schemeClr val="bg2"/>
                  </a:solidFill>
                  <a:ea typeface="Verdana" charset="0"/>
                  <a:cs typeface="Verdana" charset="0"/>
                </a:rPr>
                <a:t>de Spanjaarden</a:t>
              </a:r>
            </a:p>
            <a:p>
              <a:pPr marL="180000"/>
              <a:endParaRPr lang="nl-NL" sz="2400" b="1" dirty="0">
                <a:solidFill>
                  <a:schemeClr val="bg2"/>
                </a:solidFill>
              </a:endParaRPr>
            </a:p>
            <a:p>
              <a:pPr marL="180000"/>
              <a:r>
                <a:rPr lang="nl-NL" sz="2600" b="1" dirty="0">
                  <a:solidFill>
                    <a:schemeClr val="bg2"/>
                  </a:solidFill>
                </a:rPr>
                <a:t>Motto </a:t>
              </a:r>
              <a:br>
                <a:rPr lang="nl-NL" sz="2600" b="1" dirty="0">
                  <a:solidFill>
                    <a:schemeClr val="bg2"/>
                  </a:solidFill>
                </a:rPr>
              </a:br>
              <a:r>
                <a:rPr lang="nl-NL" sz="2400" i="1" dirty="0" err="1">
                  <a:solidFill>
                    <a:schemeClr val="bg2"/>
                  </a:solidFill>
                </a:rPr>
                <a:t>Praesidium</a:t>
              </a:r>
              <a:r>
                <a:rPr lang="nl-NL" sz="2400" i="1" dirty="0">
                  <a:solidFill>
                    <a:schemeClr val="bg2"/>
                  </a:solidFill>
                </a:rPr>
                <a:t> </a:t>
              </a:r>
              <a:r>
                <a:rPr lang="nl-NL" sz="2400" i="1" dirty="0" err="1">
                  <a:solidFill>
                    <a:schemeClr val="bg2"/>
                  </a:solidFill>
                </a:rPr>
                <a:t>Libertatis</a:t>
              </a:r>
              <a:endParaRPr lang="nl-NL" sz="2400" dirty="0">
                <a:solidFill>
                  <a:schemeClr val="bg2"/>
                </a:solidFill>
              </a:endParaRPr>
            </a:p>
          </p:txBody>
        </p:sp>
        <p:sp>
          <p:nvSpPr>
            <p:cNvPr id="10" name="Rechthoek 9"/>
            <p:cNvSpPr/>
            <p:nvPr/>
          </p:nvSpPr>
          <p:spPr>
            <a:xfrm>
              <a:off x="411161" y="5192380"/>
              <a:ext cx="5688014" cy="1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214770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grpSp>
        <p:nvGrpSpPr>
          <p:cNvPr id="2" name="Groeperen 1"/>
          <p:cNvGrpSpPr/>
          <p:nvPr/>
        </p:nvGrpSpPr>
        <p:grpSpPr>
          <a:xfrm>
            <a:off x="4865" y="-1725"/>
            <a:ext cx="12190311" cy="6854430"/>
            <a:chOff x="1690" y="-3512"/>
            <a:chExt cx="12196660" cy="6858000"/>
          </a:xfrm>
        </p:grpSpPr>
        <p:sp>
          <p:nvSpPr>
            <p:cNvPr id="54" name="Rechthoek 53"/>
            <p:cNvSpPr/>
            <p:nvPr/>
          </p:nvSpPr>
          <p:spPr>
            <a:xfrm>
              <a:off x="1690"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799">
                <a:solidFill>
                  <a:srgbClr val="FFFFFF"/>
                </a:solidFill>
              </a:endParaRPr>
            </a:p>
          </p:txBody>
        </p:sp>
        <p:sp>
          <p:nvSpPr>
            <p:cNvPr id="55" name="Titel 1"/>
            <p:cNvSpPr txBox="1">
              <a:spLocks/>
            </p:cNvSpPr>
            <p:nvPr/>
          </p:nvSpPr>
          <p:spPr>
            <a:xfrm>
              <a:off x="404662" y="404664"/>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a:r>
                <a:rPr lang="nl-NL" sz="3998" dirty="0">
                  <a:solidFill>
                    <a:srgbClr val="FFFFFF"/>
                  </a:solidFill>
                </a:rPr>
                <a:t>In cijfers</a:t>
              </a:r>
            </a:p>
          </p:txBody>
        </p:sp>
      </p:grpSp>
      <p:grpSp>
        <p:nvGrpSpPr>
          <p:cNvPr id="3" name="Groeperen 2"/>
          <p:cNvGrpSpPr/>
          <p:nvPr/>
        </p:nvGrpSpPr>
        <p:grpSpPr>
          <a:xfrm>
            <a:off x="4587794" y="1150283"/>
            <a:ext cx="2878501" cy="1536785"/>
            <a:chOff x="1323107" y="1171335"/>
            <a:chExt cx="2880000" cy="1537585"/>
          </a:xfrm>
        </p:grpSpPr>
        <p:sp>
          <p:nvSpPr>
            <p:cNvPr id="5" name="Rechthoek 4"/>
            <p:cNvSpPr/>
            <p:nvPr/>
          </p:nvSpPr>
          <p:spPr>
            <a:xfrm>
              <a:off x="1323107" y="1340768"/>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7" name="Tekstvak 36"/>
            <p:cNvSpPr txBox="1"/>
            <p:nvPr/>
          </p:nvSpPr>
          <p:spPr>
            <a:xfrm>
              <a:off x="1323108" y="2339588"/>
              <a:ext cx="2879999" cy="369332"/>
            </a:xfrm>
            <a:prstGeom prst="rect">
              <a:avLst/>
            </a:prstGeom>
            <a:solidFill>
              <a:schemeClr val="bg2"/>
            </a:solidFill>
          </p:spPr>
          <p:txBody>
            <a:bodyPr wrap="square" rtlCol="0">
              <a:spAutoFit/>
            </a:bodyPr>
            <a:lstStyle/>
            <a:p>
              <a:pPr algn="ctr"/>
              <a:r>
                <a:rPr lang="nl-NL" sz="1799" b="1" dirty="0">
                  <a:solidFill>
                    <a:srgbClr val="FFFFFF"/>
                  </a:solidFill>
                </a:rPr>
                <a:t>Faculteiten</a:t>
              </a:r>
            </a:p>
          </p:txBody>
        </p:sp>
        <p:pic>
          <p:nvPicPr>
            <p:cNvPr id="40" name="Afbeelding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823" y="1171335"/>
              <a:ext cx="1174881" cy="1174881"/>
            </a:xfrm>
            <a:prstGeom prst="rect">
              <a:avLst/>
            </a:prstGeom>
          </p:spPr>
        </p:pic>
        <p:sp>
          <p:nvSpPr>
            <p:cNvPr id="41" name="Tekstvak 40"/>
            <p:cNvSpPr txBox="1"/>
            <p:nvPr/>
          </p:nvSpPr>
          <p:spPr>
            <a:xfrm>
              <a:off x="1498774" y="1553103"/>
              <a:ext cx="1624683" cy="646331"/>
            </a:xfrm>
            <a:prstGeom prst="rect">
              <a:avLst/>
            </a:prstGeom>
            <a:noFill/>
          </p:spPr>
          <p:txBody>
            <a:bodyPr wrap="square" rtlCol="0">
              <a:spAutoFit/>
            </a:bodyPr>
            <a:lstStyle/>
            <a:p>
              <a:r>
                <a:rPr lang="nl-NL" sz="3598" b="1" dirty="0">
                  <a:solidFill>
                    <a:srgbClr val="001158"/>
                  </a:solidFill>
                </a:rPr>
                <a:t>7</a:t>
              </a:r>
              <a:endParaRPr lang="nl-NL" sz="3598" b="1" dirty="0">
                <a:solidFill>
                  <a:srgbClr val="000000"/>
                </a:solidFill>
              </a:endParaRPr>
            </a:p>
          </p:txBody>
        </p:sp>
      </p:grpSp>
      <p:grpSp>
        <p:nvGrpSpPr>
          <p:cNvPr id="14" name="Groeperen 13"/>
          <p:cNvGrpSpPr/>
          <p:nvPr/>
        </p:nvGrpSpPr>
        <p:grpSpPr>
          <a:xfrm>
            <a:off x="1262783" y="1306612"/>
            <a:ext cx="2878501" cy="1367440"/>
            <a:chOff x="4590182" y="4668168"/>
            <a:chExt cx="2880000" cy="1368152"/>
          </a:xfrm>
        </p:grpSpPr>
        <p:sp>
          <p:nvSpPr>
            <p:cNvPr id="22" name="Rechthoek 21"/>
            <p:cNvSpPr/>
            <p:nvPr/>
          </p:nvSpPr>
          <p:spPr>
            <a:xfrm>
              <a:off x="4590182" y="4668168"/>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1" name="Rechthoek 30"/>
            <p:cNvSpPr/>
            <p:nvPr/>
          </p:nvSpPr>
          <p:spPr>
            <a:xfrm>
              <a:off x="4590182" y="5666988"/>
              <a:ext cx="2880000" cy="369332"/>
            </a:xfrm>
            <a:prstGeom prst="rect">
              <a:avLst/>
            </a:prstGeom>
            <a:solidFill>
              <a:schemeClr val="bg2"/>
            </a:solidFill>
          </p:spPr>
          <p:txBody>
            <a:bodyPr wrap="square">
              <a:spAutoFit/>
            </a:bodyPr>
            <a:lstStyle/>
            <a:p>
              <a:pPr algn="ctr"/>
              <a:r>
                <a:rPr lang="nl-NL" sz="1799" b="1" dirty="0">
                  <a:solidFill>
                    <a:srgbClr val="FFFFFF"/>
                  </a:solidFill>
                </a:rPr>
                <a:t>Steden</a:t>
              </a:r>
            </a:p>
          </p:txBody>
        </p:sp>
        <p:pic>
          <p:nvPicPr>
            <p:cNvPr id="50" name="Afbeelding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3784" y="4680174"/>
              <a:ext cx="995964" cy="995964"/>
            </a:xfrm>
            <a:prstGeom prst="rect">
              <a:avLst/>
            </a:prstGeom>
          </p:spPr>
        </p:pic>
        <p:sp>
          <p:nvSpPr>
            <p:cNvPr id="51" name="Tekstvak 50"/>
            <p:cNvSpPr txBox="1"/>
            <p:nvPr/>
          </p:nvSpPr>
          <p:spPr>
            <a:xfrm>
              <a:off x="4706454" y="4883025"/>
              <a:ext cx="1624683" cy="646331"/>
            </a:xfrm>
            <a:prstGeom prst="rect">
              <a:avLst/>
            </a:prstGeom>
            <a:noFill/>
          </p:spPr>
          <p:txBody>
            <a:bodyPr wrap="square" rtlCol="0">
              <a:spAutoFit/>
            </a:bodyPr>
            <a:lstStyle/>
            <a:p>
              <a:r>
                <a:rPr lang="nl-NL" sz="3598" b="1" dirty="0">
                  <a:solidFill>
                    <a:srgbClr val="001158"/>
                  </a:solidFill>
                </a:rPr>
                <a:t>2</a:t>
              </a:r>
              <a:endParaRPr lang="nl-NL" sz="3598" b="1" dirty="0">
                <a:solidFill>
                  <a:srgbClr val="000000"/>
                </a:solidFill>
              </a:endParaRPr>
            </a:p>
          </p:txBody>
        </p:sp>
      </p:grpSp>
      <p:grpSp>
        <p:nvGrpSpPr>
          <p:cNvPr id="6" name="Group 5"/>
          <p:cNvGrpSpPr/>
          <p:nvPr/>
        </p:nvGrpSpPr>
        <p:grpSpPr>
          <a:xfrm>
            <a:off x="7877424" y="1341197"/>
            <a:ext cx="2878501" cy="1367440"/>
            <a:chOff x="7877424" y="1341197"/>
            <a:chExt cx="2878501" cy="1367440"/>
          </a:xfrm>
        </p:grpSpPr>
        <p:sp>
          <p:nvSpPr>
            <p:cNvPr id="23" name="Rechthoek 22"/>
            <p:cNvSpPr/>
            <p:nvPr/>
          </p:nvSpPr>
          <p:spPr>
            <a:xfrm>
              <a:off x="7877424" y="1341197"/>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2" name="Rechthoek 31"/>
            <p:cNvSpPr/>
            <p:nvPr/>
          </p:nvSpPr>
          <p:spPr>
            <a:xfrm>
              <a:off x="7877424" y="2339497"/>
              <a:ext cx="2878501" cy="369140"/>
            </a:xfrm>
            <a:prstGeom prst="rect">
              <a:avLst/>
            </a:prstGeom>
            <a:solidFill>
              <a:schemeClr val="bg2"/>
            </a:solidFill>
          </p:spPr>
          <p:txBody>
            <a:bodyPr wrap="square">
              <a:spAutoFit/>
            </a:bodyPr>
            <a:lstStyle/>
            <a:p>
              <a:pPr algn="ctr"/>
              <a:r>
                <a:rPr lang="nl-NL" sz="1799" b="1" dirty="0">
                  <a:solidFill>
                    <a:srgbClr val="FFFFFF"/>
                  </a:solidFill>
                </a:rPr>
                <a:t>Medewerkers</a:t>
              </a:r>
            </a:p>
          </p:txBody>
        </p:sp>
        <p:pic>
          <p:nvPicPr>
            <p:cNvPr id="48" name="Afbeelding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74365" y="1353197"/>
              <a:ext cx="950267" cy="950267"/>
            </a:xfrm>
            <a:prstGeom prst="rect">
              <a:avLst/>
            </a:prstGeom>
          </p:spPr>
        </p:pic>
        <p:pic>
          <p:nvPicPr>
            <p:cNvPr id="4" name="Picture 3"/>
            <p:cNvPicPr/>
            <p:nvPr>
              <p:extLst>
                <p:ext uri="{D42A27DB-BD31-4B8C-83A1-F6EECF244321}">
                  <p14:modId xmlns:p14="http://schemas.microsoft.com/office/powerpoint/2010/main" val="4075033717"/>
                </p:ext>
              </p:extLst>
            </p:nvPr>
          </p:nvPicPr>
          <p:blipFill>
            <a:blip r:embed="rId7"/>
            <a:stretch>
              <a:fillRect/>
            </a:stretch>
          </p:blipFill>
          <p:spPr>
            <a:xfrm>
              <a:off x="7926388" y="1547813"/>
              <a:ext cx="1500187" cy="598487"/>
            </a:xfrm>
            <a:prstGeom prst="rect">
              <a:avLst/>
            </a:prstGeom>
          </p:spPr>
        </p:pic>
      </p:grpSp>
      <p:grpSp>
        <p:nvGrpSpPr>
          <p:cNvPr id="7" name="Group 6"/>
          <p:cNvGrpSpPr/>
          <p:nvPr/>
        </p:nvGrpSpPr>
        <p:grpSpPr>
          <a:xfrm>
            <a:off x="1258067" y="2981819"/>
            <a:ext cx="2883216" cy="1350357"/>
            <a:chOff x="1258067" y="2981819"/>
            <a:chExt cx="2883216" cy="1350357"/>
          </a:xfrm>
        </p:grpSpPr>
        <p:sp>
          <p:nvSpPr>
            <p:cNvPr id="11" name="Rechthoek 10"/>
            <p:cNvSpPr/>
            <p:nvPr/>
          </p:nvSpPr>
          <p:spPr>
            <a:xfrm>
              <a:off x="1262783" y="2981819"/>
              <a:ext cx="2878500" cy="1350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26" name="Rechthoek 25"/>
            <p:cNvSpPr/>
            <p:nvPr/>
          </p:nvSpPr>
          <p:spPr>
            <a:xfrm>
              <a:off x="1258067" y="3963036"/>
              <a:ext cx="2883216" cy="369140"/>
            </a:xfrm>
            <a:prstGeom prst="rect">
              <a:avLst/>
            </a:prstGeom>
            <a:solidFill>
              <a:schemeClr val="bg2"/>
            </a:solidFill>
          </p:spPr>
          <p:txBody>
            <a:bodyPr wrap="square">
              <a:spAutoFit/>
            </a:bodyPr>
            <a:lstStyle/>
            <a:p>
              <a:pPr algn="ctr"/>
              <a:r>
                <a:rPr lang="nl-NL" sz="1799" b="1" dirty="0">
                  <a:solidFill>
                    <a:srgbClr val="FFFFFF"/>
                  </a:solidFill>
                </a:rPr>
                <a:t>Bacheloropleidingen</a:t>
              </a:r>
            </a:p>
          </p:txBody>
        </p:sp>
        <p:pic>
          <p:nvPicPr>
            <p:cNvPr id="33" name="Afbeelding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5426" y="2991298"/>
              <a:ext cx="995445" cy="995446"/>
            </a:xfrm>
            <a:prstGeom prst="rect">
              <a:avLst/>
            </a:prstGeom>
          </p:spPr>
        </p:pic>
        <p:pic>
          <p:nvPicPr>
            <p:cNvPr id="8" name="Picture 7"/>
            <p:cNvPicPr/>
            <p:nvPr>
              <p:extLst>
                <p:ext uri="{D42A27DB-BD31-4B8C-83A1-F6EECF244321}">
                  <p14:modId xmlns:p14="http://schemas.microsoft.com/office/powerpoint/2010/main" val="3076134770"/>
                </p:ext>
              </p:extLst>
            </p:nvPr>
          </p:nvPicPr>
          <p:blipFill>
            <a:blip r:embed="rId9"/>
            <a:stretch>
              <a:fillRect/>
            </a:stretch>
          </p:blipFill>
          <p:spPr>
            <a:xfrm>
              <a:off x="1338039" y="3219450"/>
              <a:ext cx="2528888" cy="558800"/>
            </a:xfrm>
            <a:prstGeom prst="rect">
              <a:avLst/>
            </a:prstGeom>
          </p:spPr>
        </p:pic>
      </p:grpSp>
      <p:grpSp>
        <p:nvGrpSpPr>
          <p:cNvPr id="71" name="Group 70"/>
          <p:cNvGrpSpPr/>
          <p:nvPr/>
        </p:nvGrpSpPr>
        <p:grpSpPr>
          <a:xfrm>
            <a:off x="4620600" y="2978648"/>
            <a:ext cx="2878501" cy="1367440"/>
            <a:chOff x="4620600" y="2978648"/>
            <a:chExt cx="2878501" cy="1367440"/>
          </a:xfrm>
        </p:grpSpPr>
        <p:sp>
          <p:nvSpPr>
            <p:cNvPr id="18" name="Rechthoek 17"/>
            <p:cNvSpPr/>
            <p:nvPr/>
          </p:nvSpPr>
          <p:spPr>
            <a:xfrm>
              <a:off x="4620600" y="2978648"/>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27" name="Tekstvak 26"/>
            <p:cNvSpPr txBox="1"/>
            <p:nvPr/>
          </p:nvSpPr>
          <p:spPr>
            <a:xfrm>
              <a:off x="4620600" y="3976948"/>
              <a:ext cx="2878501" cy="369140"/>
            </a:xfrm>
            <a:prstGeom prst="rect">
              <a:avLst/>
            </a:prstGeom>
            <a:solidFill>
              <a:schemeClr val="bg2"/>
            </a:solidFill>
          </p:spPr>
          <p:txBody>
            <a:bodyPr wrap="square" rtlCol="0">
              <a:spAutoFit/>
            </a:bodyPr>
            <a:lstStyle/>
            <a:p>
              <a:pPr algn="ctr"/>
              <a:r>
                <a:rPr lang="nl-NL" sz="1799" b="1" dirty="0">
                  <a:solidFill>
                    <a:srgbClr val="FFFFFF"/>
                  </a:solidFill>
                </a:rPr>
                <a:t>Masteropleidingen</a:t>
              </a:r>
            </a:p>
          </p:txBody>
        </p:sp>
        <p:pic>
          <p:nvPicPr>
            <p:cNvPr id="46" name="Afbeelding 4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75373" y="2990871"/>
              <a:ext cx="995446" cy="995446"/>
            </a:xfrm>
            <a:prstGeom prst="rect">
              <a:avLst/>
            </a:prstGeom>
          </p:spPr>
        </p:pic>
        <p:pic>
          <p:nvPicPr>
            <p:cNvPr id="9" name="Picture 8"/>
            <p:cNvPicPr/>
            <p:nvPr>
              <p:extLst>
                <p:ext uri="{D42A27DB-BD31-4B8C-83A1-F6EECF244321}">
                  <p14:modId xmlns:p14="http://schemas.microsoft.com/office/powerpoint/2010/main" val="2355397466"/>
                </p:ext>
              </p:extLst>
            </p:nvPr>
          </p:nvPicPr>
          <p:blipFill>
            <a:blip r:embed="rId11"/>
            <a:stretch>
              <a:fillRect/>
            </a:stretch>
          </p:blipFill>
          <p:spPr>
            <a:xfrm>
              <a:off x="4713014" y="3184525"/>
              <a:ext cx="2754313" cy="608013"/>
            </a:xfrm>
            <a:prstGeom prst="rect">
              <a:avLst/>
            </a:prstGeom>
          </p:spPr>
        </p:pic>
      </p:grpSp>
      <p:grpSp>
        <p:nvGrpSpPr>
          <p:cNvPr id="70" name="Group 69"/>
          <p:cNvGrpSpPr/>
          <p:nvPr/>
        </p:nvGrpSpPr>
        <p:grpSpPr>
          <a:xfrm>
            <a:off x="7843838" y="2978648"/>
            <a:ext cx="2921004" cy="1367440"/>
            <a:chOff x="7843838" y="2978648"/>
            <a:chExt cx="2921004" cy="1367440"/>
          </a:xfrm>
        </p:grpSpPr>
        <p:sp>
          <p:nvSpPr>
            <p:cNvPr id="21" name="Rechthoek 20"/>
            <p:cNvSpPr/>
            <p:nvPr/>
          </p:nvSpPr>
          <p:spPr>
            <a:xfrm>
              <a:off x="7886341" y="2978648"/>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30" name="Tekstvak 29"/>
            <p:cNvSpPr txBox="1"/>
            <p:nvPr/>
          </p:nvSpPr>
          <p:spPr>
            <a:xfrm>
              <a:off x="7886341" y="3976948"/>
              <a:ext cx="2878501" cy="369140"/>
            </a:xfrm>
            <a:prstGeom prst="rect">
              <a:avLst/>
            </a:prstGeom>
            <a:solidFill>
              <a:schemeClr val="bg2"/>
            </a:solidFill>
          </p:spPr>
          <p:txBody>
            <a:bodyPr wrap="square" rtlCol="0">
              <a:spAutoFit/>
            </a:bodyPr>
            <a:lstStyle/>
            <a:p>
              <a:pPr algn="ctr"/>
              <a:r>
                <a:rPr lang="nl-NL" sz="1799" b="1" dirty="0">
                  <a:solidFill>
                    <a:srgbClr val="FFFFFF"/>
                  </a:solidFill>
                </a:rPr>
                <a:t>Alumni</a:t>
              </a:r>
            </a:p>
          </p:txBody>
        </p:sp>
        <p:pic>
          <p:nvPicPr>
            <p:cNvPr id="52" name="Afbeelding 5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16453" y="2990648"/>
              <a:ext cx="848740" cy="848740"/>
            </a:xfrm>
            <a:prstGeom prst="rect">
              <a:avLst/>
            </a:prstGeom>
          </p:spPr>
        </p:pic>
        <p:pic>
          <p:nvPicPr>
            <p:cNvPr id="13" name="Picture 12"/>
            <p:cNvPicPr/>
            <p:nvPr>
              <p:extLst>
                <p:ext uri="{D42A27DB-BD31-4B8C-83A1-F6EECF244321}">
                  <p14:modId xmlns:p14="http://schemas.microsoft.com/office/powerpoint/2010/main" val="4013283251"/>
                </p:ext>
              </p:extLst>
            </p:nvPr>
          </p:nvPicPr>
          <p:blipFill>
            <a:blip r:embed="rId13"/>
            <a:stretch>
              <a:fillRect/>
            </a:stretch>
          </p:blipFill>
          <p:spPr>
            <a:xfrm>
              <a:off x="7843838" y="3203575"/>
              <a:ext cx="2273300" cy="622300"/>
            </a:xfrm>
            <a:prstGeom prst="rect">
              <a:avLst/>
            </a:prstGeom>
          </p:spPr>
        </p:pic>
      </p:grpSp>
      <p:grpSp>
        <p:nvGrpSpPr>
          <p:cNvPr id="64" name="Group 63"/>
          <p:cNvGrpSpPr/>
          <p:nvPr/>
        </p:nvGrpSpPr>
        <p:grpSpPr>
          <a:xfrm>
            <a:off x="1262783" y="4645285"/>
            <a:ext cx="2878501" cy="1367440"/>
            <a:chOff x="1262783" y="4645285"/>
            <a:chExt cx="2878501" cy="1367440"/>
          </a:xfrm>
        </p:grpSpPr>
        <p:sp>
          <p:nvSpPr>
            <p:cNvPr id="20" name="Rechthoek 19"/>
            <p:cNvSpPr/>
            <p:nvPr/>
          </p:nvSpPr>
          <p:spPr>
            <a:xfrm>
              <a:off x="1262783" y="4645285"/>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29" name="Rechthoek 28"/>
            <p:cNvSpPr/>
            <p:nvPr/>
          </p:nvSpPr>
          <p:spPr>
            <a:xfrm>
              <a:off x="1262783" y="5643585"/>
              <a:ext cx="2878501" cy="369140"/>
            </a:xfrm>
            <a:prstGeom prst="rect">
              <a:avLst/>
            </a:prstGeom>
            <a:solidFill>
              <a:schemeClr val="bg2"/>
            </a:solidFill>
          </p:spPr>
          <p:txBody>
            <a:bodyPr wrap="square">
              <a:spAutoFit/>
            </a:bodyPr>
            <a:lstStyle/>
            <a:p>
              <a:pPr algn="ctr"/>
              <a:r>
                <a:rPr lang="nl-NL" sz="1799" b="1" dirty="0">
                  <a:solidFill>
                    <a:srgbClr val="FFFFFF"/>
                  </a:solidFill>
                </a:rPr>
                <a:t>Studenten</a:t>
              </a:r>
            </a:p>
          </p:txBody>
        </p:sp>
        <p:pic>
          <p:nvPicPr>
            <p:cNvPr id="42" name="Afbeelding 4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27785" y="4657508"/>
              <a:ext cx="995446" cy="995445"/>
            </a:xfrm>
            <a:prstGeom prst="rect">
              <a:avLst/>
            </a:prstGeom>
          </p:spPr>
        </p:pic>
        <p:pic>
          <p:nvPicPr>
            <p:cNvPr id="16" name="Picture 15"/>
            <p:cNvPicPr/>
            <p:nvPr>
              <p:extLst>
                <p:ext uri="{D42A27DB-BD31-4B8C-83A1-F6EECF244321}">
                  <p14:modId xmlns:p14="http://schemas.microsoft.com/office/powerpoint/2010/main" val="893097934"/>
                </p:ext>
              </p:extLst>
            </p:nvPr>
          </p:nvPicPr>
          <p:blipFill>
            <a:blip r:embed="rId15"/>
            <a:stretch>
              <a:fillRect/>
            </a:stretch>
          </p:blipFill>
          <p:spPr>
            <a:xfrm>
              <a:off x="1329655" y="4848225"/>
              <a:ext cx="2681288" cy="592138"/>
            </a:xfrm>
            <a:prstGeom prst="rect">
              <a:avLst/>
            </a:prstGeom>
          </p:spPr>
        </p:pic>
      </p:grpSp>
      <p:grpSp>
        <p:nvGrpSpPr>
          <p:cNvPr id="69" name="Group 68"/>
          <p:cNvGrpSpPr/>
          <p:nvPr/>
        </p:nvGrpSpPr>
        <p:grpSpPr>
          <a:xfrm>
            <a:off x="4659923" y="4648445"/>
            <a:ext cx="2878501" cy="1367440"/>
            <a:chOff x="4659923" y="4648445"/>
            <a:chExt cx="2878501" cy="1367440"/>
          </a:xfrm>
        </p:grpSpPr>
        <p:sp>
          <p:nvSpPr>
            <p:cNvPr id="19" name="Rechthoek 18"/>
            <p:cNvSpPr/>
            <p:nvPr/>
          </p:nvSpPr>
          <p:spPr>
            <a:xfrm>
              <a:off x="4659923" y="4648445"/>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28" name="Rechthoek 27"/>
            <p:cNvSpPr/>
            <p:nvPr/>
          </p:nvSpPr>
          <p:spPr>
            <a:xfrm>
              <a:off x="4659923" y="5646745"/>
              <a:ext cx="2878501" cy="369140"/>
            </a:xfrm>
            <a:prstGeom prst="rect">
              <a:avLst/>
            </a:prstGeom>
            <a:solidFill>
              <a:schemeClr val="bg2"/>
            </a:solidFill>
          </p:spPr>
          <p:txBody>
            <a:bodyPr wrap="square">
              <a:spAutoFit/>
            </a:bodyPr>
            <a:lstStyle/>
            <a:p>
              <a:pPr algn="ctr"/>
              <a:r>
                <a:rPr lang="nl-NL" sz="1799" b="1" dirty="0">
                  <a:solidFill>
                    <a:srgbClr val="FFFFFF"/>
                  </a:solidFill>
                </a:rPr>
                <a:t>Nationaliteiten</a:t>
              </a:r>
            </a:p>
          </p:txBody>
        </p:sp>
        <p:pic>
          <p:nvPicPr>
            <p:cNvPr id="44" name="Afbeelding 4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85749" y="4660668"/>
              <a:ext cx="995446" cy="995446"/>
            </a:xfrm>
            <a:prstGeom prst="rect">
              <a:avLst/>
            </a:prstGeom>
          </p:spPr>
        </p:pic>
        <p:pic>
          <p:nvPicPr>
            <p:cNvPr id="17" name="Picture 16"/>
            <p:cNvPicPr/>
            <p:nvPr>
              <p:extLst>
                <p:ext uri="{D42A27DB-BD31-4B8C-83A1-F6EECF244321}">
                  <p14:modId xmlns:p14="http://schemas.microsoft.com/office/powerpoint/2010/main" val="3270601549"/>
                </p:ext>
              </p:extLst>
            </p:nvPr>
          </p:nvPicPr>
          <p:blipFill>
            <a:blip r:embed="rId17"/>
            <a:stretch>
              <a:fillRect/>
            </a:stretch>
          </p:blipFill>
          <p:spPr>
            <a:xfrm>
              <a:off x="4704506" y="4827588"/>
              <a:ext cx="2690813" cy="595312"/>
            </a:xfrm>
            <a:prstGeom prst="rect">
              <a:avLst/>
            </a:prstGeom>
          </p:spPr>
        </p:pic>
      </p:grpSp>
      <p:grpSp>
        <p:nvGrpSpPr>
          <p:cNvPr id="68" name="Group 67"/>
          <p:cNvGrpSpPr/>
          <p:nvPr/>
        </p:nvGrpSpPr>
        <p:grpSpPr>
          <a:xfrm>
            <a:off x="7867770" y="4657509"/>
            <a:ext cx="2878501" cy="1367440"/>
            <a:chOff x="7867770" y="4657509"/>
            <a:chExt cx="2878501" cy="1367440"/>
          </a:xfrm>
        </p:grpSpPr>
        <p:sp>
          <p:nvSpPr>
            <p:cNvPr id="10" name="Rechthoek 9"/>
            <p:cNvSpPr/>
            <p:nvPr/>
          </p:nvSpPr>
          <p:spPr>
            <a:xfrm>
              <a:off x="7867770" y="4657509"/>
              <a:ext cx="2878501" cy="136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solidFill>
                  <a:srgbClr val="FFFFFF"/>
                </a:solidFill>
              </a:endParaRPr>
            </a:p>
          </p:txBody>
        </p:sp>
        <p:sp>
          <p:nvSpPr>
            <p:cNvPr id="25" name="Rechthoek 24"/>
            <p:cNvSpPr/>
            <p:nvPr/>
          </p:nvSpPr>
          <p:spPr>
            <a:xfrm>
              <a:off x="7867770" y="5655809"/>
              <a:ext cx="2878501" cy="369140"/>
            </a:xfrm>
            <a:prstGeom prst="rect">
              <a:avLst/>
            </a:prstGeom>
            <a:solidFill>
              <a:schemeClr val="bg2"/>
            </a:solidFill>
          </p:spPr>
          <p:txBody>
            <a:bodyPr wrap="square">
              <a:spAutoFit/>
            </a:bodyPr>
            <a:lstStyle/>
            <a:p>
              <a:pPr algn="ctr"/>
              <a:r>
                <a:rPr lang="nl-NL" sz="1799" b="1" dirty="0">
                  <a:solidFill>
                    <a:srgbClr val="FFFFFF"/>
                  </a:solidFill>
                </a:rPr>
                <a:t>Nobelprijzen</a:t>
              </a:r>
            </a:p>
          </p:txBody>
        </p:sp>
        <p:pic>
          <p:nvPicPr>
            <p:cNvPr id="38" name="Afbeelding 3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59618" y="4751088"/>
              <a:ext cx="805596" cy="805597"/>
            </a:xfrm>
            <a:prstGeom prst="rect">
              <a:avLst/>
            </a:prstGeom>
          </p:spPr>
        </p:pic>
        <p:pic>
          <p:nvPicPr>
            <p:cNvPr id="34" name="Picture 33"/>
            <p:cNvPicPr/>
            <p:nvPr>
              <p:extLst>
                <p:ext uri="{D42A27DB-BD31-4B8C-83A1-F6EECF244321}">
                  <p14:modId xmlns:p14="http://schemas.microsoft.com/office/powerpoint/2010/main" val="3404643563"/>
                </p:ext>
              </p:extLst>
            </p:nvPr>
          </p:nvPicPr>
          <p:blipFill>
            <a:blip r:embed="rId19"/>
            <a:stretch>
              <a:fillRect/>
            </a:stretch>
          </p:blipFill>
          <p:spPr>
            <a:xfrm>
              <a:off x="7915671" y="4833938"/>
              <a:ext cx="1639888" cy="611187"/>
            </a:xfrm>
            <a:prstGeom prst="rect">
              <a:avLst/>
            </a:prstGeom>
          </p:spPr>
        </p:pic>
      </p:grpSp>
    </p:spTree>
    <p:extLst>
      <p:ext uri="{BB962C8B-B14F-4D97-AF65-F5344CB8AC3E}">
        <p14:creationId xmlns:p14="http://schemas.microsoft.com/office/powerpoint/2010/main" val="39631700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strVal val="#ppt_w*0.7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ppt_w*0.7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55"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ppt_w*0.7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animEffect transition="in" filter="fade">
                                      <p:cBhvr>
                                        <p:cTn id="26" dur="500"/>
                                        <p:tgtEl>
                                          <p:spTgt spid="6"/>
                                        </p:tgtEl>
                                      </p:cBhvr>
                                    </p:animEffect>
                                  </p:childTnLst>
                                </p:cTn>
                              </p:par>
                            </p:childTnLst>
                          </p:cTn>
                        </p:par>
                        <p:par>
                          <p:cTn id="27" fill="hold">
                            <p:stCondLst>
                              <p:cond delay="2000"/>
                            </p:stCondLst>
                            <p:childTnLst>
                              <p:par>
                                <p:cTn id="28" presetID="55" presetClass="entr" presetSubtype="0" fill="hold" nodeType="after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p:cTn id="30" dur="500" fill="hold"/>
                                        <p:tgtEl>
                                          <p:spTgt spid="70"/>
                                        </p:tgtEl>
                                        <p:attrNameLst>
                                          <p:attrName>ppt_w</p:attrName>
                                        </p:attrNameLst>
                                      </p:cBhvr>
                                      <p:tavLst>
                                        <p:tav tm="0">
                                          <p:val>
                                            <p:strVal val="#ppt_w*0.70"/>
                                          </p:val>
                                        </p:tav>
                                        <p:tav tm="100000">
                                          <p:val>
                                            <p:strVal val="#ppt_w"/>
                                          </p:val>
                                        </p:tav>
                                      </p:tavLst>
                                    </p:anim>
                                    <p:anim calcmode="lin" valueType="num">
                                      <p:cBhvr>
                                        <p:cTn id="31" dur="500" fill="hold"/>
                                        <p:tgtEl>
                                          <p:spTgt spid="70"/>
                                        </p:tgtEl>
                                        <p:attrNameLst>
                                          <p:attrName>ppt_h</p:attrName>
                                        </p:attrNameLst>
                                      </p:cBhvr>
                                      <p:tavLst>
                                        <p:tav tm="0">
                                          <p:val>
                                            <p:strVal val="#ppt_h"/>
                                          </p:val>
                                        </p:tav>
                                        <p:tav tm="100000">
                                          <p:val>
                                            <p:strVal val="#ppt_h"/>
                                          </p:val>
                                        </p:tav>
                                      </p:tavLst>
                                    </p:anim>
                                    <p:animEffect transition="in" filter="fade">
                                      <p:cBhvr>
                                        <p:cTn id="32" dur="500"/>
                                        <p:tgtEl>
                                          <p:spTgt spid="70"/>
                                        </p:tgtEl>
                                      </p:cBhvr>
                                    </p:animEffect>
                                  </p:childTnLst>
                                </p:cTn>
                              </p:par>
                            </p:childTnLst>
                          </p:cTn>
                        </p:par>
                        <p:par>
                          <p:cTn id="33" fill="hold">
                            <p:stCondLst>
                              <p:cond delay="2500"/>
                            </p:stCondLst>
                            <p:childTnLst>
                              <p:par>
                                <p:cTn id="34" presetID="55" presetClass="entr" presetSubtype="0"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p:cTn id="36" dur="500" fill="hold"/>
                                        <p:tgtEl>
                                          <p:spTgt spid="71"/>
                                        </p:tgtEl>
                                        <p:attrNameLst>
                                          <p:attrName>ppt_w</p:attrName>
                                        </p:attrNameLst>
                                      </p:cBhvr>
                                      <p:tavLst>
                                        <p:tav tm="0">
                                          <p:val>
                                            <p:strVal val="#ppt_w*0.70"/>
                                          </p:val>
                                        </p:tav>
                                        <p:tav tm="100000">
                                          <p:val>
                                            <p:strVal val="#ppt_w"/>
                                          </p:val>
                                        </p:tav>
                                      </p:tavLst>
                                    </p:anim>
                                    <p:anim calcmode="lin" valueType="num">
                                      <p:cBhvr>
                                        <p:cTn id="37" dur="500" fill="hold"/>
                                        <p:tgtEl>
                                          <p:spTgt spid="71"/>
                                        </p:tgtEl>
                                        <p:attrNameLst>
                                          <p:attrName>ppt_h</p:attrName>
                                        </p:attrNameLst>
                                      </p:cBhvr>
                                      <p:tavLst>
                                        <p:tav tm="0">
                                          <p:val>
                                            <p:strVal val="#ppt_h"/>
                                          </p:val>
                                        </p:tav>
                                        <p:tav tm="100000">
                                          <p:val>
                                            <p:strVal val="#ppt_h"/>
                                          </p:val>
                                        </p:tav>
                                      </p:tavLst>
                                    </p:anim>
                                    <p:animEffect transition="in" filter="fade">
                                      <p:cBhvr>
                                        <p:cTn id="38" dur="500"/>
                                        <p:tgtEl>
                                          <p:spTgt spid="71"/>
                                        </p:tgtEl>
                                      </p:cBhvr>
                                    </p:animEffect>
                                  </p:childTnLst>
                                </p:cTn>
                              </p:par>
                            </p:childTnLst>
                          </p:cTn>
                        </p:par>
                        <p:par>
                          <p:cTn id="39" fill="hold">
                            <p:stCondLst>
                              <p:cond delay="3000"/>
                            </p:stCondLst>
                            <p:childTnLst>
                              <p:par>
                                <p:cTn id="40" presetID="55"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ppt_w*0.70"/>
                                          </p:val>
                                        </p:tav>
                                        <p:tav tm="100000">
                                          <p:val>
                                            <p:strVal val="#ppt_w"/>
                                          </p:val>
                                        </p:tav>
                                      </p:tavLst>
                                    </p:anim>
                                    <p:anim calcmode="lin" valueType="num">
                                      <p:cBhvr>
                                        <p:cTn id="43" dur="500" fill="hold"/>
                                        <p:tgtEl>
                                          <p:spTgt spid="7"/>
                                        </p:tgtEl>
                                        <p:attrNameLst>
                                          <p:attrName>ppt_h</p:attrName>
                                        </p:attrNameLst>
                                      </p:cBhvr>
                                      <p:tavLst>
                                        <p:tav tm="0">
                                          <p:val>
                                            <p:strVal val="#ppt_h"/>
                                          </p:val>
                                        </p:tav>
                                        <p:tav tm="100000">
                                          <p:val>
                                            <p:strVal val="#ppt_h"/>
                                          </p:val>
                                        </p:tav>
                                      </p:tavLst>
                                    </p:anim>
                                    <p:animEffect transition="in" filter="fade">
                                      <p:cBhvr>
                                        <p:cTn id="44" dur="500"/>
                                        <p:tgtEl>
                                          <p:spTgt spid="7"/>
                                        </p:tgtEl>
                                      </p:cBhvr>
                                    </p:animEffect>
                                  </p:childTnLst>
                                </p:cTn>
                              </p:par>
                            </p:childTnLst>
                          </p:cTn>
                        </p:par>
                        <p:par>
                          <p:cTn id="45" fill="hold">
                            <p:stCondLst>
                              <p:cond delay="3500"/>
                            </p:stCondLst>
                            <p:childTnLst>
                              <p:par>
                                <p:cTn id="46" presetID="55" presetClass="entr" presetSubtype="0" fill="hold" nodeType="after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500" fill="hold"/>
                                        <p:tgtEl>
                                          <p:spTgt spid="64"/>
                                        </p:tgtEl>
                                        <p:attrNameLst>
                                          <p:attrName>ppt_w</p:attrName>
                                        </p:attrNameLst>
                                      </p:cBhvr>
                                      <p:tavLst>
                                        <p:tav tm="0">
                                          <p:val>
                                            <p:strVal val="#ppt_w*0.70"/>
                                          </p:val>
                                        </p:tav>
                                        <p:tav tm="100000">
                                          <p:val>
                                            <p:strVal val="#ppt_w"/>
                                          </p:val>
                                        </p:tav>
                                      </p:tavLst>
                                    </p:anim>
                                    <p:anim calcmode="lin" valueType="num">
                                      <p:cBhvr>
                                        <p:cTn id="49" dur="500" fill="hold"/>
                                        <p:tgtEl>
                                          <p:spTgt spid="64"/>
                                        </p:tgtEl>
                                        <p:attrNameLst>
                                          <p:attrName>ppt_h</p:attrName>
                                        </p:attrNameLst>
                                      </p:cBhvr>
                                      <p:tavLst>
                                        <p:tav tm="0">
                                          <p:val>
                                            <p:strVal val="#ppt_h"/>
                                          </p:val>
                                        </p:tav>
                                        <p:tav tm="100000">
                                          <p:val>
                                            <p:strVal val="#ppt_h"/>
                                          </p:val>
                                        </p:tav>
                                      </p:tavLst>
                                    </p:anim>
                                    <p:animEffect transition="in" filter="fade">
                                      <p:cBhvr>
                                        <p:cTn id="50" dur="500"/>
                                        <p:tgtEl>
                                          <p:spTgt spid="64"/>
                                        </p:tgtEl>
                                      </p:cBhvr>
                                    </p:animEffect>
                                  </p:childTnLst>
                                </p:cTn>
                              </p:par>
                            </p:childTnLst>
                          </p:cTn>
                        </p:par>
                        <p:par>
                          <p:cTn id="51" fill="hold">
                            <p:stCondLst>
                              <p:cond delay="4000"/>
                            </p:stCondLst>
                            <p:childTnLst>
                              <p:par>
                                <p:cTn id="52" presetID="55" presetClass="entr" presetSubtype="0" fill="hold" nodeType="afterEffect">
                                  <p:stCondLst>
                                    <p:cond delay="0"/>
                                  </p:stCondLst>
                                  <p:childTnLst>
                                    <p:set>
                                      <p:cBhvr>
                                        <p:cTn id="53" dur="1" fill="hold">
                                          <p:stCondLst>
                                            <p:cond delay="0"/>
                                          </p:stCondLst>
                                        </p:cTn>
                                        <p:tgtEl>
                                          <p:spTgt spid="69"/>
                                        </p:tgtEl>
                                        <p:attrNameLst>
                                          <p:attrName>style.visibility</p:attrName>
                                        </p:attrNameLst>
                                      </p:cBhvr>
                                      <p:to>
                                        <p:strVal val="visible"/>
                                      </p:to>
                                    </p:set>
                                    <p:anim calcmode="lin" valueType="num">
                                      <p:cBhvr>
                                        <p:cTn id="54" dur="500" fill="hold"/>
                                        <p:tgtEl>
                                          <p:spTgt spid="69"/>
                                        </p:tgtEl>
                                        <p:attrNameLst>
                                          <p:attrName>ppt_w</p:attrName>
                                        </p:attrNameLst>
                                      </p:cBhvr>
                                      <p:tavLst>
                                        <p:tav tm="0">
                                          <p:val>
                                            <p:strVal val="#ppt_w*0.70"/>
                                          </p:val>
                                        </p:tav>
                                        <p:tav tm="100000">
                                          <p:val>
                                            <p:strVal val="#ppt_w"/>
                                          </p:val>
                                        </p:tav>
                                      </p:tavLst>
                                    </p:anim>
                                    <p:anim calcmode="lin" valueType="num">
                                      <p:cBhvr>
                                        <p:cTn id="55" dur="500" fill="hold"/>
                                        <p:tgtEl>
                                          <p:spTgt spid="69"/>
                                        </p:tgtEl>
                                        <p:attrNameLst>
                                          <p:attrName>ppt_h</p:attrName>
                                        </p:attrNameLst>
                                      </p:cBhvr>
                                      <p:tavLst>
                                        <p:tav tm="0">
                                          <p:val>
                                            <p:strVal val="#ppt_h"/>
                                          </p:val>
                                        </p:tav>
                                        <p:tav tm="100000">
                                          <p:val>
                                            <p:strVal val="#ppt_h"/>
                                          </p:val>
                                        </p:tav>
                                      </p:tavLst>
                                    </p:anim>
                                    <p:animEffect transition="in" filter="fade">
                                      <p:cBhvr>
                                        <p:cTn id="56" dur="500"/>
                                        <p:tgtEl>
                                          <p:spTgt spid="69"/>
                                        </p:tgtEl>
                                      </p:cBhvr>
                                    </p:animEffect>
                                  </p:childTnLst>
                                </p:cTn>
                              </p:par>
                            </p:childTnLst>
                          </p:cTn>
                        </p:par>
                        <p:par>
                          <p:cTn id="57" fill="hold">
                            <p:stCondLst>
                              <p:cond delay="4500"/>
                            </p:stCondLst>
                            <p:childTnLst>
                              <p:par>
                                <p:cTn id="58" presetID="55" presetClass="entr" presetSubtype="0"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500" fill="hold"/>
                                        <p:tgtEl>
                                          <p:spTgt spid="68"/>
                                        </p:tgtEl>
                                        <p:attrNameLst>
                                          <p:attrName>ppt_w</p:attrName>
                                        </p:attrNameLst>
                                      </p:cBhvr>
                                      <p:tavLst>
                                        <p:tav tm="0">
                                          <p:val>
                                            <p:strVal val="#ppt_w*0.70"/>
                                          </p:val>
                                        </p:tav>
                                        <p:tav tm="100000">
                                          <p:val>
                                            <p:strVal val="#ppt_w"/>
                                          </p:val>
                                        </p:tav>
                                      </p:tavLst>
                                    </p:anim>
                                    <p:anim calcmode="lin" valueType="num">
                                      <p:cBhvr>
                                        <p:cTn id="61" dur="500" fill="hold"/>
                                        <p:tgtEl>
                                          <p:spTgt spid="68"/>
                                        </p:tgtEl>
                                        <p:attrNameLst>
                                          <p:attrName>ppt_h</p:attrName>
                                        </p:attrNameLst>
                                      </p:cBhvr>
                                      <p:tavLst>
                                        <p:tav tm="0">
                                          <p:val>
                                            <p:strVal val="#ppt_h"/>
                                          </p:val>
                                        </p:tav>
                                        <p:tav tm="100000">
                                          <p:val>
                                            <p:strVal val="#ppt_h"/>
                                          </p:val>
                                        </p:tav>
                                      </p:tavLst>
                                    </p:anim>
                                    <p:animEffect transition="in" filter="fade">
                                      <p:cBhvr>
                                        <p:cTn id="6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80" b="7880"/>
          <a:stretch>
            <a:fillRect/>
          </a:stretch>
        </p:blipFill>
        <p:spPr/>
      </p:pic>
      <p:grpSp>
        <p:nvGrpSpPr>
          <p:cNvPr id="2" name="Groeperen 1"/>
          <p:cNvGrpSpPr/>
          <p:nvPr/>
        </p:nvGrpSpPr>
        <p:grpSpPr>
          <a:xfrm>
            <a:off x="6115846" y="0"/>
            <a:ext cx="11762555" cy="6858000"/>
            <a:chOff x="-1" y="0"/>
            <a:chExt cx="11762555" cy="6858000"/>
          </a:xfrm>
        </p:grpSpPr>
        <p:sp>
          <p:nvSpPr>
            <p:cNvPr id="11" name="Rechthoek 10"/>
            <p:cNvSpPr/>
            <p:nvPr/>
          </p:nvSpPr>
          <p:spPr>
            <a:xfrm>
              <a:off x="-1"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127344" y="403200"/>
              <a:ext cx="11635210" cy="707886"/>
            </a:xfrm>
            <a:prstGeom prst="rect">
              <a:avLst/>
            </a:prstGeom>
            <a:noFill/>
            <a:effectLst>
              <a:glow rad="647700">
                <a:schemeClr val="tx1"/>
              </a:glow>
            </a:effectLst>
          </p:spPr>
          <p:txBody>
            <a:bodyPr wrap="square" rtlCol="0">
              <a:spAutoFit/>
            </a:bodyPr>
            <a:lstStyle/>
            <a:p>
              <a:r>
                <a:rPr lang="nl-NL" sz="4000" b="1" dirty="0">
                  <a:solidFill>
                    <a:schemeClr val="bg1"/>
                  </a:solidFill>
                </a:rPr>
                <a:t>Faculteiten</a:t>
              </a:r>
              <a:endParaRPr lang="nl-NL" sz="4000" dirty="0">
                <a:solidFill>
                  <a:schemeClr val="bg1"/>
                </a:solidFill>
              </a:endParaRPr>
            </a:p>
          </p:txBody>
        </p:sp>
      </p:gr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
        <p:nvSpPr>
          <p:cNvPr id="6" name="Tekstvak 5"/>
          <p:cNvSpPr txBox="1"/>
          <p:nvPr/>
        </p:nvSpPr>
        <p:spPr>
          <a:xfrm>
            <a:off x="6102581" y="1436958"/>
            <a:ext cx="5688012" cy="523220"/>
          </a:xfrm>
          <a:prstGeom prst="rect">
            <a:avLst/>
          </a:prstGeom>
          <a:solidFill>
            <a:schemeClr val="bg1"/>
          </a:solidFill>
        </p:spPr>
        <p:txBody>
          <a:bodyPr wrap="square" rtlCol="0">
            <a:spAutoFit/>
          </a:bodyPr>
          <a:lstStyle/>
          <a:p>
            <a:pPr marL="180000"/>
            <a:r>
              <a:rPr lang="nl-NL" sz="2800" dirty="0">
                <a:solidFill>
                  <a:schemeClr val="bg2"/>
                </a:solidFill>
              </a:rPr>
              <a:t>Archeologie</a:t>
            </a:r>
          </a:p>
        </p:txBody>
      </p:sp>
      <p:sp>
        <p:nvSpPr>
          <p:cNvPr id="10" name="Tekstvak 9"/>
          <p:cNvSpPr txBox="1"/>
          <p:nvPr/>
        </p:nvSpPr>
        <p:spPr>
          <a:xfrm>
            <a:off x="6102580" y="2108824"/>
            <a:ext cx="5688013" cy="523220"/>
          </a:xfrm>
          <a:prstGeom prst="rect">
            <a:avLst/>
          </a:prstGeom>
          <a:solidFill>
            <a:schemeClr val="bg1"/>
          </a:solidFill>
        </p:spPr>
        <p:txBody>
          <a:bodyPr wrap="square" rtlCol="0">
            <a:spAutoFit/>
          </a:bodyPr>
          <a:lstStyle/>
          <a:p>
            <a:pPr marL="180000"/>
            <a:r>
              <a:rPr lang="nl-NL" sz="2800" dirty="0">
                <a:solidFill>
                  <a:schemeClr val="bg2"/>
                </a:solidFill>
              </a:rPr>
              <a:t>Geesteswetenschappen</a:t>
            </a:r>
          </a:p>
        </p:txBody>
      </p:sp>
      <p:sp>
        <p:nvSpPr>
          <p:cNvPr id="12" name="Tekstvak 11"/>
          <p:cNvSpPr txBox="1"/>
          <p:nvPr/>
        </p:nvSpPr>
        <p:spPr>
          <a:xfrm>
            <a:off x="6102581" y="2780690"/>
            <a:ext cx="5688012" cy="523220"/>
          </a:xfrm>
          <a:prstGeom prst="rect">
            <a:avLst/>
          </a:prstGeom>
          <a:solidFill>
            <a:schemeClr val="bg1"/>
          </a:solidFill>
        </p:spPr>
        <p:txBody>
          <a:bodyPr wrap="square" rtlCol="0">
            <a:spAutoFit/>
          </a:bodyPr>
          <a:lstStyle/>
          <a:p>
            <a:pPr marL="180000"/>
            <a:r>
              <a:rPr lang="nl-NL" sz="2800" dirty="0">
                <a:solidFill>
                  <a:schemeClr val="bg2"/>
                </a:solidFill>
              </a:rPr>
              <a:t>Geneeskunde/LUMC</a:t>
            </a:r>
          </a:p>
        </p:txBody>
      </p:sp>
      <p:sp>
        <p:nvSpPr>
          <p:cNvPr id="13" name="Tekstvak 12"/>
          <p:cNvSpPr txBox="1"/>
          <p:nvPr/>
        </p:nvSpPr>
        <p:spPr>
          <a:xfrm>
            <a:off x="6102580" y="4124422"/>
            <a:ext cx="5688012" cy="523220"/>
          </a:xfrm>
          <a:prstGeom prst="rect">
            <a:avLst/>
          </a:prstGeom>
          <a:solidFill>
            <a:schemeClr val="bg1"/>
          </a:solidFill>
        </p:spPr>
        <p:txBody>
          <a:bodyPr wrap="square" rtlCol="0">
            <a:spAutoFit/>
          </a:bodyPr>
          <a:lstStyle/>
          <a:p>
            <a:pPr marL="180000"/>
            <a:r>
              <a:rPr lang="nl-NL" sz="2800" dirty="0">
                <a:solidFill>
                  <a:schemeClr val="bg2"/>
                </a:solidFill>
              </a:rPr>
              <a:t>Rechtsgeleerdheid</a:t>
            </a:r>
          </a:p>
        </p:txBody>
      </p:sp>
      <p:sp>
        <p:nvSpPr>
          <p:cNvPr id="14" name="Tekstvak 13"/>
          <p:cNvSpPr txBox="1"/>
          <p:nvPr/>
        </p:nvSpPr>
        <p:spPr>
          <a:xfrm>
            <a:off x="6102580" y="4796290"/>
            <a:ext cx="5688012" cy="523220"/>
          </a:xfrm>
          <a:prstGeom prst="rect">
            <a:avLst/>
          </a:prstGeom>
          <a:solidFill>
            <a:schemeClr val="bg1"/>
          </a:solidFill>
        </p:spPr>
        <p:txBody>
          <a:bodyPr wrap="square" rtlCol="0">
            <a:spAutoFit/>
          </a:bodyPr>
          <a:lstStyle/>
          <a:p>
            <a:pPr marL="180000"/>
            <a:r>
              <a:rPr lang="nl-NL" sz="2800" dirty="0">
                <a:solidFill>
                  <a:schemeClr val="bg2"/>
                </a:solidFill>
              </a:rPr>
              <a:t>Sociale wetenschappen</a:t>
            </a:r>
          </a:p>
        </p:txBody>
      </p:sp>
      <p:sp>
        <p:nvSpPr>
          <p:cNvPr id="15" name="Tekstvak 14"/>
          <p:cNvSpPr txBox="1"/>
          <p:nvPr/>
        </p:nvSpPr>
        <p:spPr>
          <a:xfrm>
            <a:off x="6102581" y="3452556"/>
            <a:ext cx="5688012" cy="523220"/>
          </a:xfrm>
          <a:prstGeom prst="rect">
            <a:avLst/>
          </a:prstGeom>
          <a:solidFill>
            <a:schemeClr val="bg1"/>
          </a:solidFill>
        </p:spPr>
        <p:txBody>
          <a:bodyPr wrap="square" rtlCol="0">
            <a:spAutoFit/>
          </a:bodyPr>
          <a:lstStyle/>
          <a:p>
            <a:pPr marL="180000"/>
            <a:r>
              <a:rPr lang="nl-NL" sz="2800" dirty="0" err="1">
                <a:solidFill>
                  <a:schemeClr val="bg2"/>
                </a:solidFill>
              </a:rPr>
              <a:t>Governance</a:t>
            </a:r>
            <a:r>
              <a:rPr lang="nl-NL" sz="2800" dirty="0">
                <a:solidFill>
                  <a:schemeClr val="bg2"/>
                </a:solidFill>
              </a:rPr>
              <a:t> </a:t>
            </a:r>
            <a:r>
              <a:rPr lang="nl-NL" sz="2800" dirty="0" err="1">
                <a:solidFill>
                  <a:schemeClr val="bg2"/>
                </a:solidFill>
              </a:rPr>
              <a:t>and</a:t>
            </a:r>
            <a:r>
              <a:rPr lang="nl-NL" sz="2800" dirty="0">
                <a:solidFill>
                  <a:schemeClr val="bg2"/>
                </a:solidFill>
              </a:rPr>
              <a:t> Global </a:t>
            </a:r>
            <a:r>
              <a:rPr lang="nl-NL" sz="2800" dirty="0" err="1">
                <a:solidFill>
                  <a:schemeClr val="bg2"/>
                </a:solidFill>
              </a:rPr>
              <a:t>Affairs</a:t>
            </a:r>
            <a:endParaRPr lang="nl-NL" sz="2800" dirty="0">
              <a:solidFill>
                <a:schemeClr val="bg2"/>
              </a:solidFill>
            </a:endParaRPr>
          </a:p>
        </p:txBody>
      </p:sp>
      <p:sp>
        <p:nvSpPr>
          <p:cNvPr id="16" name="Tekstvak 15"/>
          <p:cNvSpPr txBox="1"/>
          <p:nvPr/>
        </p:nvSpPr>
        <p:spPr>
          <a:xfrm>
            <a:off x="6102580" y="5468154"/>
            <a:ext cx="5688012" cy="954107"/>
          </a:xfrm>
          <a:prstGeom prst="rect">
            <a:avLst/>
          </a:prstGeom>
          <a:solidFill>
            <a:schemeClr val="bg1"/>
          </a:solidFill>
        </p:spPr>
        <p:txBody>
          <a:bodyPr wrap="square" rtlCol="0">
            <a:spAutoFit/>
          </a:bodyPr>
          <a:lstStyle/>
          <a:p>
            <a:pPr marL="180000"/>
            <a:r>
              <a:rPr lang="nl-NL" sz="2800" dirty="0">
                <a:solidFill>
                  <a:schemeClr val="bg2"/>
                </a:solidFill>
              </a:rPr>
              <a:t>Wiskunde en Natuurwetenschappen</a:t>
            </a:r>
          </a:p>
        </p:txBody>
      </p:sp>
    </p:spTree>
    <p:extLst>
      <p:ext uri="{BB962C8B-B14F-4D97-AF65-F5344CB8AC3E}">
        <p14:creationId xmlns:p14="http://schemas.microsoft.com/office/powerpoint/2010/main" val="21085182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12" presetClass="entr" presetSubtype="2"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par>
                          <p:cTn id="14" fill="hold">
                            <p:stCondLst>
                              <p:cond delay="4000"/>
                            </p:stCondLst>
                            <p:childTnLst>
                              <p:par>
                                <p:cTn id="15" presetID="12" presetClass="entr" presetSubtype="8" fill="hold" grpId="0" nodeType="after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par>
                          <p:cTn id="19" fill="hold">
                            <p:stCondLst>
                              <p:cond delay="5500"/>
                            </p:stCondLst>
                            <p:childTnLst>
                              <p:par>
                                <p:cTn id="20" presetID="12" presetClass="entr" presetSubtype="2"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left)">
                                      <p:cBhvr>
                                        <p:cTn id="23" dur="500"/>
                                        <p:tgtEl>
                                          <p:spTgt spid="12"/>
                                        </p:tgtEl>
                                      </p:cBhvr>
                                    </p:animEffect>
                                  </p:childTnLst>
                                </p:cTn>
                              </p:par>
                            </p:childTnLst>
                          </p:cTn>
                        </p:par>
                        <p:par>
                          <p:cTn id="24" fill="hold">
                            <p:stCondLst>
                              <p:cond delay="7000"/>
                            </p:stCondLst>
                            <p:childTnLst>
                              <p:par>
                                <p:cTn id="25" presetID="12" presetClass="entr" presetSubtype="8"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right)">
                                      <p:cBhvr>
                                        <p:cTn id="28" dur="500"/>
                                        <p:tgtEl>
                                          <p:spTgt spid="15"/>
                                        </p:tgtEl>
                                      </p:cBhvr>
                                    </p:animEffect>
                                  </p:childTnLst>
                                </p:cTn>
                              </p:par>
                            </p:childTnLst>
                          </p:cTn>
                        </p:par>
                        <p:par>
                          <p:cTn id="29" fill="hold">
                            <p:stCondLst>
                              <p:cond delay="8500"/>
                            </p:stCondLst>
                            <p:childTnLst>
                              <p:par>
                                <p:cTn id="30" presetID="12" presetClass="entr" presetSubtype="2" fill="hold" grpId="0" nodeType="afterEffect">
                                  <p:stCondLst>
                                    <p:cond delay="1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ppt_x</p:attrName>
                                        </p:attrNameLst>
                                      </p:cBhvr>
                                      <p:tavLst>
                                        <p:tav tm="0">
                                          <p:val>
                                            <p:strVal val="#ppt_x+#ppt_w*1.125000"/>
                                          </p:val>
                                        </p:tav>
                                        <p:tav tm="100000">
                                          <p:val>
                                            <p:strVal val="#ppt_x"/>
                                          </p:val>
                                        </p:tav>
                                      </p:tavLst>
                                    </p:anim>
                                    <p:animEffect transition="in" filter="wipe(left)">
                                      <p:cBhvr>
                                        <p:cTn id="33" dur="500"/>
                                        <p:tgtEl>
                                          <p:spTgt spid="13"/>
                                        </p:tgtEl>
                                      </p:cBhvr>
                                    </p:animEffect>
                                  </p:childTnLst>
                                </p:cTn>
                              </p:par>
                            </p:childTnLst>
                          </p:cTn>
                        </p:par>
                        <p:par>
                          <p:cTn id="34" fill="hold">
                            <p:stCondLst>
                              <p:cond delay="10000"/>
                            </p:stCondLst>
                            <p:childTnLst>
                              <p:par>
                                <p:cTn id="35" presetID="12" presetClass="entr" presetSubtype="8" fill="hold" grpId="0"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ppt_x</p:attrName>
                                        </p:attrNameLst>
                                      </p:cBhvr>
                                      <p:tavLst>
                                        <p:tav tm="0">
                                          <p:val>
                                            <p:strVal val="#ppt_x-#ppt_w*1.125000"/>
                                          </p:val>
                                        </p:tav>
                                        <p:tav tm="100000">
                                          <p:val>
                                            <p:strVal val="#ppt_x"/>
                                          </p:val>
                                        </p:tav>
                                      </p:tavLst>
                                    </p:anim>
                                    <p:animEffect transition="in" filter="wipe(right)">
                                      <p:cBhvr>
                                        <p:cTn id="38" dur="500"/>
                                        <p:tgtEl>
                                          <p:spTgt spid="14"/>
                                        </p:tgtEl>
                                      </p:cBhvr>
                                    </p:animEffect>
                                  </p:childTnLst>
                                </p:cTn>
                              </p:par>
                            </p:childTnLst>
                          </p:cTn>
                        </p:par>
                        <p:par>
                          <p:cTn id="39" fill="hold">
                            <p:stCondLst>
                              <p:cond delay="11500"/>
                            </p:stCondLst>
                            <p:childTnLst>
                              <p:par>
                                <p:cTn id="40" presetID="12" presetClass="entr" presetSubtype="2" fill="hold" grpId="0" nodeType="afterEffect">
                                  <p:stCondLst>
                                    <p:cond delay="10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ppt_x</p:attrName>
                                        </p:attrNameLst>
                                      </p:cBhvr>
                                      <p:tavLst>
                                        <p:tav tm="0">
                                          <p:val>
                                            <p:strVal val="#ppt_x+#ppt_w*1.125000"/>
                                          </p:val>
                                        </p:tav>
                                        <p:tav tm="100000">
                                          <p:val>
                                            <p:strVal val="#ppt_x"/>
                                          </p:val>
                                        </p:tav>
                                      </p:tavLst>
                                    </p:anim>
                                    <p:animEffect transition="in" filter="wipe(left)">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fbeelding 38"/>
          <p:cNvPicPr>
            <a:picLocks/>
          </p:cNvPicPr>
          <p:nvPr/>
        </p:nvPicPr>
        <p:blipFill rotWithShape="1">
          <a:blip r:embed="rId3" cstate="print">
            <a:extLst>
              <a:ext uri="{28A0092B-C50C-407E-A947-70E740481C1C}">
                <a14:useLocalDpi xmlns:a14="http://schemas.microsoft.com/office/drawing/2010/main" val="0"/>
              </a:ext>
            </a:extLst>
          </a:blip>
          <a:srcRect t="9598" r="38" b="9650"/>
          <a:stretch/>
        </p:blipFill>
        <p:spPr>
          <a:xfrm>
            <a:off x="0" y="0"/>
            <a:ext cx="12196800" cy="6858000"/>
          </a:xfrm>
          <a:prstGeom prst="rect">
            <a:avLst/>
          </a:prstGeom>
        </p:spPr>
      </p:pic>
      <p:grpSp>
        <p:nvGrpSpPr>
          <p:cNvPr id="4" name="Groeperen 3"/>
          <p:cNvGrpSpPr/>
          <p:nvPr/>
        </p:nvGrpSpPr>
        <p:grpSpPr>
          <a:xfrm>
            <a:off x="6098400" y="0"/>
            <a:ext cx="6098400" cy="6858000"/>
            <a:chOff x="6098400" y="0"/>
            <a:chExt cx="6098400" cy="6858000"/>
          </a:xfrm>
        </p:grpSpPr>
        <p:sp>
          <p:nvSpPr>
            <p:cNvPr id="29" name="Rechthoek 28"/>
            <p:cNvSpPr/>
            <p:nvPr/>
          </p:nvSpPr>
          <p:spPr>
            <a:xfrm>
              <a:off x="6098400" y="0"/>
              <a:ext cx="6098400" cy="6858000"/>
            </a:xfrm>
            <a:prstGeom prst="rect">
              <a:avLst/>
            </a:prstGeom>
            <a:solidFill>
              <a:srgbClr val="AD8B1D">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41" name="Groeperen 40"/>
            <p:cNvGrpSpPr/>
            <p:nvPr/>
          </p:nvGrpSpPr>
          <p:grpSpPr>
            <a:xfrm>
              <a:off x="6098400" y="1"/>
              <a:ext cx="5715487" cy="4653135"/>
              <a:chOff x="411159" y="1"/>
              <a:chExt cx="5715487" cy="4653135"/>
            </a:xfrm>
          </p:grpSpPr>
          <p:sp>
            <p:nvSpPr>
              <p:cNvPr id="30" name="Rechthoek 29"/>
              <p:cNvSpPr/>
              <p:nvPr/>
            </p:nvSpPr>
            <p:spPr>
              <a:xfrm>
                <a:off x="411160" y="1"/>
                <a:ext cx="5688013" cy="442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p:cNvSpPr txBox="1"/>
              <p:nvPr/>
            </p:nvSpPr>
            <p:spPr>
              <a:xfrm>
                <a:off x="411159" y="327601"/>
                <a:ext cx="5688013" cy="3816429"/>
              </a:xfrm>
              <a:prstGeom prst="rect">
                <a:avLst/>
              </a:prstGeom>
              <a:noFill/>
            </p:spPr>
            <p:txBody>
              <a:bodyPr wrap="square" rtlCol="0">
                <a:spAutoFit/>
              </a:bodyPr>
              <a:lstStyle/>
              <a:p>
                <a:pPr marL="182563" indent="-3175"/>
                <a:r>
                  <a:rPr lang="nl-NL" sz="4000" b="1" dirty="0">
                    <a:solidFill>
                      <a:schemeClr val="bg2"/>
                    </a:solidFill>
                    <a:latin typeface="+mj-lt"/>
                  </a:rPr>
                  <a:t>Thema’s onderwijs en onderzoek</a:t>
                </a:r>
                <a:endParaRPr lang="nl-NL" sz="4000" dirty="0">
                  <a:solidFill>
                    <a:schemeClr val="bg2"/>
                  </a:solidFill>
                  <a:latin typeface="+mj-lt"/>
                </a:endParaRPr>
              </a:p>
              <a:p>
                <a:pPr marL="360000" indent="-180000"/>
                <a:endParaRPr lang="nl-NL" b="1" dirty="0">
                  <a:solidFill>
                    <a:schemeClr val="bg2"/>
                  </a:solidFill>
                </a:endParaRPr>
              </a:p>
              <a:p>
                <a:pPr marL="360000" indent="-180000">
                  <a:buFont typeface="Arial" charset="0"/>
                  <a:buChar char="•"/>
                </a:pPr>
                <a:r>
                  <a:rPr lang="nl-NL" sz="2400" dirty="0">
                    <a:solidFill>
                      <a:schemeClr val="bg2"/>
                    </a:solidFill>
                    <a:ea typeface="Verdana" charset="0"/>
                    <a:cs typeface="Verdana" charset="0"/>
                  </a:rPr>
                  <a:t>Fundamentals of </a:t>
                </a:r>
                <a:r>
                  <a:rPr lang="nl-NL" sz="2400" dirty="0" err="1">
                    <a:solidFill>
                      <a:schemeClr val="bg2"/>
                    </a:solidFill>
                    <a:ea typeface="Verdana" charset="0"/>
                    <a:cs typeface="Verdana" charset="0"/>
                  </a:rPr>
                  <a:t>science</a:t>
                </a:r>
                <a:endParaRPr lang="nl-NL" sz="2400" dirty="0">
                  <a:solidFill>
                    <a:schemeClr val="bg2"/>
                  </a:solidFill>
                  <a:ea typeface="Verdana" charset="0"/>
                  <a:cs typeface="Verdana" charset="0"/>
                </a:endParaRPr>
              </a:p>
              <a:p>
                <a:pPr marL="360000" indent="-180000">
                  <a:buFont typeface="Arial" charset="0"/>
                  <a:buChar char="•"/>
                </a:pPr>
                <a:r>
                  <a:rPr lang="nl-NL" sz="2400" dirty="0">
                    <a:solidFill>
                      <a:schemeClr val="bg2"/>
                    </a:solidFill>
                    <a:ea typeface="Verdana" charset="0"/>
                    <a:cs typeface="Verdana" charset="0"/>
                  </a:rPr>
                  <a:t>Life </a:t>
                </a:r>
                <a:r>
                  <a:rPr lang="nl-NL" sz="2400" dirty="0" err="1">
                    <a:solidFill>
                      <a:schemeClr val="bg2"/>
                    </a:solidFill>
                    <a:ea typeface="Verdana" charset="0"/>
                    <a:cs typeface="Verdana" charset="0"/>
                  </a:rPr>
                  <a:t>sciences</a:t>
                </a:r>
                <a:endParaRPr lang="nl-NL" sz="2400" dirty="0">
                  <a:solidFill>
                    <a:schemeClr val="bg2"/>
                  </a:solidFill>
                  <a:ea typeface="Verdana" charset="0"/>
                  <a:cs typeface="Verdana" charset="0"/>
                </a:endParaRPr>
              </a:p>
              <a:p>
                <a:pPr marL="360000" indent="-180000">
                  <a:buFont typeface="Arial" charset="0"/>
                  <a:buChar char="•"/>
                </a:pPr>
                <a:r>
                  <a:rPr lang="nl-NL" sz="2400" dirty="0">
                    <a:solidFill>
                      <a:schemeClr val="bg2"/>
                    </a:solidFill>
                    <a:ea typeface="Verdana" charset="0"/>
                    <a:cs typeface="Verdana" charset="0"/>
                  </a:rPr>
                  <a:t>Gezondheid en welzijn</a:t>
                </a:r>
              </a:p>
              <a:p>
                <a:pPr marL="360000" indent="-180000">
                  <a:buFont typeface="Arial" charset="0"/>
                  <a:buChar char="•"/>
                </a:pPr>
                <a:r>
                  <a:rPr lang="nl-NL" sz="2400" dirty="0">
                    <a:solidFill>
                      <a:schemeClr val="bg2"/>
                    </a:solidFill>
                    <a:ea typeface="Verdana" charset="0"/>
                    <a:cs typeface="Verdana" charset="0"/>
                  </a:rPr>
                  <a:t>Recht, politiek en bestuur</a:t>
                </a:r>
              </a:p>
              <a:p>
                <a:pPr marL="360000" indent="-180000">
                  <a:buFont typeface="Arial" charset="0"/>
                  <a:buChar char="•"/>
                </a:pPr>
                <a:r>
                  <a:rPr lang="nl-NL" sz="2400" dirty="0">
                    <a:solidFill>
                      <a:schemeClr val="bg2"/>
                    </a:solidFill>
                    <a:ea typeface="Verdana" charset="0"/>
                    <a:cs typeface="Verdana" charset="0"/>
                  </a:rPr>
                  <a:t>Talen, culturen en samenlevingen</a:t>
                </a:r>
              </a:p>
              <a:p>
                <a:pPr marL="360000" indent="-180000">
                  <a:buFont typeface="Arial" charset="0"/>
                  <a:buChar char="•"/>
                </a:pPr>
                <a:r>
                  <a:rPr lang="nl-NL" sz="2400" dirty="0">
                    <a:solidFill>
                      <a:schemeClr val="bg2"/>
                    </a:solidFill>
                    <a:ea typeface="Verdana" charset="0"/>
                    <a:cs typeface="Verdana" charset="0"/>
                  </a:rPr>
                  <a:t>Kunstmatige Intelligentie</a:t>
                </a:r>
              </a:p>
            </p:txBody>
          </p:sp>
          <p:sp>
            <p:nvSpPr>
              <p:cNvPr id="32" name="Rechthoek 31"/>
              <p:cNvSpPr/>
              <p:nvPr/>
            </p:nvSpPr>
            <p:spPr>
              <a:xfrm>
                <a:off x="440026" y="4424049"/>
                <a:ext cx="5686620" cy="2290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3" name="Tijdelijke aanduiding voor afbeelding 35"/>
          <p:cNvPicPr>
            <a:picLocks noGrp="1"/>
          </p:cNvPicPr>
          <p:nvPr>
            <p:ph type="pic" sz="quarter" idx="13"/>
          </p:nvPr>
        </p:nvPicPr>
        <p:blipFill rotWithShape="1">
          <a:blip r:embed="rId4" cstate="print">
            <a:extLst>
              <a:ext uri="{28A0092B-C50C-407E-A947-70E740481C1C}">
                <a14:useLocalDpi xmlns:a14="http://schemas.microsoft.com/office/drawing/2010/main" val="0"/>
              </a:ext>
            </a:extLst>
          </a:blip>
          <a:srcRect l="30575" t="1380" r="13119" b="47"/>
          <a:stretch/>
        </p:blipFill>
        <p:spPr>
          <a:xfrm>
            <a:off x="-21505" y="0"/>
            <a:ext cx="6118089" cy="6885384"/>
          </a:xfrm>
        </p:spPr>
      </p:pic>
      <p:pic>
        <p:nvPicPr>
          <p:cNvPr id="12" name="Afbeelding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34" y="5654612"/>
            <a:ext cx="1886712" cy="798576"/>
          </a:xfrm>
          <a:prstGeom prst="rect">
            <a:avLst/>
          </a:prstGeom>
        </p:spPr>
      </p:pic>
    </p:spTree>
    <p:extLst>
      <p:ext uri="{BB962C8B-B14F-4D97-AF65-F5344CB8AC3E}">
        <p14:creationId xmlns:p14="http://schemas.microsoft.com/office/powerpoint/2010/main" val="8580063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27" name="Groeperen 26"/>
          <p:cNvGrpSpPr/>
          <p:nvPr/>
        </p:nvGrpSpPr>
        <p:grpSpPr>
          <a:xfrm>
            <a:off x="-5463" y="-3502"/>
            <a:ext cx="12196660" cy="6858000"/>
            <a:chOff x="-23024" y="-3512"/>
            <a:chExt cx="12196660" cy="6858000"/>
          </a:xfrm>
        </p:grpSpPr>
        <p:sp>
          <p:nvSpPr>
            <p:cNvPr id="30" name="Rechthoek 29"/>
            <p:cNvSpPr/>
            <p:nvPr/>
          </p:nvSpPr>
          <p:spPr>
            <a:xfrm>
              <a:off x="-23024" y="-3512"/>
              <a:ext cx="12196660" cy="6858000"/>
            </a:xfrm>
            <a:prstGeom prst="rect">
              <a:avLst/>
            </a:prstGeom>
            <a:solidFill>
              <a:schemeClr val="bg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sp>
          <p:nvSpPr>
            <p:cNvPr id="33" name="Titel 1"/>
            <p:cNvSpPr txBox="1">
              <a:spLocks/>
            </p:cNvSpPr>
            <p:nvPr/>
          </p:nvSpPr>
          <p:spPr>
            <a:xfrm>
              <a:off x="404662" y="404664"/>
              <a:ext cx="11389024" cy="432048"/>
            </a:xfrm>
            <a:prstGeom prst="rect">
              <a:avLst/>
            </a:prstGeom>
          </p:spPr>
          <p:txBody>
            <a:bodyPr vert="horz" lIns="0" tIns="0" rIns="0" bIns="0" rtlCol="0" anchor="ctr">
              <a:noAutofit/>
            </a:bodyPr>
            <a:lstStyle>
              <a:lvl1pPr marL="360000" algn="l" defTabSz="914400" rtl="0" eaLnBrk="1" fontAlgn="t" latinLnBrk="0" hangingPunct="1">
                <a:spcBef>
                  <a:spcPct val="0"/>
                </a:spcBef>
                <a:buNone/>
                <a:defRPr sz="4200" b="1" i="0" kern="1200" baseline="0">
                  <a:solidFill>
                    <a:schemeClr val="bg2"/>
                  </a:solidFill>
                  <a:latin typeface="+mj-lt"/>
                  <a:ea typeface="+mj-ea"/>
                  <a:cs typeface="+mj-cs"/>
                </a:defRPr>
              </a:lvl1pPr>
            </a:lstStyle>
            <a:p>
              <a:pPr marL="0"/>
              <a:r>
                <a:rPr lang="nl-NL" sz="4000" dirty="0">
                  <a:solidFill>
                    <a:srgbClr val="FFFFFF"/>
                  </a:solidFill>
                </a:rPr>
                <a:t>Onderzoek</a:t>
              </a:r>
            </a:p>
          </p:txBody>
        </p:sp>
      </p:grpSp>
      <p:pic>
        <p:nvPicPr>
          <p:cNvPr id="26" name="Afbeelding 25">
            <a:extLst>
              <a:ext uri="{FF2B5EF4-FFF2-40B4-BE49-F238E27FC236}">
                <a16:creationId xmlns:a16="http://schemas.microsoft.com/office/drawing/2014/main" id="{AE53DB68-1FB2-FA42-AAC8-5E7C3A58D7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61248"/>
            <a:ext cx="1886712" cy="798576"/>
          </a:xfrm>
          <a:prstGeom prst="rect">
            <a:avLst/>
          </a:prstGeom>
        </p:spPr>
      </p:pic>
      <p:grpSp>
        <p:nvGrpSpPr>
          <p:cNvPr id="55" name="Publicaties"/>
          <p:cNvGrpSpPr/>
          <p:nvPr/>
        </p:nvGrpSpPr>
        <p:grpSpPr>
          <a:xfrm>
            <a:off x="1349565" y="1704333"/>
            <a:ext cx="2880000" cy="1368152"/>
            <a:chOff x="1349565" y="1704333"/>
            <a:chExt cx="2880000" cy="1368152"/>
          </a:xfrm>
        </p:grpSpPr>
        <p:sp>
          <p:nvSpPr>
            <p:cNvPr id="35" name="Rechthoek 21"/>
            <p:cNvSpPr/>
            <p:nvPr/>
          </p:nvSpPr>
          <p:spPr>
            <a:xfrm>
              <a:off x="1349565" y="1704333"/>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6" name="Rechthoek 30"/>
            <p:cNvSpPr/>
            <p:nvPr/>
          </p:nvSpPr>
          <p:spPr>
            <a:xfrm>
              <a:off x="1349565" y="2703153"/>
              <a:ext cx="2880000" cy="369332"/>
            </a:xfrm>
            <a:prstGeom prst="rect">
              <a:avLst/>
            </a:prstGeom>
            <a:solidFill>
              <a:schemeClr val="accent1"/>
            </a:solidFill>
          </p:spPr>
          <p:txBody>
            <a:bodyPr wrap="square">
              <a:spAutoFit/>
            </a:bodyPr>
            <a:lstStyle/>
            <a:p>
              <a:pPr algn="ctr"/>
              <a:r>
                <a:rPr lang="nl-NL" b="1" dirty="0">
                  <a:solidFill>
                    <a:srgbClr val="FFFFFF"/>
                  </a:solidFill>
                </a:rPr>
                <a:t>Publicaties</a:t>
              </a:r>
            </a:p>
          </p:txBody>
        </p:sp>
        <p:pic>
          <p:nvPicPr>
            <p:cNvPr id="38" name="Picture 3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77531" y="1732821"/>
              <a:ext cx="874204" cy="845698"/>
            </a:xfrm>
            <a:prstGeom prst="rect">
              <a:avLst/>
            </a:prstGeom>
          </p:spPr>
        </p:pic>
        <p:pic>
          <p:nvPicPr>
            <p:cNvPr id="2" name="Picture 1"/>
            <p:cNvPicPr/>
            <p:nvPr>
              <p:extLst>
                <p:ext uri="{D42A27DB-BD31-4B8C-83A1-F6EECF244321}">
                  <p14:modId xmlns:p14="http://schemas.microsoft.com/office/powerpoint/2010/main" val="3465722176"/>
                </p:ext>
              </p:extLst>
            </p:nvPr>
          </p:nvPicPr>
          <p:blipFill>
            <a:blip r:embed="rId6"/>
            <a:stretch>
              <a:fillRect/>
            </a:stretch>
          </p:blipFill>
          <p:spPr>
            <a:xfrm>
              <a:off x="1541438" y="1912938"/>
              <a:ext cx="1749425" cy="652462"/>
            </a:xfrm>
            <a:prstGeom prst="rect">
              <a:avLst/>
            </a:prstGeom>
          </p:spPr>
        </p:pic>
      </p:grpSp>
      <p:grpSp>
        <p:nvGrpSpPr>
          <p:cNvPr id="9" name="Promoties"/>
          <p:cNvGrpSpPr/>
          <p:nvPr/>
        </p:nvGrpSpPr>
        <p:grpSpPr>
          <a:xfrm>
            <a:off x="4587007" y="1708323"/>
            <a:ext cx="2880000" cy="1368152"/>
            <a:chOff x="4587007" y="1708323"/>
            <a:chExt cx="2880000" cy="1368152"/>
          </a:xfrm>
        </p:grpSpPr>
        <p:sp>
          <p:nvSpPr>
            <p:cNvPr id="19" name="Rechthoek 18"/>
            <p:cNvSpPr/>
            <p:nvPr/>
          </p:nvSpPr>
          <p:spPr>
            <a:xfrm>
              <a:off x="4587007" y="1708323"/>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8" name="Rechthoek 27"/>
            <p:cNvSpPr/>
            <p:nvPr/>
          </p:nvSpPr>
          <p:spPr>
            <a:xfrm>
              <a:off x="4587007" y="2707143"/>
              <a:ext cx="2880000" cy="369332"/>
            </a:xfrm>
            <a:prstGeom prst="rect">
              <a:avLst/>
            </a:prstGeom>
            <a:solidFill>
              <a:schemeClr val="accent1"/>
            </a:solidFill>
          </p:spPr>
          <p:txBody>
            <a:bodyPr wrap="square">
              <a:spAutoFit/>
            </a:bodyPr>
            <a:lstStyle/>
            <a:p>
              <a:pPr algn="ctr"/>
              <a:r>
                <a:rPr lang="nl-NL" b="1" dirty="0">
                  <a:solidFill>
                    <a:srgbClr val="FFFFFF"/>
                  </a:solidFill>
                </a:rPr>
                <a:t>Promoties</a:t>
              </a:r>
            </a:p>
          </p:txBody>
        </p:sp>
        <p:pic>
          <p:nvPicPr>
            <p:cNvPr id="44" name="Afbeelding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3784" y="1720552"/>
              <a:ext cx="995964" cy="995964"/>
            </a:xfrm>
            <a:prstGeom prst="rect">
              <a:avLst/>
            </a:prstGeom>
          </p:spPr>
        </p:pic>
        <p:pic>
          <p:nvPicPr>
            <p:cNvPr id="3" name="Picture 2"/>
            <p:cNvPicPr/>
            <p:nvPr>
              <p:extLst>
                <p:ext uri="{D42A27DB-BD31-4B8C-83A1-F6EECF244321}">
                  <p14:modId xmlns:p14="http://schemas.microsoft.com/office/powerpoint/2010/main" val="3631517488"/>
                </p:ext>
              </p:extLst>
            </p:nvPr>
          </p:nvPicPr>
          <p:blipFill>
            <a:blip r:embed="rId8"/>
            <a:stretch>
              <a:fillRect/>
            </a:stretch>
          </p:blipFill>
          <p:spPr>
            <a:xfrm>
              <a:off x="4783385" y="1839913"/>
              <a:ext cx="1747838" cy="652462"/>
            </a:xfrm>
            <a:prstGeom prst="rect">
              <a:avLst/>
            </a:prstGeom>
          </p:spPr>
        </p:pic>
      </p:grpSp>
      <p:grpSp>
        <p:nvGrpSpPr>
          <p:cNvPr id="13" name="Hoogleraren"/>
          <p:cNvGrpSpPr/>
          <p:nvPr/>
        </p:nvGrpSpPr>
        <p:grpSpPr>
          <a:xfrm>
            <a:off x="7848548" y="1708323"/>
            <a:ext cx="2880000" cy="1368152"/>
            <a:chOff x="7848548" y="1708323"/>
            <a:chExt cx="2880000" cy="1368152"/>
          </a:xfrm>
        </p:grpSpPr>
        <p:sp>
          <p:nvSpPr>
            <p:cNvPr id="20" name="Rechthoek 19"/>
            <p:cNvSpPr/>
            <p:nvPr/>
          </p:nvSpPr>
          <p:spPr>
            <a:xfrm>
              <a:off x="7848548" y="1708323"/>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9" name="Rechthoek 28"/>
            <p:cNvSpPr/>
            <p:nvPr/>
          </p:nvSpPr>
          <p:spPr>
            <a:xfrm>
              <a:off x="7848548" y="2707143"/>
              <a:ext cx="2880000" cy="369332"/>
            </a:xfrm>
            <a:prstGeom prst="rect">
              <a:avLst/>
            </a:prstGeom>
            <a:solidFill>
              <a:schemeClr val="accent1"/>
            </a:solidFill>
          </p:spPr>
          <p:txBody>
            <a:bodyPr wrap="square">
              <a:spAutoFit/>
            </a:bodyPr>
            <a:lstStyle/>
            <a:p>
              <a:pPr algn="ctr"/>
              <a:r>
                <a:rPr lang="nl-NL" b="1" dirty="0">
                  <a:solidFill>
                    <a:srgbClr val="FFFFFF"/>
                  </a:solidFill>
                </a:rPr>
                <a:t>Hoogleraren</a:t>
              </a:r>
            </a:p>
          </p:txBody>
        </p:sp>
        <p:pic>
          <p:nvPicPr>
            <p:cNvPr id="42" name="Afbeelding 4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73919" y="1772354"/>
              <a:ext cx="936565" cy="936565"/>
            </a:xfrm>
            <a:prstGeom prst="rect">
              <a:avLst/>
            </a:prstGeom>
          </p:spPr>
        </p:pic>
        <p:pic>
          <p:nvPicPr>
            <p:cNvPr id="4" name="Picture 3"/>
            <p:cNvPicPr/>
            <p:nvPr>
              <p:extLst>
                <p:ext uri="{D42A27DB-BD31-4B8C-83A1-F6EECF244321}">
                  <p14:modId xmlns:p14="http://schemas.microsoft.com/office/powerpoint/2010/main" val="2685875039"/>
                </p:ext>
              </p:extLst>
            </p:nvPr>
          </p:nvPicPr>
          <p:blipFill>
            <a:blip r:embed="rId10"/>
            <a:stretch>
              <a:fillRect/>
            </a:stretch>
          </p:blipFill>
          <p:spPr>
            <a:xfrm>
              <a:off x="8039050" y="1873250"/>
              <a:ext cx="1660525" cy="619125"/>
            </a:xfrm>
            <a:prstGeom prst="rect">
              <a:avLst/>
            </a:prstGeom>
          </p:spPr>
        </p:pic>
      </p:grpSp>
      <p:grpSp>
        <p:nvGrpSpPr>
          <p:cNvPr id="15" name="Spinoza"/>
          <p:cNvGrpSpPr/>
          <p:nvPr/>
        </p:nvGrpSpPr>
        <p:grpSpPr>
          <a:xfrm>
            <a:off x="1346647" y="3369349"/>
            <a:ext cx="2880000" cy="1368152"/>
            <a:chOff x="1346647" y="3369349"/>
            <a:chExt cx="2880000" cy="1368152"/>
          </a:xfrm>
        </p:grpSpPr>
        <p:sp>
          <p:nvSpPr>
            <p:cNvPr id="40" name="Rechthoek 21"/>
            <p:cNvSpPr/>
            <p:nvPr/>
          </p:nvSpPr>
          <p:spPr>
            <a:xfrm>
              <a:off x="1346647" y="3369349"/>
              <a:ext cx="2880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41" name="Rechthoek 30"/>
            <p:cNvSpPr/>
            <p:nvPr/>
          </p:nvSpPr>
          <p:spPr>
            <a:xfrm>
              <a:off x="1346647" y="4368169"/>
              <a:ext cx="2880000" cy="369332"/>
            </a:xfrm>
            <a:prstGeom prst="rect">
              <a:avLst/>
            </a:prstGeom>
            <a:solidFill>
              <a:srgbClr val="B27F2A"/>
            </a:solidFill>
          </p:spPr>
          <p:txBody>
            <a:bodyPr wrap="square">
              <a:spAutoFit/>
            </a:bodyPr>
            <a:lstStyle/>
            <a:p>
              <a:pPr algn="ctr"/>
              <a:r>
                <a:rPr lang="nl-NL" b="1" dirty="0">
                  <a:solidFill>
                    <a:srgbClr val="FFFFFF"/>
                  </a:solidFill>
                </a:rPr>
                <a:t>Spinozapremies</a:t>
              </a:r>
            </a:p>
          </p:txBody>
        </p:sp>
        <p:pic>
          <p:nvPicPr>
            <p:cNvPr id="47" name="Picture 4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4975" y="3507049"/>
              <a:ext cx="435968" cy="845698"/>
            </a:xfrm>
            <a:prstGeom prst="rect">
              <a:avLst/>
            </a:prstGeom>
          </p:spPr>
        </p:pic>
        <p:pic>
          <p:nvPicPr>
            <p:cNvPr id="5" name="Picture 4"/>
            <p:cNvPicPr/>
            <p:nvPr>
              <p:extLst>
                <p:ext uri="{D42A27DB-BD31-4B8C-83A1-F6EECF244321}">
                  <p14:modId xmlns:p14="http://schemas.microsoft.com/office/powerpoint/2010/main" val="178875994"/>
                </p:ext>
              </p:extLst>
            </p:nvPr>
          </p:nvPicPr>
          <p:blipFill>
            <a:blip r:embed="rId12"/>
            <a:stretch>
              <a:fillRect/>
            </a:stretch>
          </p:blipFill>
          <p:spPr>
            <a:xfrm>
              <a:off x="1615034" y="3559175"/>
              <a:ext cx="1747837" cy="654050"/>
            </a:xfrm>
            <a:prstGeom prst="rect">
              <a:avLst/>
            </a:prstGeom>
          </p:spPr>
        </p:pic>
      </p:grpSp>
      <p:grpSp>
        <p:nvGrpSpPr>
          <p:cNvPr id="17" name="NWO"/>
          <p:cNvGrpSpPr/>
          <p:nvPr/>
        </p:nvGrpSpPr>
        <p:grpSpPr>
          <a:xfrm>
            <a:off x="4590182" y="3372023"/>
            <a:ext cx="2880000" cy="1368000"/>
            <a:chOff x="4590182" y="3372023"/>
            <a:chExt cx="2880000" cy="1368000"/>
          </a:xfrm>
        </p:grpSpPr>
        <p:sp>
          <p:nvSpPr>
            <p:cNvPr id="22" name="Rechthoek 21"/>
            <p:cNvSpPr/>
            <p:nvPr/>
          </p:nvSpPr>
          <p:spPr>
            <a:xfrm>
              <a:off x="4590182" y="3372023"/>
              <a:ext cx="2880000"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1" name="Rechthoek 30"/>
            <p:cNvSpPr/>
            <p:nvPr/>
          </p:nvSpPr>
          <p:spPr>
            <a:xfrm>
              <a:off x="4590182" y="4378857"/>
              <a:ext cx="2880000" cy="361166"/>
            </a:xfrm>
            <a:prstGeom prst="rect">
              <a:avLst/>
            </a:prstGeom>
            <a:solidFill>
              <a:schemeClr val="accent1"/>
            </a:solidFill>
          </p:spPr>
          <p:txBody>
            <a:bodyPr wrap="square">
              <a:spAutoFit/>
            </a:bodyPr>
            <a:lstStyle/>
            <a:p>
              <a:pPr algn="ctr"/>
              <a:r>
                <a:rPr lang="nl-NL" b="1" dirty="0">
                  <a:solidFill>
                    <a:srgbClr val="FFFFFF"/>
                  </a:solidFill>
                </a:rPr>
                <a:t>NWO-subsidies</a:t>
              </a:r>
            </a:p>
          </p:txBody>
        </p:sp>
        <p:pic>
          <p:nvPicPr>
            <p:cNvPr id="54" name="Afbeelding 5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14084" y="3383764"/>
              <a:ext cx="950762" cy="929742"/>
            </a:xfrm>
            <a:prstGeom prst="rect">
              <a:avLst/>
            </a:prstGeom>
          </p:spPr>
        </p:pic>
        <p:pic>
          <p:nvPicPr>
            <p:cNvPr id="6" name="Picture 5"/>
            <p:cNvPicPr/>
            <p:nvPr>
              <p:extLst>
                <p:ext uri="{D42A27DB-BD31-4B8C-83A1-F6EECF244321}">
                  <p14:modId xmlns:p14="http://schemas.microsoft.com/office/powerpoint/2010/main" val="571136902"/>
                </p:ext>
              </p:extLst>
            </p:nvPr>
          </p:nvPicPr>
          <p:blipFill>
            <a:blip r:embed="rId14"/>
            <a:stretch>
              <a:fillRect/>
            </a:stretch>
          </p:blipFill>
          <p:spPr>
            <a:xfrm>
              <a:off x="4786560" y="3560763"/>
              <a:ext cx="1744663" cy="652462"/>
            </a:xfrm>
            <a:prstGeom prst="rect">
              <a:avLst/>
            </a:prstGeom>
          </p:spPr>
        </p:pic>
      </p:grpSp>
      <p:grpSp>
        <p:nvGrpSpPr>
          <p:cNvPr id="21" name="ERC"/>
          <p:cNvGrpSpPr/>
          <p:nvPr/>
        </p:nvGrpSpPr>
        <p:grpSpPr>
          <a:xfrm>
            <a:off x="7854621" y="3360912"/>
            <a:ext cx="2880000" cy="1367999"/>
            <a:chOff x="7854621" y="3360912"/>
            <a:chExt cx="2880000" cy="1367999"/>
          </a:xfrm>
        </p:grpSpPr>
        <p:sp>
          <p:nvSpPr>
            <p:cNvPr id="23" name="Rechthoek 22"/>
            <p:cNvSpPr/>
            <p:nvPr/>
          </p:nvSpPr>
          <p:spPr>
            <a:xfrm>
              <a:off x="7864077" y="3360912"/>
              <a:ext cx="2858974" cy="1357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2" name="Rechthoek 31"/>
            <p:cNvSpPr/>
            <p:nvPr/>
          </p:nvSpPr>
          <p:spPr>
            <a:xfrm>
              <a:off x="7854621" y="4364672"/>
              <a:ext cx="2880000" cy="364239"/>
            </a:xfrm>
            <a:prstGeom prst="rect">
              <a:avLst/>
            </a:prstGeom>
            <a:solidFill>
              <a:schemeClr val="accent1"/>
            </a:solidFill>
          </p:spPr>
          <p:txBody>
            <a:bodyPr wrap="square">
              <a:spAutoFit/>
            </a:bodyPr>
            <a:lstStyle/>
            <a:p>
              <a:pPr algn="ctr"/>
              <a:r>
                <a:rPr lang="nl-NL" b="1" dirty="0">
                  <a:solidFill>
                    <a:srgbClr val="FFFFFF"/>
                  </a:solidFill>
                </a:rPr>
                <a:t>ERC-subsidies</a:t>
              </a:r>
            </a:p>
          </p:txBody>
        </p:sp>
        <p:pic>
          <p:nvPicPr>
            <p:cNvPr id="48" name="Afbeelding 4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48828" y="3372445"/>
              <a:ext cx="943821" cy="913345"/>
            </a:xfrm>
            <a:prstGeom prst="rect">
              <a:avLst/>
            </a:prstGeom>
          </p:spPr>
        </p:pic>
        <p:pic>
          <p:nvPicPr>
            <p:cNvPr id="7" name="Picture 6"/>
            <p:cNvPicPr/>
            <p:nvPr>
              <p:extLst>
                <p:ext uri="{D42A27DB-BD31-4B8C-83A1-F6EECF244321}">
                  <p14:modId xmlns:p14="http://schemas.microsoft.com/office/powerpoint/2010/main" val="3377962635"/>
                </p:ext>
              </p:extLst>
            </p:nvPr>
          </p:nvPicPr>
          <p:blipFill>
            <a:blip r:embed="rId16"/>
            <a:stretch>
              <a:fillRect/>
            </a:stretch>
          </p:blipFill>
          <p:spPr>
            <a:xfrm>
              <a:off x="8097341" y="3519488"/>
              <a:ext cx="1746250" cy="652462"/>
            </a:xfrm>
            <a:prstGeom prst="rect">
              <a:avLst/>
            </a:prstGeom>
          </p:spPr>
        </p:pic>
      </p:grpSp>
    </p:spTree>
    <p:extLst>
      <p:ext uri="{BB962C8B-B14F-4D97-AF65-F5344CB8AC3E}">
        <p14:creationId xmlns:p14="http://schemas.microsoft.com/office/powerpoint/2010/main" val="3270911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strVal val="#ppt_w*0.70"/>
                                          </p:val>
                                        </p:tav>
                                        <p:tav tm="100000">
                                          <p:val>
                                            <p:strVal val="#ppt_w"/>
                                          </p:val>
                                        </p:tav>
                                      </p:tavLst>
                                    </p:anim>
                                    <p:anim calcmode="lin" valueType="num">
                                      <p:cBhvr>
                                        <p:cTn id="13" dur="500" fill="hold"/>
                                        <p:tgtEl>
                                          <p:spTgt spid="55"/>
                                        </p:tgtEl>
                                        <p:attrNameLst>
                                          <p:attrName>ppt_h</p:attrName>
                                        </p:attrNameLst>
                                      </p:cBhvr>
                                      <p:tavLst>
                                        <p:tav tm="0">
                                          <p:val>
                                            <p:strVal val="#ppt_h"/>
                                          </p:val>
                                        </p:tav>
                                        <p:tav tm="100000">
                                          <p:val>
                                            <p:strVal val="#ppt_h"/>
                                          </p:val>
                                        </p:tav>
                                      </p:tavLst>
                                    </p:anim>
                                    <p:animEffect transition="in" filter="fade">
                                      <p:cBhvr>
                                        <p:cTn id="14" dur="500"/>
                                        <p:tgtEl>
                                          <p:spTgt spid="55"/>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ppt_w*0.7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animEffect transition="in" filter="fade">
                                      <p:cBhvr>
                                        <p:cTn id="20" dur="500"/>
                                        <p:tgtEl>
                                          <p:spTgt spid="9"/>
                                        </p:tgtEl>
                                      </p:cBhvr>
                                    </p:animEffect>
                                  </p:childTnLst>
                                </p:cTn>
                              </p:par>
                            </p:childTnLst>
                          </p:cTn>
                        </p:par>
                        <p:par>
                          <p:cTn id="21" fill="hold">
                            <p:stCondLst>
                              <p:cond delay="1500"/>
                            </p:stCondLst>
                            <p:childTnLst>
                              <p:par>
                                <p:cTn id="22" presetID="55"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strVal val="#ppt_w*0.7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animEffect transition="in" filter="fade">
                                      <p:cBhvr>
                                        <p:cTn id="26" dur="500"/>
                                        <p:tgtEl>
                                          <p:spTgt spid="13"/>
                                        </p:tgtEl>
                                      </p:cBhvr>
                                    </p:animEffect>
                                  </p:childTnLst>
                                </p:cTn>
                              </p:par>
                            </p:childTnLst>
                          </p:cTn>
                        </p:par>
                        <p:par>
                          <p:cTn id="27" fill="hold">
                            <p:stCondLst>
                              <p:cond delay="2000"/>
                            </p:stCondLst>
                            <p:childTnLst>
                              <p:par>
                                <p:cTn id="28" presetID="55"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strVal val="#ppt_w*0.70"/>
                                          </p:val>
                                        </p:tav>
                                        <p:tav tm="100000">
                                          <p:val>
                                            <p:strVal val="#ppt_w"/>
                                          </p:val>
                                        </p:tav>
                                      </p:tavLst>
                                    </p:anim>
                                    <p:anim calcmode="lin" valueType="num">
                                      <p:cBhvr>
                                        <p:cTn id="31" dur="500" fill="hold"/>
                                        <p:tgtEl>
                                          <p:spTgt spid="21"/>
                                        </p:tgtEl>
                                        <p:attrNameLst>
                                          <p:attrName>ppt_h</p:attrName>
                                        </p:attrNameLst>
                                      </p:cBhvr>
                                      <p:tavLst>
                                        <p:tav tm="0">
                                          <p:val>
                                            <p:strVal val="#ppt_h"/>
                                          </p:val>
                                        </p:tav>
                                        <p:tav tm="100000">
                                          <p:val>
                                            <p:strVal val="#ppt_h"/>
                                          </p:val>
                                        </p:tav>
                                      </p:tavLst>
                                    </p:anim>
                                    <p:animEffect transition="in" filter="fade">
                                      <p:cBhvr>
                                        <p:cTn id="32" dur="500"/>
                                        <p:tgtEl>
                                          <p:spTgt spid="21"/>
                                        </p:tgtEl>
                                      </p:cBhvr>
                                    </p:animEffect>
                                  </p:childTnLst>
                                </p:cTn>
                              </p:par>
                            </p:childTnLst>
                          </p:cTn>
                        </p:par>
                        <p:par>
                          <p:cTn id="33" fill="hold">
                            <p:stCondLst>
                              <p:cond delay="2500"/>
                            </p:stCondLst>
                            <p:childTnLst>
                              <p:par>
                                <p:cTn id="34" presetID="55"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strVal val="#ppt_w*0.70"/>
                                          </p:val>
                                        </p:tav>
                                        <p:tav tm="100000">
                                          <p:val>
                                            <p:strVal val="#ppt_w"/>
                                          </p:val>
                                        </p:tav>
                                      </p:tavLst>
                                    </p:anim>
                                    <p:anim calcmode="lin" valueType="num">
                                      <p:cBhvr>
                                        <p:cTn id="37" dur="500" fill="hold"/>
                                        <p:tgtEl>
                                          <p:spTgt spid="17"/>
                                        </p:tgtEl>
                                        <p:attrNameLst>
                                          <p:attrName>ppt_h</p:attrName>
                                        </p:attrNameLst>
                                      </p:cBhvr>
                                      <p:tavLst>
                                        <p:tav tm="0">
                                          <p:val>
                                            <p:strVal val="#ppt_h"/>
                                          </p:val>
                                        </p:tav>
                                        <p:tav tm="100000">
                                          <p:val>
                                            <p:strVal val="#ppt_h"/>
                                          </p:val>
                                        </p:tav>
                                      </p:tavLst>
                                    </p:anim>
                                    <p:animEffect transition="in" filter="fade">
                                      <p:cBhvr>
                                        <p:cTn id="38" dur="500"/>
                                        <p:tgtEl>
                                          <p:spTgt spid="17"/>
                                        </p:tgtEl>
                                      </p:cBhvr>
                                    </p:animEffect>
                                  </p:childTnLst>
                                </p:cTn>
                              </p:par>
                            </p:childTnLst>
                          </p:cTn>
                        </p:par>
                        <p:par>
                          <p:cTn id="39" fill="hold">
                            <p:stCondLst>
                              <p:cond delay="3000"/>
                            </p:stCondLst>
                            <p:childTnLst>
                              <p:par>
                                <p:cTn id="40" presetID="55"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strVal val="#ppt_w*0.7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2" name="Groeperen 1"/>
          <p:cNvGrpSpPr/>
          <p:nvPr/>
        </p:nvGrpSpPr>
        <p:grpSpPr>
          <a:xfrm>
            <a:off x="6082501" y="0"/>
            <a:ext cx="6114159" cy="6858000"/>
            <a:chOff x="6082501" y="0"/>
            <a:chExt cx="6114159" cy="6858000"/>
          </a:xfrm>
        </p:grpSpPr>
        <p:sp>
          <p:nvSpPr>
            <p:cNvPr id="11" name="Rechthoek 10"/>
            <p:cNvSpPr/>
            <p:nvPr/>
          </p:nvSpPr>
          <p:spPr>
            <a:xfrm>
              <a:off x="6097485" y="0"/>
              <a:ext cx="6099175" cy="6858000"/>
            </a:xfrm>
            <a:prstGeom prst="rect">
              <a:avLst/>
            </a:prstGeom>
            <a:solidFill>
              <a:schemeClr val="bg2">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rgbClr val="FFFFFF"/>
                </a:solidFill>
              </a:endParaRPr>
            </a:p>
          </p:txBody>
        </p:sp>
        <p:sp>
          <p:nvSpPr>
            <p:cNvPr id="8" name="Tekstvak 7"/>
            <p:cNvSpPr txBox="1"/>
            <p:nvPr/>
          </p:nvSpPr>
          <p:spPr>
            <a:xfrm>
              <a:off x="6082501" y="403200"/>
              <a:ext cx="5704684" cy="707886"/>
            </a:xfrm>
            <a:prstGeom prst="rect">
              <a:avLst/>
            </a:prstGeom>
            <a:noFill/>
            <a:effectLst>
              <a:glow rad="647700">
                <a:schemeClr val="tx1"/>
              </a:glow>
            </a:effectLst>
          </p:spPr>
          <p:txBody>
            <a:bodyPr wrap="square" rtlCol="0">
              <a:spAutoFit/>
            </a:bodyPr>
            <a:lstStyle/>
            <a:p>
              <a:pPr marL="180000"/>
              <a:r>
                <a:rPr lang="nl-NL" sz="4000" b="1" dirty="0">
                  <a:solidFill>
                    <a:srgbClr val="FFFFFF"/>
                  </a:solidFill>
                </a:rPr>
                <a:t>Onderwijs</a:t>
              </a:r>
              <a:endParaRPr lang="nl-NL" sz="4000" dirty="0">
                <a:solidFill>
                  <a:srgbClr val="FFFFFF"/>
                </a:solidFill>
              </a:endParaRPr>
            </a:p>
          </p:txBody>
        </p:sp>
      </p:grpSp>
      <p:pic>
        <p:nvPicPr>
          <p:cNvPr id="18" name="Afbeelding 17">
            <a:extLst>
              <a:ext uri="{FF2B5EF4-FFF2-40B4-BE49-F238E27FC236}">
                <a16:creationId xmlns:a16="http://schemas.microsoft.com/office/drawing/2014/main" id="{9A6DF818-05B5-D146-B932-1323290168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34" y="5654612"/>
            <a:ext cx="1886712" cy="798576"/>
          </a:xfrm>
          <a:prstGeom prst="rect">
            <a:avLst/>
          </a:prstGeom>
        </p:spPr>
      </p:pic>
      <p:grpSp>
        <p:nvGrpSpPr>
          <p:cNvPr id="30" name="Group 29"/>
          <p:cNvGrpSpPr/>
          <p:nvPr/>
        </p:nvGrpSpPr>
        <p:grpSpPr>
          <a:xfrm>
            <a:off x="6082502" y="1723630"/>
            <a:ext cx="6314619" cy="523220"/>
            <a:chOff x="6082502" y="1723630"/>
            <a:chExt cx="6314619" cy="523220"/>
          </a:xfrm>
        </p:grpSpPr>
        <p:sp>
          <p:nvSpPr>
            <p:cNvPr id="6" name="Tekstvak 5"/>
            <p:cNvSpPr txBox="1"/>
            <p:nvPr/>
          </p:nvSpPr>
          <p:spPr>
            <a:xfrm>
              <a:off x="6082502" y="1723630"/>
              <a:ext cx="5688012" cy="523220"/>
            </a:xfrm>
            <a:prstGeom prst="rect">
              <a:avLst/>
            </a:prstGeom>
            <a:solidFill>
              <a:schemeClr val="bg1"/>
            </a:solidFill>
          </p:spPr>
          <p:txBody>
            <a:bodyPr wrap="square" rtlCol="0">
              <a:spAutoFit/>
            </a:bodyPr>
            <a:lstStyle/>
            <a:p>
              <a:pPr marL="180000"/>
              <a:r>
                <a:rPr lang="nl-NL" sz="2800" dirty="0">
                  <a:solidFill>
                    <a:srgbClr val="001158"/>
                  </a:solidFill>
                </a:rPr>
                <a:t>Studenten			</a:t>
              </a:r>
              <a:endParaRPr lang="nl-NL" sz="2800" b="1" dirty="0">
                <a:solidFill>
                  <a:srgbClr val="AD8B1D"/>
                </a:solidFill>
              </a:endParaRPr>
            </a:p>
          </p:txBody>
        </p:sp>
        <p:pic>
          <p:nvPicPr>
            <p:cNvPr id="3" name="Picture 2"/>
            <p:cNvPicPr/>
            <p:nvPr>
              <p:extLst>
                <p:ext uri="{D42A27DB-BD31-4B8C-83A1-F6EECF244321}">
                  <p14:modId xmlns:p14="http://schemas.microsoft.com/office/powerpoint/2010/main" val="1040102655"/>
                </p:ext>
              </p:extLst>
            </p:nvPr>
          </p:nvPicPr>
          <p:blipFill>
            <a:blip r:embed="rId5"/>
            <a:stretch>
              <a:fillRect/>
            </a:stretch>
          </p:blipFill>
          <p:spPr>
            <a:xfrm>
              <a:off x="10368296" y="1739900"/>
              <a:ext cx="2028825" cy="447675"/>
            </a:xfrm>
            <a:prstGeom prst="rect">
              <a:avLst/>
            </a:prstGeom>
          </p:spPr>
        </p:pic>
      </p:grpSp>
      <p:grpSp>
        <p:nvGrpSpPr>
          <p:cNvPr id="31" name="Group 30"/>
          <p:cNvGrpSpPr/>
          <p:nvPr/>
        </p:nvGrpSpPr>
        <p:grpSpPr>
          <a:xfrm>
            <a:off x="6082501" y="2322003"/>
            <a:ext cx="6530644" cy="523220"/>
            <a:chOff x="6082501" y="2322003"/>
            <a:chExt cx="6530644" cy="523220"/>
          </a:xfrm>
        </p:grpSpPr>
        <p:sp>
          <p:nvSpPr>
            <p:cNvPr id="10" name="Tekstvak 9"/>
            <p:cNvSpPr txBox="1"/>
            <p:nvPr/>
          </p:nvSpPr>
          <p:spPr>
            <a:xfrm>
              <a:off x="6082501" y="2322003"/>
              <a:ext cx="5688013" cy="523220"/>
            </a:xfrm>
            <a:prstGeom prst="rect">
              <a:avLst/>
            </a:prstGeom>
            <a:solidFill>
              <a:schemeClr val="bg1"/>
            </a:solidFill>
          </p:spPr>
          <p:txBody>
            <a:bodyPr wrap="square" rtlCol="0">
              <a:spAutoFit/>
            </a:bodyPr>
            <a:lstStyle/>
            <a:p>
              <a:pPr marL="180000"/>
              <a:r>
                <a:rPr lang="nl-NL" sz="2800" dirty="0">
                  <a:solidFill>
                    <a:srgbClr val="001158"/>
                  </a:solidFill>
                </a:rPr>
                <a:t>Internationale studenten</a:t>
              </a:r>
              <a:endParaRPr lang="nl-NL" sz="2800" b="1" dirty="0">
                <a:solidFill>
                  <a:srgbClr val="AD8B1D"/>
                </a:solidFill>
              </a:endParaRPr>
            </a:p>
          </p:txBody>
        </p:sp>
        <p:pic>
          <p:nvPicPr>
            <p:cNvPr id="4" name="Picture 3"/>
            <p:cNvPicPr/>
            <p:nvPr>
              <p:extLst>
                <p:ext uri="{D42A27DB-BD31-4B8C-83A1-F6EECF244321}">
                  <p14:modId xmlns:p14="http://schemas.microsoft.com/office/powerpoint/2010/main" val="3511598728"/>
                </p:ext>
              </p:extLst>
            </p:nvPr>
          </p:nvPicPr>
          <p:blipFill>
            <a:blip r:embed="rId6"/>
            <a:stretch>
              <a:fillRect/>
            </a:stretch>
          </p:blipFill>
          <p:spPr>
            <a:xfrm>
              <a:off x="10584320" y="2338388"/>
              <a:ext cx="2028825" cy="447675"/>
            </a:xfrm>
            <a:prstGeom prst="rect">
              <a:avLst/>
            </a:prstGeom>
          </p:spPr>
        </p:pic>
      </p:grpSp>
      <p:grpSp>
        <p:nvGrpSpPr>
          <p:cNvPr id="32" name="Group 31"/>
          <p:cNvGrpSpPr/>
          <p:nvPr/>
        </p:nvGrpSpPr>
        <p:grpSpPr>
          <a:xfrm>
            <a:off x="6082502" y="2914650"/>
            <a:ext cx="6896191" cy="528946"/>
            <a:chOff x="6082502" y="2914650"/>
            <a:chExt cx="6896191" cy="528946"/>
          </a:xfrm>
        </p:grpSpPr>
        <p:sp>
          <p:nvSpPr>
            <p:cNvPr id="12" name="Tekstvak 11"/>
            <p:cNvSpPr txBox="1"/>
            <p:nvPr/>
          </p:nvSpPr>
          <p:spPr>
            <a:xfrm>
              <a:off x="6082502" y="2920376"/>
              <a:ext cx="5688012" cy="523220"/>
            </a:xfrm>
            <a:prstGeom prst="rect">
              <a:avLst/>
            </a:prstGeom>
            <a:solidFill>
              <a:schemeClr val="bg1"/>
            </a:solidFill>
          </p:spPr>
          <p:txBody>
            <a:bodyPr wrap="square" rtlCol="0">
              <a:spAutoFit/>
            </a:bodyPr>
            <a:lstStyle/>
            <a:p>
              <a:pPr marL="180000"/>
              <a:r>
                <a:rPr lang="nl-NL" sz="2800" dirty="0">
                  <a:solidFill>
                    <a:srgbClr val="001158"/>
                  </a:solidFill>
                </a:rPr>
                <a:t>Nationaliteiten		</a:t>
              </a:r>
              <a:endParaRPr lang="nl-NL" sz="2800" b="1" dirty="0">
                <a:solidFill>
                  <a:srgbClr val="AD8B1D"/>
                </a:solidFill>
              </a:endParaRPr>
            </a:p>
          </p:txBody>
        </p:sp>
        <p:pic>
          <p:nvPicPr>
            <p:cNvPr id="7" name="Picture 6"/>
            <p:cNvPicPr/>
            <p:nvPr>
              <p:extLst>
                <p:ext uri="{D42A27DB-BD31-4B8C-83A1-F6EECF244321}">
                  <p14:modId xmlns:p14="http://schemas.microsoft.com/office/powerpoint/2010/main" val="100195784"/>
                </p:ext>
              </p:extLst>
            </p:nvPr>
          </p:nvPicPr>
          <p:blipFill>
            <a:blip r:embed="rId7"/>
            <a:stretch>
              <a:fillRect/>
            </a:stretch>
          </p:blipFill>
          <p:spPr>
            <a:xfrm>
              <a:off x="10949868" y="2914650"/>
              <a:ext cx="2028825" cy="447675"/>
            </a:xfrm>
            <a:prstGeom prst="rect">
              <a:avLst/>
            </a:prstGeom>
          </p:spPr>
        </p:pic>
      </p:grpSp>
      <p:sp>
        <p:nvSpPr>
          <p:cNvPr id="24" name="Rectangle 23"/>
          <p:cNvSpPr/>
          <p:nvPr/>
        </p:nvSpPr>
        <p:spPr>
          <a:xfrm>
            <a:off x="0" y="0"/>
            <a:ext cx="520700" cy="368300"/>
          </a:xfrm>
          <a:prstGeom prst="rect">
            <a:avLst/>
          </a:prstGeom>
        </p:spPr>
        <p:txBody>
          <a:bodyPr wrap="none">
            <a:spAutoFit/>
          </a:bodyPr>
          <a:lstStyle/>
          <a:p>
            <a:r>
              <a:rPr lang="nl-NL" b="1" dirty="0">
                <a:solidFill>
                  <a:srgbClr val="B27F2A"/>
                </a:solidFill>
                <a:latin typeface="Georgia" panose="02040502050405020303" pitchFamily="18" charset="0"/>
              </a:rPr>
              <a:t>47</a:t>
            </a:r>
            <a:r>
              <a:rPr lang="nl-NL" dirty="0"/>
              <a:t> </a:t>
            </a:r>
          </a:p>
        </p:txBody>
      </p:sp>
      <p:grpSp>
        <p:nvGrpSpPr>
          <p:cNvPr id="33" name="Group 32"/>
          <p:cNvGrpSpPr/>
          <p:nvPr/>
        </p:nvGrpSpPr>
        <p:grpSpPr>
          <a:xfrm>
            <a:off x="6082501" y="3513138"/>
            <a:ext cx="7073458" cy="528831"/>
            <a:chOff x="6082501" y="3513138"/>
            <a:chExt cx="7073458" cy="528831"/>
          </a:xfrm>
        </p:grpSpPr>
        <p:sp>
          <p:nvSpPr>
            <p:cNvPr id="13" name="Tekstvak 12"/>
            <p:cNvSpPr txBox="1"/>
            <p:nvPr/>
          </p:nvSpPr>
          <p:spPr>
            <a:xfrm>
              <a:off x="6082501" y="3518749"/>
              <a:ext cx="5688012" cy="523220"/>
            </a:xfrm>
            <a:prstGeom prst="rect">
              <a:avLst/>
            </a:prstGeom>
            <a:solidFill>
              <a:schemeClr val="bg1"/>
            </a:solidFill>
          </p:spPr>
          <p:txBody>
            <a:bodyPr wrap="square" rtlCol="0">
              <a:spAutoFit/>
            </a:bodyPr>
            <a:lstStyle/>
            <a:p>
              <a:pPr marL="180000"/>
              <a:r>
                <a:rPr lang="nl-NL" sz="2800" dirty="0">
                  <a:solidFill>
                    <a:srgbClr val="001158"/>
                  </a:solidFill>
                </a:rPr>
                <a:t>Bacheloropleidingen	</a:t>
              </a:r>
              <a:endParaRPr lang="nl-NL" sz="2800" b="1" dirty="0">
                <a:solidFill>
                  <a:srgbClr val="AD8B1D"/>
                </a:solidFill>
              </a:endParaRPr>
            </a:p>
          </p:txBody>
        </p:sp>
        <p:pic>
          <p:nvPicPr>
            <p:cNvPr id="9" name="Picture 8"/>
            <p:cNvPicPr/>
            <p:nvPr>
              <p:extLst>
                <p:ext uri="{D42A27DB-BD31-4B8C-83A1-F6EECF244321}">
                  <p14:modId xmlns:p14="http://schemas.microsoft.com/office/powerpoint/2010/main" val="110731357"/>
                </p:ext>
              </p:extLst>
            </p:nvPr>
          </p:nvPicPr>
          <p:blipFill>
            <a:blip r:embed="rId8"/>
            <a:stretch>
              <a:fillRect/>
            </a:stretch>
          </p:blipFill>
          <p:spPr>
            <a:xfrm>
              <a:off x="11127134" y="3513138"/>
              <a:ext cx="2028825" cy="447675"/>
            </a:xfrm>
            <a:prstGeom prst="rect">
              <a:avLst/>
            </a:prstGeom>
          </p:spPr>
        </p:pic>
      </p:grpSp>
      <p:grpSp>
        <p:nvGrpSpPr>
          <p:cNvPr id="34" name="Group 33"/>
          <p:cNvGrpSpPr/>
          <p:nvPr/>
        </p:nvGrpSpPr>
        <p:grpSpPr>
          <a:xfrm>
            <a:off x="6082501" y="4103688"/>
            <a:ext cx="7073458" cy="536654"/>
            <a:chOff x="6082501" y="4103688"/>
            <a:chExt cx="7073458" cy="536654"/>
          </a:xfrm>
        </p:grpSpPr>
        <p:sp>
          <p:nvSpPr>
            <p:cNvPr id="14" name="Tekstvak 13"/>
            <p:cNvSpPr txBox="1"/>
            <p:nvPr/>
          </p:nvSpPr>
          <p:spPr>
            <a:xfrm>
              <a:off x="6082501" y="4117122"/>
              <a:ext cx="5688012" cy="523220"/>
            </a:xfrm>
            <a:prstGeom prst="rect">
              <a:avLst/>
            </a:prstGeom>
            <a:solidFill>
              <a:schemeClr val="bg1"/>
            </a:solidFill>
          </p:spPr>
          <p:txBody>
            <a:bodyPr wrap="square" rtlCol="0">
              <a:spAutoFit/>
            </a:bodyPr>
            <a:lstStyle/>
            <a:p>
              <a:pPr marL="180000"/>
              <a:r>
                <a:rPr lang="nl-NL" sz="2800" dirty="0">
                  <a:solidFill>
                    <a:srgbClr val="001158"/>
                  </a:solidFill>
                </a:rPr>
                <a:t>Masteropleidingen	</a:t>
              </a:r>
              <a:endParaRPr lang="nl-NL" sz="2800" b="1" dirty="0">
                <a:solidFill>
                  <a:srgbClr val="AD8B1D"/>
                </a:solidFill>
              </a:endParaRPr>
            </a:p>
          </p:txBody>
        </p:sp>
        <p:pic>
          <p:nvPicPr>
            <p:cNvPr id="19" name="Picture 18"/>
            <p:cNvPicPr/>
            <p:nvPr>
              <p:extLst>
                <p:ext uri="{D42A27DB-BD31-4B8C-83A1-F6EECF244321}">
                  <p14:modId xmlns:p14="http://schemas.microsoft.com/office/powerpoint/2010/main" val="205187562"/>
                </p:ext>
              </p:extLst>
            </p:nvPr>
          </p:nvPicPr>
          <p:blipFill>
            <a:blip r:embed="rId9"/>
            <a:stretch>
              <a:fillRect/>
            </a:stretch>
          </p:blipFill>
          <p:spPr>
            <a:xfrm>
              <a:off x="11127134" y="4103688"/>
              <a:ext cx="2028825" cy="447675"/>
            </a:xfrm>
            <a:prstGeom prst="rect">
              <a:avLst/>
            </a:prstGeom>
          </p:spPr>
        </p:pic>
      </p:grpSp>
      <p:grpSp>
        <p:nvGrpSpPr>
          <p:cNvPr id="35" name="Group 34"/>
          <p:cNvGrpSpPr/>
          <p:nvPr/>
        </p:nvGrpSpPr>
        <p:grpSpPr>
          <a:xfrm>
            <a:off x="6099173" y="4705350"/>
            <a:ext cx="6552730" cy="533365"/>
            <a:chOff x="6099173" y="4705350"/>
            <a:chExt cx="6552730" cy="533365"/>
          </a:xfrm>
        </p:grpSpPr>
        <p:sp>
          <p:nvSpPr>
            <p:cNvPr id="15" name="Tekstvak 14"/>
            <p:cNvSpPr txBox="1"/>
            <p:nvPr/>
          </p:nvSpPr>
          <p:spPr>
            <a:xfrm>
              <a:off x="6099173" y="4715495"/>
              <a:ext cx="5688012" cy="523220"/>
            </a:xfrm>
            <a:prstGeom prst="rect">
              <a:avLst/>
            </a:prstGeom>
            <a:solidFill>
              <a:schemeClr val="bg1"/>
            </a:solidFill>
          </p:spPr>
          <p:txBody>
            <a:bodyPr wrap="square" rtlCol="0">
              <a:spAutoFit/>
            </a:bodyPr>
            <a:lstStyle/>
            <a:p>
              <a:pPr marL="180000"/>
              <a:r>
                <a:rPr lang="nl-NL" sz="2800" dirty="0">
                  <a:solidFill>
                    <a:srgbClr val="001158"/>
                  </a:solidFill>
                </a:rPr>
                <a:t>Afgestudeerden 		</a:t>
              </a:r>
              <a:endParaRPr lang="nl-NL" sz="2800" b="1" dirty="0">
                <a:solidFill>
                  <a:srgbClr val="AD8B1D"/>
                </a:solidFill>
              </a:endParaRPr>
            </a:p>
          </p:txBody>
        </p:sp>
        <p:pic>
          <p:nvPicPr>
            <p:cNvPr id="21" name="Picture 20"/>
            <p:cNvPicPr/>
            <p:nvPr>
              <p:extLst>
                <p:ext uri="{D42A27DB-BD31-4B8C-83A1-F6EECF244321}">
                  <p14:modId xmlns:p14="http://schemas.microsoft.com/office/powerpoint/2010/main" val="2568714193"/>
                </p:ext>
              </p:extLst>
            </p:nvPr>
          </p:nvPicPr>
          <p:blipFill>
            <a:blip r:embed="rId10"/>
            <a:stretch>
              <a:fillRect/>
            </a:stretch>
          </p:blipFill>
          <p:spPr>
            <a:xfrm>
              <a:off x="10623078" y="4705350"/>
              <a:ext cx="2028825" cy="447675"/>
            </a:xfrm>
            <a:prstGeom prst="rect">
              <a:avLst/>
            </a:prstGeom>
          </p:spPr>
        </p:pic>
      </p:grpSp>
      <p:grpSp>
        <p:nvGrpSpPr>
          <p:cNvPr id="36" name="Group 35"/>
          <p:cNvGrpSpPr/>
          <p:nvPr/>
        </p:nvGrpSpPr>
        <p:grpSpPr>
          <a:xfrm>
            <a:off x="6090837" y="5313868"/>
            <a:ext cx="6849098" cy="523220"/>
            <a:chOff x="6090837" y="5313868"/>
            <a:chExt cx="6849098" cy="523220"/>
          </a:xfrm>
        </p:grpSpPr>
        <p:sp>
          <p:nvSpPr>
            <p:cNvPr id="16" name="Tekstvak 15"/>
            <p:cNvSpPr txBox="1"/>
            <p:nvPr/>
          </p:nvSpPr>
          <p:spPr>
            <a:xfrm>
              <a:off x="6090837" y="5313868"/>
              <a:ext cx="5688012" cy="523220"/>
            </a:xfrm>
            <a:prstGeom prst="rect">
              <a:avLst/>
            </a:prstGeom>
            <a:solidFill>
              <a:schemeClr val="bg1"/>
            </a:solidFill>
          </p:spPr>
          <p:txBody>
            <a:bodyPr wrap="square" rtlCol="0">
              <a:spAutoFit/>
            </a:bodyPr>
            <a:lstStyle/>
            <a:p>
              <a:pPr marL="180000"/>
              <a:r>
                <a:rPr lang="nl-NL" sz="2800" dirty="0" err="1">
                  <a:solidFill>
                    <a:srgbClr val="001158"/>
                  </a:solidFill>
                </a:rPr>
                <a:t>Honoursonderwijs</a:t>
              </a:r>
              <a:r>
                <a:rPr lang="nl-NL" sz="2800" dirty="0">
                  <a:solidFill>
                    <a:srgbClr val="001158"/>
                  </a:solidFill>
                </a:rPr>
                <a:t>	             </a:t>
              </a:r>
            </a:p>
          </p:txBody>
        </p:sp>
        <p:pic>
          <p:nvPicPr>
            <p:cNvPr id="38" name="Picture 37"/>
            <p:cNvPicPr/>
            <p:nvPr>
              <p:extLst>
                <p:ext uri="{D42A27DB-BD31-4B8C-83A1-F6EECF244321}">
                  <p14:modId xmlns:p14="http://schemas.microsoft.com/office/powerpoint/2010/main" val="414927387"/>
                </p:ext>
              </p:extLst>
            </p:nvPr>
          </p:nvPicPr>
          <p:blipFill>
            <a:blip r:embed="rId11"/>
            <a:stretch>
              <a:fillRect/>
            </a:stretch>
          </p:blipFill>
          <p:spPr>
            <a:xfrm>
              <a:off x="10911110" y="5351463"/>
              <a:ext cx="2028825" cy="447675"/>
            </a:xfrm>
            <a:prstGeom prst="rect">
              <a:avLst/>
            </a:prstGeom>
          </p:spPr>
        </p:pic>
      </p:grpSp>
      <p:grpSp>
        <p:nvGrpSpPr>
          <p:cNvPr id="37" name="Group 36"/>
          <p:cNvGrpSpPr/>
          <p:nvPr/>
        </p:nvGrpSpPr>
        <p:grpSpPr>
          <a:xfrm>
            <a:off x="6090837" y="5912239"/>
            <a:ext cx="5709571" cy="523220"/>
            <a:chOff x="6090837" y="5912239"/>
            <a:chExt cx="5709571" cy="523220"/>
          </a:xfrm>
        </p:grpSpPr>
        <p:sp>
          <p:nvSpPr>
            <p:cNvPr id="17" name="Tekstvak 16"/>
            <p:cNvSpPr txBox="1"/>
            <p:nvPr/>
          </p:nvSpPr>
          <p:spPr>
            <a:xfrm>
              <a:off x="6090837" y="5912239"/>
              <a:ext cx="5688012" cy="523220"/>
            </a:xfrm>
            <a:prstGeom prst="rect">
              <a:avLst/>
            </a:prstGeom>
            <a:solidFill>
              <a:schemeClr val="bg1"/>
            </a:solidFill>
          </p:spPr>
          <p:txBody>
            <a:bodyPr wrap="square" rtlCol="0">
              <a:spAutoFit/>
            </a:bodyPr>
            <a:lstStyle/>
            <a:p>
              <a:pPr marL="180000"/>
              <a:r>
                <a:rPr lang="nl-NL" sz="2800" dirty="0">
                  <a:solidFill>
                    <a:srgbClr val="001158"/>
                  </a:solidFill>
                </a:rPr>
                <a:t>Deelnemers </a:t>
              </a:r>
              <a:r>
                <a:rPr lang="nl-NL" sz="2800" dirty="0" err="1">
                  <a:solidFill>
                    <a:srgbClr val="001158"/>
                  </a:solidFill>
                </a:rPr>
                <a:t>MOOCs</a:t>
              </a:r>
              <a:endParaRPr lang="nl-NL" sz="2800" dirty="0">
                <a:solidFill>
                  <a:srgbClr val="001158"/>
                </a:solidFill>
              </a:endParaRPr>
            </a:p>
          </p:txBody>
        </p:sp>
        <p:pic>
          <p:nvPicPr>
            <p:cNvPr id="39" name="Picture 38"/>
            <p:cNvPicPr/>
            <p:nvPr>
              <p:extLst>
                <p:ext uri="{D42A27DB-BD31-4B8C-83A1-F6EECF244321}">
                  <p14:modId xmlns:p14="http://schemas.microsoft.com/office/powerpoint/2010/main" val="3892018161"/>
                </p:ext>
              </p:extLst>
            </p:nvPr>
          </p:nvPicPr>
          <p:blipFill>
            <a:blip r:embed="rId12"/>
            <a:stretch>
              <a:fillRect/>
            </a:stretch>
          </p:blipFill>
          <p:spPr>
            <a:xfrm>
              <a:off x="9771583" y="5919788"/>
              <a:ext cx="2028825" cy="447675"/>
            </a:xfrm>
            <a:prstGeom prst="rect">
              <a:avLst/>
            </a:prstGeom>
          </p:spPr>
        </p:pic>
      </p:grpSp>
    </p:spTree>
    <p:extLst>
      <p:ext uri="{BB962C8B-B14F-4D97-AF65-F5344CB8AC3E}">
        <p14:creationId xmlns:p14="http://schemas.microsoft.com/office/powerpoint/2010/main" val="15766321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2" presetClass="entr" presetSubtype="8"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ppt_x</p:attrName>
                                        </p:attrNameLst>
                                      </p:cBhvr>
                                      <p:tavLst>
                                        <p:tav tm="0">
                                          <p:val>
                                            <p:strVal val="#ppt_x-#ppt_w*1.125000"/>
                                          </p:val>
                                        </p:tav>
                                        <p:tav tm="100000">
                                          <p:val>
                                            <p:strVal val="#ppt_x"/>
                                          </p:val>
                                        </p:tav>
                                      </p:tavLst>
                                    </p:anim>
                                    <p:animEffect transition="in" filter="wipe(right)">
                                      <p:cBhvr>
                                        <p:cTn id="13" dur="500"/>
                                        <p:tgtEl>
                                          <p:spTgt spid="30"/>
                                        </p:tgtEl>
                                      </p:cBhvr>
                                    </p:animEffect>
                                  </p:childTnLst>
                                </p:cTn>
                              </p:par>
                            </p:childTnLst>
                          </p:cTn>
                        </p:par>
                        <p:par>
                          <p:cTn id="14" fill="hold">
                            <p:stCondLst>
                              <p:cond delay="2000"/>
                            </p:stCondLst>
                            <p:childTnLst>
                              <p:par>
                                <p:cTn id="15" presetID="12" presetClass="entr" presetSubtype="2"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ppt_x</p:attrName>
                                        </p:attrNameLst>
                                      </p:cBhvr>
                                      <p:tavLst>
                                        <p:tav tm="0">
                                          <p:val>
                                            <p:strVal val="#ppt_x+#ppt_w*1.125000"/>
                                          </p:val>
                                        </p:tav>
                                        <p:tav tm="100000">
                                          <p:val>
                                            <p:strVal val="#ppt_x"/>
                                          </p:val>
                                        </p:tav>
                                      </p:tavLst>
                                    </p:anim>
                                    <p:animEffect transition="in" filter="wipe(left)">
                                      <p:cBhvr>
                                        <p:cTn id="18" dur="500"/>
                                        <p:tgtEl>
                                          <p:spTgt spid="31"/>
                                        </p:tgtEl>
                                      </p:cBhvr>
                                    </p:animEffect>
                                  </p:childTnLst>
                                </p:cTn>
                              </p:par>
                            </p:childTnLst>
                          </p:cTn>
                        </p:par>
                        <p:par>
                          <p:cTn id="19" fill="hold">
                            <p:stCondLst>
                              <p:cond delay="2500"/>
                            </p:stCondLst>
                            <p:childTnLst>
                              <p:par>
                                <p:cTn id="20" presetID="12" presetClass="entr" presetSubtype="8"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p:tgtEl>
                                          <p:spTgt spid="32"/>
                                        </p:tgtEl>
                                        <p:attrNameLst>
                                          <p:attrName>ppt_x</p:attrName>
                                        </p:attrNameLst>
                                      </p:cBhvr>
                                      <p:tavLst>
                                        <p:tav tm="0">
                                          <p:val>
                                            <p:strVal val="#ppt_x-#ppt_w*1.125000"/>
                                          </p:val>
                                        </p:tav>
                                        <p:tav tm="100000">
                                          <p:val>
                                            <p:strVal val="#ppt_x"/>
                                          </p:val>
                                        </p:tav>
                                      </p:tavLst>
                                    </p:anim>
                                    <p:animEffect transition="in" filter="wipe(right)">
                                      <p:cBhvr>
                                        <p:cTn id="23" dur="500"/>
                                        <p:tgtEl>
                                          <p:spTgt spid="32"/>
                                        </p:tgtEl>
                                      </p:cBhvr>
                                    </p:animEffect>
                                  </p:childTnLst>
                                </p:cTn>
                              </p:par>
                            </p:childTnLst>
                          </p:cTn>
                        </p:par>
                        <p:par>
                          <p:cTn id="24" fill="hold">
                            <p:stCondLst>
                              <p:cond delay="3000"/>
                            </p:stCondLst>
                            <p:childTnLst>
                              <p:par>
                                <p:cTn id="25" presetID="12" presetClass="entr" presetSubtype="2"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ppt_x</p:attrName>
                                        </p:attrNameLst>
                                      </p:cBhvr>
                                      <p:tavLst>
                                        <p:tav tm="0">
                                          <p:val>
                                            <p:strVal val="#ppt_x+#ppt_w*1.125000"/>
                                          </p:val>
                                        </p:tav>
                                        <p:tav tm="100000">
                                          <p:val>
                                            <p:strVal val="#ppt_x"/>
                                          </p:val>
                                        </p:tav>
                                      </p:tavLst>
                                    </p:anim>
                                    <p:animEffect transition="in" filter="wipe(left)">
                                      <p:cBhvr>
                                        <p:cTn id="28" dur="500"/>
                                        <p:tgtEl>
                                          <p:spTgt spid="33"/>
                                        </p:tgtEl>
                                      </p:cBhvr>
                                    </p:animEffect>
                                  </p:childTnLst>
                                </p:cTn>
                              </p:par>
                            </p:childTnLst>
                          </p:cTn>
                        </p:par>
                        <p:par>
                          <p:cTn id="29" fill="hold">
                            <p:stCondLst>
                              <p:cond delay="3500"/>
                            </p:stCondLst>
                            <p:childTnLst>
                              <p:par>
                                <p:cTn id="30" presetID="12" presetClass="entr" presetSubtype="8"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par>
                          <p:cTn id="34" fill="hold">
                            <p:stCondLst>
                              <p:cond delay="4000"/>
                            </p:stCondLst>
                            <p:childTnLst>
                              <p:par>
                                <p:cTn id="35" presetID="12" presetClass="entr" presetSubtype="2"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p:tgtEl>
                                          <p:spTgt spid="35"/>
                                        </p:tgtEl>
                                        <p:attrNameLst>
                                          <p:attrName>ppt_x</p:attrName>
                                        </p:attrNameLst>
                                      </p:cBhvr>
                                      <p:tavLst>
                                        <p:tav tm="0">
                                          <p:val>
                                            <p:strVal val="#ppt_x+#ppt_w*1.125000"/>
                                          </p:val>
                                        </p:tav>
                                        <p:tav tm="100000">
                                          <p:val>
                                            <p:strVal val="#ppt_x"/>
                                          </p:val>
                                        </p:tav>
                                      </p:tavLst>
                                    </p:anim>
                                    <p:animEffect transition="in" filter="wipe(left)">
                                      <p:cBhvr>
                                        <p:cTn id="38" dur="500"/>
                                        <p:tgtEl>
                                          <p:spTgt spid="35"/>
                                        </p:tgtEl>
                                      </p:cBhvr>
                                    </p:animEffect>
                                  </p:childTnLst>
                                </p:cTn>
                              </p:par>
                            </p:childTnLst>
                          </p:cTn>
                        </p:par>
                        <p:par>
                          <p:cTn id="39" fill="hold">
                            <p:stCondLst>
                              <p:cond delay="4500"/>
                            </p:stCondLst>
                            <p:childTnLst>
                              <p:par>
                                <p:cTn id="40" presetID="12" presetClass="entr" presetSubtype="8"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p:tgtEl>
                                          <p:spTgt spid="36"/>
                                        </p:tgtEl>
                                        <p:attrNameLst>
                                          <p:attrName>ppt_x</p:attrName>
                                        </p:attrNameLst>
                                      </p:cBhvr>
                                      <p:tavLst>
                                        <p:tav tm="0">
                                          <p:val>
                                            <p:strVal val="#ppt_x-#ppt_w*1.125000"/>
                                          </p:val>
                                        </p:tav>
                                        <p:tav tm="100000">
                                          <p:val>
                                            <p:strVal val="#ppt_x"/>
                                          </p:val>
                                        </p:tav>
                                      </p:tavLst>
                                    </p:anim>
                                    <p:animEffect transition="in" filter="wipe(right)">
                                      <p:cBhvr>
                                        <p:cTn id="43" dur="500"/>
                                        <p:tgtEl>
                                          <p:spTgt spid="36"/>
                                        </p:tgtEl>
                                      </p:cBhvr>
                                    </p:animEffect>
                                  </p:childTnLst>
                                </p:cTn>
                              </p:par>
                            </p:childTnLst>
                          </p:cTn>
                        </p:par>
                        <p:par>
                          <p:cTn id="44" fill="hold">
                            <p:stCondLst>
                              <p:cond delay="5000"/>
                            </p:stCondLst>
                            <p:childTnLst>
                              <p:par>
                                <p:cTn id="45" presetID="12" presetClass="entr" presetSubtype="2"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p:tgtEl>
                                          <p:spTgt spid="37"/>
                                        </p:tgtEl>
                                        <p:attrNameLst>
                                          <p:attrName>ppt_x</p:attrName>
                                        </p:attrNameLst>
                                      </p:cBhvr>
                                      <p:tavLst>
                                        <p:tav tm="0">
                                          <p:val>
                                            <p:strVal val="#ppt_x+#ppt_w*1.125000"/>
                                          </p:val>
                                        </p:tav>
                                        <p:tav tm="100000">
                                          <p:val>
                                            <p:strVal val="#ppt_x"/>
                                          </p:val>
                                        </p:tav>
                                      </p:tavLst>
                                    </p:anim>
                                    <p:animEffect transition="in" filter="wipe(lef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eb7d687f18d1b9920e6da61b690a6528afd9b46"/>
</p:tagLst>
</file>

<file path=ppt/theme/theme1.xml><?xml version="1.0" encoding="utf-8"?>
<a:theme xmlns:a="http://schemas.openxmlformats.org/drawingml/2006/main" name="Corporate template-set Universiteit Leiden">
  <a:themeElements>
    <a:clrScheme name="Aangepast 37">
      <a:dk1>
        <a:srgbClr val="000000"/>
      </a:dk1>
      <a:lt1>
        <a:srgbClr val="FFFFFF"/>
      </a:lt1>
      <a:dk2>
        <a:srgbClr val="8592BC"/>
      </a:dk2>
      <a:lt2>
        <a:srgbClr val="001158"/>
      </a:lt2>
      <a:accent1>
        <a:srgbClr val="B27F2A"/>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2460</Words>
  <Application>Microsoft Office PowerPoint</Application>
  <PresentationFormat>Custom</PresentationFormat>
  <Paragraphs>254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Georgia</vt:lpstr>
      <vt:lpstr>Minion</vt:lpstr>
      <vt:lpstr>Verdana</vt:lpstr>
      <vt:lpstr>Corporate template-set Universiteit Leiden</vt:lpstr>
      <vt:lpstr>Universiteit Leiden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Hoge score in rankings</vt:lpstr>
      <vt:lpstr>PowerPoint Presentation</vt:lpstr>
      <vt:lpstr>PowerPoint Presentation</vt:lpstr>
      <vt:lpstr>PowerPoint Presentation</vt:lpstr>
      <vt:lpstr>PowerPoint Presentation</vt:lpstr>
      <vt:lpstr>PowerPoint Presentation</vt:lpstr>
      <vt:lpstr>universiteitleiden.nl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template-set Universiteit Leiden</dc:title>
  <dc:creator>PPTsolutions</dc:creator>
  <cp:lastModifiedBy>Scheen, D.A.C.</cp:lastModifiedBy>
  <cp:revision>503</cp:revision>
  <cp:lastPrinted>2016-04-25T09:06:36Z</cp:lastPrinted>
  <dcterms:created xsi:type="dcterms:W3CDTF">2015-03-10T08:05:39Z</dcterms:created>
  <dcterms:modified xsi:type="dcterms:W3CDTF">2024-02-21T16:02:07Z</dcterms:modified>
</cp:coreProperties>
</file>